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8" r:id="rId2"/>
    <p:sldId id="585" r:id="rId3"/>
    <p:sldId id="559" r:id="rId4"/>
    <p:sldId id="576" r:id="rId5"/>
    <p:sldId id="584" r:id="rId6"/>
    <p:sldId id="536" r:id="rId7"/>
  </p:sldIdLst>
  <p:sldSz cx="9144000" cy="6858000" type="screen4x3"/>
  <p:notesSz cx="7099300" cy="10234613"/>
  <p:custShowLst>
    <p:custShow name="Instaladores" id="0">
      <p:sldLst/>
    </p:custShow>
    <p:custShow name="A fondo" id="1">
      <p:sldLst/>
    </p:custShow>
  </p:custShowLst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E58A3"/>
    <a:srgbClr val="FF00FF"/>
    <a:srgbClr val="009900"/>
    <a:srgbClr val="EFBFE8"/>
    <a:srgbClr val="EAACE1"/>
    <a:srgbClr val="DF81D2"/>
    <a:srgbClr val="FF0000"/>
    <a:srgbClr val="59C619"/>
    <a:srgbClr val="B3FDB1"/>
    <a:srgbClr val="C8E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 varScale="1">
        <p:scale>
          <a:sx n="88" d="100"/>
          <a:sy n="88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402" y="274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marL="316403" indent="-316403" defTabSz="966404" eaLnBrk="0" hangingPunct="0"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marL="316403" indent="-316403" algn="r" defTabSz="966404" eaLnBrk="0" hangingPunct="0"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marL="316403" indent="-316403" defTabSz="966404" eaLnBrk="0" hangingPunct="0"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marL="315913" indent="-315913" algn="r" defTabSz="965200">
              <a:defRPr sz="1100" i="1"/>
            </a:lvl1pPr>
          </a:lstStyle>
          <a:p>
            <a:fld id="{6E541461-32D1-4811-B388-5AC75F335B35}" type="slidenum">
              <a:rPr lang="es-ES_tradnl" altLang="es-ES"/>
              <a:pPr/>
              <a:t>‹Nº›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54262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defTabSz="825398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 defTabSz="825398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defTabSz="825398" eaLnBrk="0" hangingPunct="0">
              <a:defRPr sz="11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 defTabSz="823913">
              <a:defRPr sz="1100" i="1">
                <a:latin typeface="Times New Roman" panose="02020603050405020304" pitchFamily="18" charset="0"/>
              </a:defRPr>
            </a:lvl1pPr>
          </a:lstStyle>
          <a:p>
            <a:fld id="{DA471B6D-EE2C-4448-8BAB-BBCC77A1705D}" type="slidenum">
              <a:rPr lang="es-ES_tradnl" altLang="es-ES"/>
              <a:pPr/>
              <a:t>‹Nº›</a:t>
            </a:fld>
            <a:endParaRPr lang="es-ES_tradnl" alt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75213"/>
            <a:ext cx="5205413" cy="46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455" tIns="49868" rIns="101455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Selecciona para modificar los estilos de texto de la máscara </a:t>
            </a:r>
          </a:p>
          <a:p>
            <a:pPr lvl="1"/>
            <a:r>
              <a:rPr lang="es-ES_tradnl" noProof="0" smtClean="0"/>
              <a:t>Segundo nivel </a:t>
            </a:r>
          </a:p>
          <a:p>
            <a:pPr lvl="2"/>
            <a:r>
              <a:rPr lang="es-ES_tradnl" noProof="0" smtClean="0"/>
              <a:t>Tercer nivel </a:t>
            </a:r>
          </a:p>
          <a:p>
            <a:pPr lvl="3"/>
            <a:r>
              <a:rPr lang="es-ES_tradnl" noProof="0" smtClean="0"/>
              <a:t>Cuarto nivel </a:t>
            </a:r>
          </a:p>
          <a:p>
            <a:pPr lvl="4"/>
            <a:r>
              <a:rPr lang="es-ES_tradnl" noProof="0" smtClean="0"/>
              <a:t>Quinto nivel </a:t>
            </a:r>
          </a:p>
        </p:txBody>
      </p:sp>
      <p:sp>
        <p:nvSpPr>
          <p:cNvPr id="3584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09916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23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23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23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23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239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23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23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23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239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67F075-46CC-44E4-9FAE-834BF308AD9B}" type="slidenum">
              <a:rPr lang="es-ES_tradnl" altLang="es-ES" sz="110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s-ES_tradnl" altLang="es-ES" sz="11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751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971800" y="685800"/>
            <a:ext cx="5791200" cy="1524000"/>
          </a:xfrm>
          <a:gradFill rotWithShape="0">
            <a:gsLst>
              <a:gs pos="0">
                <a:srgbClr val="008000"/>
              </a:gs>
              <a:gs pos="100000">
                <a:srgbClr val="33CC33"/>
              </a:gs>
            </a:gsLst>
            <a:lin ang="5400000" scaled="1"/>
          </a:gradFill>
        </p:spPr>
        <p:txBody>
          <a:bodyPr lIns="0" tIns="0" rIns="0" bIns="0"/>
          <a:lstStyle>
            <a:lvl1pPr marL="98425" algn="ctr">
              <a:spcBef>
                <a:spcPct val="20000"/>
              </a:spcBef>
              <a:buClr>
                <a:srgbClr val="00CC00"/>
              </a:buClr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48011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658075"/>
      </p:ext>
    </p:extLst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72350" y="381000"/>
            <a:ext cx="1771650" cy="54721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057400" y="381000"/>
            <a:ext cx="5162550" cy="54721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461171"/>
      </p:ext>
    </p:extLst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381000"/>
            <a:ext cx="6096000" cy="885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2057400" y="1447800"/>
            <a:ext cx="3467100" cy="4405313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76900" y="1447800"/>
            <a:ext cx="3467100" cy="4405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742838"/>
      </p:ext>
    </p:extLst>
  </p:cSld>
  <p:clrMapOvr>
    <a:masterClrMapping/>
  </p:clrMapOvr>
  <p:transition spd="med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4A3C108-188D-4812-8617-9B064C784BAF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4C1033B6-BA54-48BF-A3CC-B2B50273C2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329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438954"/>
      </p:ext>
    </p:extLst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7532219"/>
      </p:ext>
    </p:extLst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057400" y="1447800"/>
            <a:ext cx="3467100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676900" y="1447800"/>
            <a:ext cx="3467100" cy="4405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218909"/>
      </p:ext>
    </p:extLst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706030"/>
      </p:ext>
    </p:extLst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11608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6977579"/>
      </p:ext>
    </p:extLst>
  </p:cSld>
  <p:clrMapOvr>
    <a:masterClrMapping/>
  </p:clrMapOvr>
  <p:transition spd="med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10330908"/>
      </p:ext>
    </p:extLst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22259909"/>
      </p:ext>
    </p:extLst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75656" y="1616114"/>
            <a:ext cx="7086600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dirty="0" smtClean="0"/>
              <a:t>Selecciona para modificar los estilos de texto de la máscara</a:t>
            </a:r>
          </a:p>
          <a:p>
            <a:pPr lvl="1"/>
            <a:r>
              <a:rPr lang="es-ES_tradnl" altLang="es-ES" dirty="0" smtClean="0"/>
              <a:t>Segundo nivel</a:t>
            </a:r>
          </a:p>
          <a:p>
            <a:pPr lvl="2"/>
            <a:r>
              <a:rPr lang="es-ES_tradnl" altLang="es-ES" dirty="0" smtClean="0"/>
              <a:t>Tercer nivel</a:t>
            </a:r>
          </a:p>
          <a:p>
            <a:pPr lvl="3"/>
            <a:r>
              <a:rPr lang="es-ES_tradnl" altLang="es-ES" dirty="0" smtClean="0"/>
              <a:t>Cuarto nivel </a:t>
            </a:r>
          </a:p>
          <a:p>
            <a:pPr lvl="4"/>
            <a:r>
              <a:rPr lang="es-ES_tradnl" altLang="es-ES" dirty="0" smtClean="0"/>
              <a:t>Quinto nivel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81000"/>
            <a:ext cx="60960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  <p:sldLayoutId id="2147484452" r:id="rId12"/>
    <p:sldLayoutId id="2147484454" r:id="rId13"/>
  </p:sldLayoutIdLst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autoUpdateAnimBg="0"/>
    </p:bldLst>
  </p:timing>
  <p:txStyles>
    <p:titleStyle>
      <a:lvl1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2pPr>
      <a:lvl3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3pPr>
      <a:lvl4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4pPr>
      <a:lvl5pPr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5pPr>
      <a:lvl6pPr marL="4572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6pPr>
      <a:lvl7pPr marL="9144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7pPr>
      <a:lvl8pPr marL="13716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8pPr>
      <a:lvl9pPr marL="1828800" algn="l" defTabSz="684213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accent1"/>
          </a:solidFill>
          <a:latin typeface="Arial Narrow" pitchFamily="34" charset="0"/>
        </a:defRPr>
      </a:lvl9pPr>
    </p:titleStyle>
    <p:bodyStyle>
      <a:lvl1pPr marL="284163" indent="-284163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Ø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41350" indent="-16668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q"/>
        <a:defRPr sz="2000">
          <a:solidFill>
            <a:srgbClr val="000000"/>
          </a:solidFill>
          <a:latin typeface="+mn-lt"/>
        </a:defRPr>
      </a:lvl2pPr>
      <a:lvl3pPr marL="1123950" indent="-25558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Font typeface="Wingdings" panose="05000000000000000000" pitchFamily="2" charset="2"/>
        <a:buChar char="ü"/>
        <a:defRPr sz="2000">
          <a:solidFill>
            <a:srgbClr val="000000"/>
          </a:solidFill>
          <a:latin typeface="+mn-lt"/>
        </a:defRPr>
      </a:lvl3pPr>
      <a:lvl4pPr marL="1563688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–"/>
        <a:defRPr sz="2000">
          <a:solidFill>
            <a:srgbClr val="000000"/>
          </a:solidFill>
          <a:latin typeface="+mn-lt"/>
        </a:defRPr>
      </a:lvl4pPr>
      <a:lvl5pPr marL="20034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000">
          <a:solidFill>
            <a:srgbClr val="000000"/>
          </a:solidFill>
          <a:latin typeface="+mn-lt"/>
        </a:defRPr>
      </a:lvl5pPr>
      <a:lvl6pPr marL="24606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6pPr>
      <a:lvl7pPr marL="29178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7pPr>
      <a:lvl8pPr marL="33750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8pPr>
      <a:lvl9pPr marL="3832225" indent="-249238" algn="l" defTabSz="684213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>
          <a:solidFill>
            <a:srgbClr val="000000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3 CuadroTexto"/>
          <p:cNvSpPr txBox="1"/>
          <p:nvPr/>
        </p:nvSpPr>
        <p:spPr>
          <a:xfrm>
            <a:off x="1763688" y="69269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>
                <a:solidFill>
                  <a:srgbClr val="AE58A3"/>
                </a:solidFill>
              </a:rPr>
              <a:t>REAL DECRETO </a:t>
            </a:r>
            <a:r>
              <a:rPr lang="es-ES" b="1" dirty="0" smtClean="0">
                <a:solidFill>
                  <a:srgbClr val="AE58A3"/>
                </a:solidFill>
              </a:rPr>
              <a:t>1053/2014 – IRVE</a:t>
            </a:r>
            <a:endParaRPr lang="es-ES" sz="2400" b="1" dirty="0">
              <a:solidFill>
                <a:srgbClr val="AE58A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0" r="7430"/>
          <a:stretch/>
        </p:blipFill>
        <p:spPr>
          <a:xfrm>
            <a:off x="1475656" y="1628800"/>
            <a:ext cx="7272808" cy="487460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67856" y="1332818"/>
            <a:ext cx="7291686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46" b="1" dirty="0">
                <a:latin typeface="Century Gothic" panose="020B0502020202020204" pitchFamily="34" charset="0"/>
                <a:cs typeface="Arial" pitchFamily="34" charset="0"/>
              </a:rPr>
              <a:t>Objetivos: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827896" y="1833746"/>
            <a:ext cx="6931647" cy="944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46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1º Conocer la legislación aplicable: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>
                <a:solidFill>
                  <a:srgbClr val="59C619"/>
                </a:solidFill>
                <a:cs typeface="Arial" pitchFamily="34" charset="0"/>
              </a:rPr>
              <a:t>Real Decreto </a:t>
            </a:r>
            <a:r>
              <a:rPr lang="es-ES" sz="1846" dirty="0" smtClean="0">
                <a:solidFill>
                  <a:srgbClr val="59C619"/>
                </a:solidFill>
                <a:cs typeface="Arial" pitchFamily="34" charset="0"/>
              </a:rPr>
              <a:t>1053/2014</a:t>
            </a:r>
            <a:endParaRPr lang="es-ES" sz="1846" dirty="0">
              <a:solidFill>
                <a:srgbClr val="59C619"/>
              </a:solidFill>
              <a:cs typeface="Arial" pitchFamily="34" charset="0"/>
            </a:endParaRP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smtClean="0">
                <a:solidFill>
                  <a:srgbClr val="59C619"/>
                </a:solidFill>
                <a:cs typeface="Arial" pitchFamily="34" charset="0"/>
              </a:rPr>
              <a:t>ITC-BT 52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71912" y="3296062"/>
            <a:ext cx="6787631" cy="1512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846" dirty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2º Conocer </a:t>
            </a:r>
            <a:r>
              <a:rPr lang="es-ES" sz="1846" dirty="0" smtClean="0">
                <a:solidFill>
                  <a:schemeClr val="accent5">
                    <a:lumMod val="75000"/>
                  </a:schemeClr>
                </a:solidFill>
                <a:cs typeface="Arial" pitchFamily="34" charset="0"/>
              </a:rPr>
              <a:t>la aplicación y formas de configuración de las infraestructuras para la recarga de los vehículos eléctricos:</a:t>
            </a:r>
            <a:endParaRPr lang="es-ES" sz="1846" dirty="0">
              <a:solidFill>
                <a:schemeClr val="accent5">
                  <a:lumMod val="75000"/>
                </a:schemeClr>
              </a:solidFill>
              <a:cs typeface="Arial" pitchFamily="34" charset="0"/>
            </a:endParaRP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smtClean="0">
                <a:solidFill>
                  <a:srgbClr val="59C619"/>
                </a:solidFill>
                <a:cs typeface="Arial" pitchFamily="34" charset="0"/>
              </a:rPr>
              <a:t>Antecedentes</a:t>
            </a:r>
            <a:endParaRPr lang="es-ES" sz="1846" dirty="0">
              <a:solidFill>
                <a:srgbClr val="59C619"/>
              </a:solidFill>
              <a:cs typeface="Arial" pitchFamily="34" charset="0"/>
            </a:endParaRP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>
                <a:solidFill>
                  <a:srgbClr val="59C619"/>
                </a:solidFill>
                <a:cs typeface="Arial" pitchFamily="34" charset="0"/>
              </a:rPr>
              <a:t>Fechas de aplicación</a:t>
            </a:r>
          </a:p>
          <a:p>
            <a:pPr marL="738572" lvl="1" indent="-316531" algn="just">
              <a:buFont typeface="Wingdings" panose="05000000000000000000" pitchFamily="2" charset="2"/>
              <a:buChar char="Ø"/>
            </a:pPr>
            <a:r>
              <a:rPr lang="es-ES" sz="1846" dirty="0" err="1" smtClean="0">
                <a:solidFill>
                  <a:srgbClr val="59C619"/>
                </a:solidFill>
                <a:cs typeface="Arial" pitchFamily="34" charset="0"/>
              </a:rPr>
              <a:t>ITC´s</a:t>
            </a:r>
            <a:r>
              <a:rPr lang="es-ES" sz="1846" dirty="0" smtClean="0">
                <a:solidFill>
                  <a:srgbClr val="59C619"/>
                </a:solidFill>
                <a:cs typeface="Arial" pitchFamily="34" charset="0"/>
              </a:rPr>
              <a:t> modificadas</a:t>
            </a:r>
            <a:endParaRPr lang="es-ES" sz="1846" dirty="0">
              <a:solidFill>
                <a:srgbClr val="59C619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86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70992" y="1239143"/>
            <a:ext cx="800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/>
            <a:r>
              <a:rPr lang="es-ES" b="1" i="1" u="sng" dirty="0">
                <a:solidFill>
                  <a:srgbClr val="AE58A3"/>
                </a:solidFill>
                <a:latin typeface="Century Gothic" panose="020B0502020202020204" pitchFamily="34" charset="0"/>
              </a:rPr>
              <a:t>Real Decreto </a:t>
            </a:r>
            <a:r>
              <a:rPr lang="es-ES" b="1" i="1" u="sng" dirty="0" smtClean="0">
                <a:solidFill>
                  <a:srgbClr val="AE58A3"/>
                </a:solidFill>
                <a:latin typeface="Century Gothic" panose="020B0502020202020204" pitchFamily="34" charset="0"/>
              </a:rPr>
              <a:t>1053/2014</a:t>
            </a:r>
            <a:endParaRPr lang="es-ES" b="1" i="1" u="sng" dirty="0">
              <a:solidFill>
                <a:srgbClr val="AE58A3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370992" y="776399"/>
            <a:ext cx="7305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684213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REAL DECRETO</a:t>
            </a:r>
            <a:endParaRPr lang="es-ES" b="1" u="sng" dirty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75656" y="1916832"/>
            <a:ext cx="70866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84163" indent="-284163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641350" indent="-166688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defTabSz="684213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defTabSz="684213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algn="just">
              <a:buClr>
                <a:srgbClr val="AE58A3"/>
              </a:buClr>
              <a:defRPr/>
            </a:pPr>
            <a:r>
              <a:rPr lang="es-ES" sz="2000" dirty="0" smtClean="0"/>
              <a:t>Se </a:t>
            </a:r>
            <a:r>
              <a:rPr lang="es-ES" sz="2000" dirty="0"/>
              <a:t>aprueba una nueva Instrucción Técnica Complementaria </a:t>
            </a:r>
            <a:r>
              <a:rPr lang="es-ES" sz="2000" dirty="0">
                <a:solidFill>
                  <a:srgbClr val="AE58A3"/>
                </a:solidFill>
              </a:rPr>
              <a:t>ITC-BT 52 «Instalaciones con fines especiales. Infraestructura para la recarga de vehículos </a:t>
            </a:r>
            <a:r>
              <a:rPr lang="es-ES" sz="2000" dirty="0" smtClean="0">
                <a:solidFill>
                  <a:srgbClr val="AE58A3"/>
                </a:solidFill>
              </a:rPr>
              <a:t>eléctricos»</a:t>
            </a:r>
          </a:p>
          <a:p>
            <a:pPr algn="just">
              <a:buClr>
                <a:srgbClr val="AE58A3"/>
              </a:buClr>
              <a:defRPr/>
            </a:pPr>
            <a:endParaRPr lang="es-ES" sz="2000" dirty="0"/>
          </a:p>
          <a:p>
            <a:pPr algn="just">
              <a:buClr>
                <a:srgbClr val="AE58A3"/>
              </a:buClr>
              <a:defRPr/>
            </a:pPr>
            <a:r>
              <a:rPr lang="es-ES" sz="2000" u="sng" dirty="0" smtClean="0">
                <a:solidFill>
                  <a:srgbClr val="AE58A3"/>
                </a:solidFill>
              </a:rPr>
              <a:t>se </a:t>
            </a:r>
            <a:r>
              <a:rPr lang="es-ES" sz="2000" u="sng" dirty="0">
                <a:solidFill>
                  <a:srgbClr val="AE58A3"/>
                </a:solidFill>
              </a:rPr>
              <a:t>modifican otras instrucciones técnicas </a:t>
            </a:r>
            <a:r>
              <a:rPr lang="es-ES" sz="2000" u="sng" dirty="0" smtClean="0">
                <a:solidFill>
                  <a:srgbClr val="AE58A3"/>
                </a:solidFill>
              </a:rPr>
              <a:t>complementarias</a:t>
            </a:r>
            <a:r>
              <a:rPr lang="es-ES" sz="2000" dirty="0" smtClean="0"/>
              <a:t>:</a:t>
            </a:r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 smtClean="0"/>
              <a:t>ITC-BT 02</a:t>
            </a:r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/>
              <a:t>ITC-BT </a:t>
            </a:r>
            <a:r>
              <a:rPr lang="es-ES" sz="1600" dirty="0" smtClean="0"/>
              <a:t>04</a:t>
            </a:r>
            <a:endParaRPr lang="es-ES" sz="1600" dirty="0"/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/>
              <a:t>ITC-BT </a:t>
            </a:r>
            <a:r>
              <a:rPr lang="es-ES" sz="1600" dirty="0" smtClean="0"/>
              <a:t>05</a:t>
            </a:r>
            <a:endParaRPr lang="es-ES" sz="1600" dirty="0"/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/>
              <a:t>ITC-BT </a:t>
            </a:r>
            <a:r>
              <a:rPr lang="es-ES" sz="1600" dirty="0" smtClean="0"/>
              <a:t>10</a:t>
            </a:r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/>
              <a:t>ITC-BT </a:t>
            </a:r>
            <a:r>
              <a:rPr lang="es-ES" sz="1600" dirty="0" smtClean="0"/>
              <a:t>16</a:t>
            </a:r>
          </a:p>
          <a:p>
            <a:pPr lvl="1" algn="just">
              <a:buClr>
                <a:srgbClr val="AE58A3"/>
              </a:buClr>
              <a:defRPr/>
            </a:pPr>
            <a:r>
              <a:rPr lang="es-ES" sz="1600" dirty="0"/>
              <a:t>ITC-BT </a:t>
            </a:r>
            <a:r>
              <a:rPr lang="es-ES" sz="1600" dirty="0" smtClean="0"/>
              <a:t>25</a:t>
            </a:r>
            <a:endParaRPr lang="es-ES" sz="16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6" b="8207"/>
          <a:stretch/>
        </p:blipFill>
        <p:spPr>
          <a:xfrm>
            <a:off x="3851920" y="3933056"/>
            <a:ext cx="4938756" cy="2808312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70992" y="1239143"/>
            <a:ext cx="800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/>
            <a:r>
              <a:rPr lang="es-ES" b="1" i="1" u="sng" dirty="0" smtClean="0">
                <a:solidFill>
                  <a:srgbClr val="AE58A3"/>
                </a:solidFill>
                <a:latin typeface="Century Gothic" panose="020B0502020202020204" pitchFamily="34" charset="0"/>
              </a:rPr>
              <a:t>Artículo</a:t>
            </a:r>
            <a:endParaRPr lang="es-ES" b="1" i="1" u="sng" dirty="0">
              <a:solidFill>
                <a:srgbClr val="AE58A3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370992" y="776399"/>
            <a:ext cx="7305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684213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REAL DECRETO</a:t>
            </a:r>
            <a:endParaRPr lang="es-ES" b="1" u="sng" dirty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75656" y="2132856"/>
            <a:ext cx="70866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84163" indent="-284163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641350" indent="-166688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defTabSz="684213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defTabSz="684213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marL="0" indent="0" algn="just">
              <a:buNone/>
            </a:pPr>
            <a:r>
              <a:rPr lang="es-ES" dirty="0" smtClean="0"/>
              <a:t>El </a:t>
            </a:r>
            <a:r>
              <a:rPr lang="es-ES" dirty="0"/>
              <a:t>presente real decreto consta de </a:t>
            </a:r>
            <a:r>
              <a:rPr lang="es-ES" dirty="0">
                <a:solidFill>
                  <a:srgbClr val="AE58A3"/>
                </a:solidFill>
              </a:rPr>
              <a:t>16 artículos</a:t>
            </a:r>
            <a:r>
              <a:rPr lang="es-ES" dirty="0"/>
              <a:t>, por los cuales se modifican diversas normas reglamentarias sobre seguridad industrial, una disposición adicional única, dos disposiciones transitorias, una disposición derogatoria única y dos disposiciones finales</a:t>
            </a:r>
            <a:r>
              <a:rPr lang="es-ES" dirty="0" smtClean="0"/>
              <a:t>.</a:t>
            </a:r>
          </a:p>
        </p:txBody>
      </p:sp>
      <p:pic>
        <p:nvPicPr>
          <p:cNvPr id="2050" name="Picture 2" descr="Resultado de imagen de libros abiertos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4" b="11194"/>
          <a:stretch/>
        </p:blipFill>
        <p:spPr bwMode="auto">
          <a:xfrm>
            <a:off x="4888227" y="4005064"/>
            <a:ext cx="3932245" cy="268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454558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70992" y="1239143"/>
            <a:ext cx="8007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/>
            <a:r>
              <a:rPr lang="es-ES" b="1" i="1" u="sng" dirty="0" smtClean="0">
                <a:solidFill>
                  <a:srgbClr val="AE58A3"/>
                </a:solidFill>
                <a:latin typeface="Century Gothic" panose="020B0502020202020204" pitchFamily="34" charset="0"/>
              </a:rPr>
              <a:t>Disposiciones</a:t>
            </a:r>
            <a:endParaRPr lang="es-ES" b="1" i="1" u="sng" dirty="0">
              <a:solidFill>
                <a:srgbClr val="AE58A3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370992" y="776399"/>
            <a:ext cx="7305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684213">
              <a:defRPr/>
            </a:pPr>
            <a:r>
              <a:rPr lang="es-E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entury Gothic" panose="020B0502020202020204" pitchFamily="34" charset="0"/>
              </a:rPr>
              <a:t>REAL DECRETO</a:t>
            </a:r>
            <a:endParaRPr lang="es-ES" b="1" u="sng" dirty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475656" y="2132856"/>
            <a:ext cx="7086600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284163" indent="-284163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Ø"/>
              <a:defRPr sz="2400">
                <a:solidFill>
                  <a:srgbClr val="000000"/>
                </a:solidFill>
                <a:latin typeface="Arial Narrow" pitchFamily="34" charset="0"/>
              </a:defRPr>
            </a:lvl1pPr>
            <a:lvl2pPr marL="641350" indent="-166688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q"/>
              <a:defRPr sz="2000">
                <a:solidFill>
                  <a:srgbClr val="000000"/>
                </a:solidFill>
                <a:latin typeface="Arial Narrow" pitchFamily="34" charset="0"/>
              </a:defRPr>
            </a:lvl2pPr>
            <a:lvl3pPr marL="1143000" indent="-228600" defTabSz="684213">
              <a:spcBef>
                <a:spcPct val="20000"/>
              </a:spcBef>
              <a:buClr>
                <a:srgbClr val="008000"/>
              </a:buClr>
              <a:buFont typeface="Wingdings" pitchFamily="2" charset="2"/>
              <a:buChar char="ü"/>
              <a:defRPr sz="2000">
                <a:solidFill>
                  <a:srgbClr val="000000"/>
                </a:solidFill>
                <a:latin typeface="Arial Narrow" pitchFamily="34" charset="0"/>
              </a:defRPr>
            </a:lvl3pPr>
            <a:lvl4pPr marL="1600200" indent="-228600" defTabSz="684213">
              <a:spcBef>
                <a:spcPct val="20000"/>
              </a:spcBef>
              <a:buClr>
                <a:srgbClr val="0080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4pPr>
            <a:lvl5pPr marL="2057400" indent="-228600" defTabSz="684213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5pPr>
            <a:lvl6pPr marL="25146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6pPr>
            <a:lvl7pPr marL="29718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7pPr>
            <a:lvl8pPr marL="34290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8pPr>
            <a:lvl9pPr marL="38862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–"/>
              <a:defRPr sz="2000">
                <a:solidFill>
                  <a:srgbClr val="000000"/>
                </a:solidFill>
                <a:latin typeface="Arial Narrow" pitchFamily="34" charset="0"/>
              </a:defRPr>
            </a:lvl9pPr>
          </a:lstStyle>
          <a:p>
            <a:pPr marL="0" indent="0" algn="just">
              <a:buNone/>
            </a:pPr>
            <a:r>
              <a:rPr lang="es-ES" dirty="0" smtClean="0"/>
              <a:t>El </a:t>
            </a:r>
            <a:r>
              <a:rPr lang="es-ES" dirty="0"/>
              <a:t>presente real decreto consta de </a:t>
            </a:r>
            <a:r>
              <a:rPr lang="es-ES" dirty="0">
                <a:solidFill>
                  <a:srgbClr val="AE58A3"/>
                </a:solidFill>
              </a:rPr>
              <a:t>16 artículos</a:t>
            </a:r>
            <a:r>
              <a:rPr lang="es-ES" dirty="0"/>
              <a:t>, por los cuales se modifican diversas normas reglamentarias sobre seguridad industrial, una disposición adicional única, dos disposiciones transitorias, una disposición derogatoria única y dos disposiciones finales</a:t>
            </a:r>
            <a:r>
              <a:rPr lang="es-ES" dirty="0" smtClean="0"/>
              <a:t>.</a:t>
            </a:r>
          </a:p>
        </p:txBody>
      </p:sp>
      <p:pic>
        <p:nvPicPr>
          <p:cNvPr id="2050" name="Picture 2" descr="Resultado de imagen de libros abiertos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4" b="11194"/>
          <a:stretch/>
        </p:blipFill>
        <p:spPr bwMode="auto">
          <a:xfrm>
            <a:off x="4888227" y="4005064"/>
            <a:ext cx="3932245" cy="268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887599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59632" y="5733256"/>
            <a:ext cx="74847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_tradnl" sz="4800" b="1" dirty="0">
                <a:solidFill>
                  <a:srgbClr val="59C619"/>
                </a:solidFill>
                <a:latin typeface="Segoe Print" pitchFamily="2" charset="0"/>
              </a:rPr>
              <a:t>www.plcmadrid.es/rebt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76671"/>
            <a:ext cx="3816424" cy="5452887"/>
          </a:xfrm>
          <a:prstGeom prst="rect">
            <a:avLst/>
          </a:prstGeom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theme/theme1.xml><?xml version="1.0" encoding="utf-8"?>
<a:theme xmlns:a="http://schemas.openxmlformats.org/drawingml/2006/main" name="fondoblanco">
  <a:themeElements>
    <a:clrScheme name="">
      <a:dk1>
        <a:srgbClr val="000000"/>
      </a:dk1>
      <a:lt1>
        <a:srgbClr val="FFFFFF"/>
      </a:lt1>
      <a:dk2>
        <a:srgbClr val="000000"/>
      </a:dk2>
      <a:lt2>
        <a:srgbClr val="5760A3"/>
      </a:lt2>
      <a:accent1>
        <a:srgbClr val="2464FD"/>
      </a:accent1>
      <a:accent2>
        <a:srgbClr val="EF9100"/>
      </a:accent2>
      <a:accent3>
        <a:srgbClr val="FFFFFF"/>
      </a:accent3>
      <a:accent4>
        <a:srgbClr val="000000"/>
      </a:accent4>
      <a:accent5>
        <a:srgbClr val="ACB8FE"/>
      </a:accent5>
      <a:accent6>
        <a:srgbClr val="D98300"/>
      </a:accent6>
      <a:hlink>
        <a:srgbClr val="EAEC5E"/>
      </a:hlink>
      <a:folHlink>
        <a:srgbClr val="A2FFA3"/>
      </a:folHlink>
    </a:clrScheme>
    <a:fontScheme name="fondoblanc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ondoblanc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oblanc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oblanc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Settings\mirlui\Plantillas\Schneider\fondoblanco.pot</Template>
  <TotalTime>12012</TotalTime>
  <Pages>2</Pages>
  <Words>176</Words>
  <Application>Microsoft Office PowerPoint</Application>
  <PresentationFormat>Presentación en pantalla (4:3)</PresentationFormat>
  <Paragraphs>28</Paragraphs>
  <Slides>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  <vt:variant>
        <vt:lpstr>Presentaciones personalizadas</vt:lpstr>
      </vt:variant>
      <vt:variant>
        <vt:i4>2</vt:i4>
      </vt:variant>
    </vt:vector>
  </HeadingPairs>
  <TitlesOfParts>
    <vt:vector size="15" baseType="lpstr">
      <vt:lpstr>Arial</vt:lpstr>
      <vt:lpstr>Arial Narrow</vt:lpstr>
      <vt:lpstr>Century Gothic</vt:lpstr>
      <vt:lpstr>Segoe Print</vt:lpstr>
      <vt:lpstr>Times New Roman</vt:lpstr>
      <vt:lpstr>Wingdings</vt:lpstr>
      <vt:lpstr>fondoblanco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Instaladores</vt:lpstr>
      <vt:lpstr>A fondo</vt:lpstr>
    </vt:vector>
  </TitlesOfParts>
  <Company>Schneider Electric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REGLAMENTO ELECTROTÉCNICO DE BAJA TENSIÓN</dc:title>
  <dc:creator>Luis Miret</dc:creator>
  <cp:lastModifiedBy>Alejandro AP. Pindado</cp:lastModifiedBy>
  <cp:revision>755</cp:revision>
  <cp:lastPrinted>1999-03-03T08:48:54Z</cp:lastPrinted>
  <dcterms:created xsi:type="dcterms:W3CDTF">2002-03-04T11:22:07Z</dcterms:created>
  <dcterms:modified xsi:type="dcterms:W3CDTF">2019-09-09T08:51:34Z</dcterms:modified>
</cp:coreProperties>
</file>