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48" r:id="rId2"/>
    <p:sldId id="588" r:id="rId3"/>
    <p:sldId id="584" r:id="rId4"/>
    <p:sldId id="589" r:id="rId5"/>
    <p:sldId id="591" r:id="rId6"/>
    <p:sldId id="585" r:id="rId7"/>
    <p:sldId id="592" r:id="rId8"/>
    <p:sldId id="590" r:id="rId9"/>
    <p:sldId id="593" r:id="rId10"/>
    <p:sldId id="594" r:id="rId11"/>
    <p:sldId id="595" r:id="rId12"/>
    <p:sldId id="596" r:id="rId13"/>
    <p:sldId id="597" r:id="rId14"/>
    <p:sldId id="598" r:id="rId15"/>
    <p:sldId id="599" r:id="rId16"/>
    <p:sldId id="600" r:id="rId17"/>
    <p:sldId id="601" r:id="rId18"/>
    <p:sldId id="536" r:id="rId19"/>
  </p:sldIdLst>
  <p:sldSz cx="9144000" cy="6858000" type="screen4x3"/>
  <p:notesSz cx="7099300" cy="10234613"/>
  <p:custShowLst>
    <p:custShow name="Instaladores" id="0">
      <p:sldLst/>
    </p:custShow>
    <p:custShow name="A fondo" id="1">
      <p:sldLst/>
    </p:custShow>
  </p:custShowLst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3E42"/>
    <a:srgbClr val="009900"/>
    <a:srgbClr val="59C619"/>
    <a:srgbClr val="AE58A3"/>
    <a:srgbClr val="FF00FF"/>
    <a:srgbClr val="EFBFE8"/>
    <a:srgbClr val="EAACE1"/>
    <a:srgbClr val="DF81D2"/>
    <a:srgbClr val="FF0000"/>
    <a:srgbClr val="B3F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 autoAdjust="0"/>
  </p:normalViewPr>
  <p:slideViewPr>
    <p:cSldViewPr>
      <p:cViewPr varScale="1">
        <p:scale>
          <a:sx n="46" d="100"/>
          <a:sy n="46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6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834" y="-283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marL="316403" indent="-316403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marL="316403" indent="-316403" algn="r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marL="316403" indent="-316403" defTabSz="966404" eaLnBrk="0" hangingPunct="0">
              <a:defRPr sz="1100" i="1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marL="315913" indent="-315913" algn="r" defTabSz="965200">
              <a:defRPr sz="1100" i="1"/>
            </a:lvl1pPr>
          </a:lstStyle>
          <a:p>
            <a:fld id="{6E541461-32D1-4811-B388-5AC75F335B35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5426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defTabSz="825398" eaLnBrk="0" hangingPunct="0">
              <a:defRPr sz="11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1100" i="1">
                <a:latin typeface="Times New Roman" panose="02020603050405020304" pitchFamily="18" charset="0"/>
              </a:defRPr>
            </a:lvl1pPr>
          </a:lstStyle>
          <a:p>
            <a:fld id="{DA471B6D-EE2C-4448-8BAB-BBCC77A1705D}" type="slidenum">
              <a:rPr lang="es-ES_tradnl" altLang="es-ES"/>
              <a:pPr/>
              <a:t>‹Nº›</a:t>
            </a:fld>
            <a:endParaRPr lang="es-ES_tradnl" altLang="es-E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75213"/>
            <a:ext cx="520541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455" tIns="49868" rIns="101455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Selecciona para modificar los estilos de texto de la máscara </a:t>
            </a:r>
          </a:p>
          <a:p>
            <a:pPr lvl="1"/>
            <a:r>
              <a:rPr lang="es-ES_tradnl" noProof="0" smtClean="0"/>
              <a:t>Segundo nivel </a:t>
            </a:r>
          </a:p>
          <a:p>
            <a:pPr lvl="2"/>
            <a:r>
              <a:rPr lang="es-ES_tradnl" noProof="0" smtClean="0"/>
              <a:t>Tercer nivel </a:t>
            </a:r>
          </a:p>
          <a:p>
            <a:pPr lvl="3"/>
            <a:r>
              <a:rPr lang="es-ES_tradnl" noProof="0" smtClean="0"/>
              <a:t>Cuarto nivel </a:t>
            </a:r>
          </a:p>
          <a:p>
            <a:pPr lvl="4"/>
            <a:r>
              <a:rPr lang="es-ES_tradnl" noProof="0" smtClean="0"/>
              <a:t>Quinto nivel </a:t>
            </a:r>
          </a:p>
        </p:txBody>
      </p:sp>
      <p:sp>
        <p:nvSpPr>
          <p:cNvPr id="3584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109916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3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3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67F075-46CC-44E4-9FAE-834BF308AD9B}" type="slidenum">
              <a:rPr lang="es-ES_tradnl" altLang="es-ES" sz="11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s-ES_tradnl" altLang="es-ES" sz="1100">
              <a:latin typeface="Times New Roman" panose="02020603050405020304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51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971800" y="685800"/>
            <a:ext cx="5791200" cy="1524000"/>
          </a:xfrm>
          <a:gradFill rotWithShape="0">
            <a:gsLst>
              <a:gs pos="0">
                <a:srgbClr val="008000"/>
              </a:gs>
              <a:gs pos="100000">
                <a:srgbClr val="33CC33"/>
              </a:gs>
            </a:gsLst>
            <a:lin ang="5400000" scaled="1"/>
          </a:gradFill>
        </p:spPr>
        <p:txBody>
          <a:bodyPr lIns="0" tIns="0" rIns="0" bIns="0"/>
          <a:lstStyle>
            <a:lvl1pPr marL="98425" algn="ctr">
              <a:spcBef>
                <a:spcPct val="20000"/>
              </a:spcBef>
              <a:buClr>
                <a:srgbClr val="00CC00"/>
              </a:buClr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4801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658075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72350" y="381000"/>
            <a:ext cx="1771650" cy="54721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057400" y="381000"/>
            <a:ext cx="5162550" cy="54721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461171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381000"/>
            <a:ext cx="6096000" cy="885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2057400" y="1447800"/>
            <a:ext cx="3467100" cy="440531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676900" y="1447800"/>
            <a:ext cx="3467100" cy="4405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742838"/>
      </p:ext>
    </p:extLst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4A3C108-188D-4812-8617-9B064C784BAF}" type="datetimeFigureOut">
              <a:rPr lang="es-ES" smtClean="0"/>
              <a:t>04/09/2019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C1033B6-BA54-48BF-A3CC-B2B50273C2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686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438954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7532219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57400" y="1447800"/>
            <a:ext cx="346710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676900" y="1447800"/>
            <a:ext cx="3467100" cy="4405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218909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706030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116084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977579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10330908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22259909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5656" y="1616114"/>
            <a:ext cx="70866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dirty="0" smtClean="0"/>
              <a:t>Selecciona para modificar los estilos de texto de la máscara</a:t>
            </a:r>
          </a:p>
          <a:p>
            <a:pPr lvl="1"/>
            <a:r>
              <a:rPr lang="es-ES_tradnl" altLang="es-ES" dirty="0" smtClean="0"/>
              <a:t>Segundo nivel</a:t>
            </a:r>
          </a:p>
          <a:p>
            <a:pPr lvl="2"/>
            <a:r>
              <a:rPr lang="es-ES_tradnl" altLang="es-ES" dirty="0" smtClean="0"/>
              <a:t>Tercer nivel</a:t>
            </a:r>
          </a:p>
          <a:p>
            <a:pPr lvl="3"/>
            <a:r>
              <a:rPr lang="es-ES_tradnl" altLang="es-ES" dirty="0" smtClean="0"/>
              <a:t>Cuarto nivel </a:t>
            </a:r>
          </a:p>
          <a:p>
            <a:pPr lvl="4"/>
            <a:r>
              <a:rPr lang="es-ES_tradnl" altLang="es-ES" dirty="0" smtClean="0"/>
              <a:t>Quinto nivel 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81000"/>
            <a:ext cx="6096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4" r:id="rId13"/>
  </p:sldLayoutIdLst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 autoUpdateAnimBg="0"/>
    </p:bldLst>
  </p:timing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5pPr>
      <a:lvl6pPr marL="4572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6pPr>
      <a:lvl7pPr marL="9144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7pPr>
      <a:lvl8pPr marL="13716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8pPr>
      <a:lvl9pPr marL="1828800" algn="l" defTabSz="684213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accent1"/>
          </a:solidFill>
          <a:latin typeface="Arial Narrow" pitchFamily="34" charset="0"/>
        </a:defRPr>
      </a:lvl9pPr>
    </p:titleStyle>
    <p:bodyStyle>
      <a:lvl1pPr marL="284163" indent="-284163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Ø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41350" indent="-16668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q"/>
        <a:defRPr sz="2000">
          <a:solidFill>
            <a:srgbClr val="000000"/>
          </a:solidFill>
          <a:latin typeface="+mn-lt"/>
        </a:defRPr>
      </a:lvl2pPr>
      <a:lvl3pPr marL="1123950" indent="-25558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ü"/>
        <a:defRPr sz="2000">
          <a:solidFill>
            <a:srgbClr val="000000"/>
          </a:solidFill>
          <a:latin typeface="+mn-lt"/>
        </a:defRPr>
      </a:lvl3pPr>
      <a:lvl4pPr marL="1563688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Char char="–"/>
        <a:defRPr sz="2000">
          <a:solidFill>
            <a:srgbClr val="000000"/>
          </a:solidFill>
          <a:latin typeface="+mn-lt"/>
        </a:defRPr>
      </a:lvl4pPr>
      <a:lvl5pPr marL="20034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 sz="2000">
          <a:solidFill>
            <a:srgbClr val="000000"/>
          </a:solidFill>
          <a:latin typeface="+mn-lt"/>
        </a:defRPr>
      </a:lvl5pPr>
      <a:lvl6pPr marL="24606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6pPr>
      <a:lvl7pPr marL="29178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7pPr>
      <a:lvl8pPr marL="33750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8pPr>
      <a:lvl9pPr marL="3832225" indent="-249238" algn="l" defTabSz="684213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1619672" y="69269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rgbClr val="FF0000"/>
                </a:solidFill>
              </a:rPr>
              <a:t>CABLES Y FOLIOS RADIANTES EN VIVIENDAS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/>
          <a:stretch/>
        </p:blipFill>
        <p:spPr>
          <a:xfrm>
            <a:off x="1475656" y="1268760"/>
            <a:ext cx="7148761" cy="53012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88840"/>
            <a:ext cx="73456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000" b="1" dirty="0" smtClean="0">
                <a:solidFill>
                  <a:srgbClr val="E63E42"/>
                </a:solidFill>
              </a:rPr>
              <a:t>Paredes </a:t>
            </a:r>
            <a:r>
              <a:rPr lang="es-ES" sz="2000" b="1" dirty="0">
                <a:solidFill>
                  <a:srgbClr val="E63E42"/>
                </a:solidFill>
              </a:rPr>
              <a:t>exteriores</a:t>
            </a:r>
          </a:p>
          <a:p>
            <a:pPr algn="just"/>
            <a:r>
              <a:rPr lang="es-ES" sz="2000" b="1" dirty="0">
                <a:solidFill>
                  <a:srgbClr val="E63E42"/>
                </a:solidFill>
              </a:rPr>
              <a:t>0,5 m </a:t>
            </a:r>
            <a:r>
              <a:rPr lang="es-ES" sz="2000" dirty="0"/>
              <a:t>a </a:t>
            </a:r>
            <a:r>
              <a:rPr lang="es-ES" sz="2000" b="1" dirty="0">
                <a:solidFill>
                  <a:srgbClr val="E63E42"/>
                </a:solidFill>
              </a:rPr>
              <a:t>0,6 m </a:t>
            </a:r>
            <a:r>
              <a:rPr lang="es-ES" sz="2000" dirty="0" smtClean="0"/>
              <a:t>del </a:t>
            </a:r>
            <a:r>
              <a:rPr lang="es-ES" sz="2000" dirty="0"/>
              <a:t>panel más </a:t>
            </a:r>
            <a:r>
              <a:rPr lang="es-ES" sz="2000" dirty="0" smtClean="0"/>
              <a:t>cercano</a:t>
            </a:r>
            <a:endParaRPr lang="es-ES" altLang="es-ES" sz="2000" b="1" dirty="0">
              <a:solidFill>
                <a:srgbClr val="E63E42"/>
              </a:solidFill>
            </a:endParaRPr>
          </a:p>
          <a:p>
            <a:pPr algn="just"/>
            <a:endParaRPr lang="es-ES" sz="2000" dirty="0"/>
          </a:p>
          <a:p>
            <a:pPr algn="just"/>
            <a:r>
              <a:rPr lang="es-ES" sz="2000" b="1" dirty="0">
                <a:solidFill>
                  <a:srgbClr val="E63E42"/>
                </a:solidFill>
              </a:rPr>
              <a:t>Suelo</a:t>
            </a:r>
          </a:p>
          <a:p>
            <a:pPr algn="just"/>
            <a:r>
              <a:rPr lang="es-ES" sz="2000" b="1" dirty="0" smtClean="0">
                <a:solidFill>
                  <a:srgbClr val="E63E42"/>
                </a:solidFill>
              </a:rPr>
              <a:t>0,6 </a:t>
            </a:r>
            <a:r>
              <a:rPr lang="es-ES" sz="2000" b="1" dirty="0">
                <a:solidFill>
                  <a:srgbClr val="E63E42"/>
                </a:solidFill>
              </a:rPr>
              <a:t>m </a:t>
            </a:r>
            <a:r>
              <a:rPr lang="es-ES" sz="2000" dirty="0" smtClean="0"/>
              <a:t>de </a:t>
            </a:r>
            <a:r>
              <a:rPr lang="es-ES" sz="2000" dirty="0"/>
              <a:t>las paredes </a:t>
            </a:r>
            <a:r>
              <a:rPr lang="es-ES" sz="2000" dirty="0" smtClean="0"/>
              <a:t>donde se prevea </a:t>
            </a:r>
            <a:r>
              <a:rPr lang="es-ES" sz="2000" dirty="0"/>
              <a:t>la instalación de </a:t>
            </a:r>
            <a:r>
              <a:rPr lang="es-ES" sz="2000" dirty="0" smtClean="0"/>
              <a:t>muebles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Cables calefactores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>
          <a:xfrm>
            <a:off x="5580112" y="3645024"/>
            <a:ext cx="3096344" cy="298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15742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88840"/>
            <a:ext cx="734563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000" dirty="0" smtClean="0"/>
              <a:t>Se fijará con </a:t>
            </a:r>
            <a:r>
              <a:rPr lang="es-ES" sz="2000" b="1" dirty="0" err="1" smtClean="0">
                <a:solidFill>
                  <a:srgbClr val="E63E42"/>
                </a:solidFill>
              </a:rPr>
              <a:t>distanciadores</a:t>
            </a:r>
            <a:r>
              <a:rPr lang="es-ES" sz="2000" b="1" dirty="0" smtClean="0">
                <a:solidFill>
                  <a:srgbClr val="E63E42"/>
                </a:solidFill>
              </a:rPr>
              <a:t> </a:t>
            </a:r>
            <a:r>
              <a:rPr lang="es-ES" sz="2000" b="1" dirty="0">
                <a:solidFill>
                  <a:srgbClr val="E63E42"/>
                </a:solidFill>
              </a:rPr>
              <a:t>no </a:t>
            </a:r>
            <a:r>
              <a:rPr lang="es-ES" sz="2000" b="1" dirty="0" smtClean="0">
                <a:solidFill>
                  <a:srgbClr val="E63E42"/>
                </a:solidFill>
              </a:rPr>
              <a:t>metálicos</a:t>
            </a:r>
            <a:r>
              <a:rPr lang="es-ES" sz="2000" dirty="0" smtClean="0"/>
              <a:t>:</a:t>
            </a:r>
            <a:endParaRPr lang="es-ES" sz="2000" dirty="0"/>
          </a:p>
          <a:p>
            <a:pPr marL="719138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sz="2000" dirty="0"/>
              <a:t>C</a:t>
            </a:r>
            <a:r>
              <a:rPr lang="es-ES" sz="2000" dirty="0" smtClean="0"/>
              <a:t>olocados </a:t>
            </a:r>
            <a:r>
              <a:rPr lang="es-ES" sz="2000" dirty="0"/>
              <a:t>en </a:t>
            </a:r>
            <a:r>
              <a:rPr lang="es-ES" sz="2000" dirty="0" smtClean="0"/>
              <a:t>los cambios dirección</a:t>
            </a:r>
            <a:endParaRPr lang="es-ES" sz="2000" dirty="0"/>
          </a:p>
          <a:p>
            <a:pPr marL="719138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De </a:t>
            </a:r>
            <a:r>
              <a:rPr lang="es-ES" sz="2000" dirty="0"/>
              <a:t>material resistente a la corrosión y que no pueda producir daños al aislamiento del </a:t>
            </a:r>
            <a:r>
              <a:rPr lang="es-ES" sz="2000" dirty="0" smtClean="0"/>
              <a:t>cable</a:t>
            </a:r>
            <a:endParaRPr lang="es-ES" sz="2000" dirty="0"/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Radio </a:t>
            </a:r>
            <a:r>
              <a:rPr lang="es-ES" sz="2000" dirty="0"/>
              <a:t>de </a:t>
            </a:r>
            <a:r>
              <a:rPr lang="es-ES" sz="2000" dirty="0" smtClean="0"/>
              <a:t>curvatura:</a:t>
            </a:r>
          </a:p>
          <a:p>
            <a:pPr marL="719138" indent="-342900" algn="just"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E63E42"/>
                </a:solidFill>
              </a:rPr>
              <a:t>&gt; 6 </a:t>
            </a:r>
            <a:r>
              <a:rPr lang="es-ES" sz="2000" b="1" dirty="0">
                <a:solidFill>
                  <a:srgbClr val="E63E42"/>
                </a:solidFill>
              </a:rPr>
              <a:t>veces</a:t>
            </a:r>
            <a:r>
              <a:rPr lang="es-ES" sz="2000" b="1" dirty="0"/>
              <a:t> </a:t>
            </a:r>
            <a:r>
              <a:rPr lang="es-ES" sz="2000" dirty="0"/>
              <a:t>el diámetro exterior </a:t>
            </a:r>
            <a:r>
              <a:rPr lang="es-ES" sz="2000" dirty="0" smtClean="0"/>
              <a:t>(sin armadura)</a:t>
            </a:r>
          </a:p>
          <a:p>
            <a:pPr marL="719138" indent="-342900" algn="just"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E63E42"/>
                </a:solidFill>
              </a:rPr>
              <a:t>&gt; </a:t>
            </a:r>
            <a:r>
              <a:rPr lang="es-ES" sz="2000" b="1" dirty="0">
                <a:solidFill>
                  <a:srgbClr val="E63E42"/>
                </a:solidFill>
              </a:rPr>
              <a:t>10 veces </a:t>
            </a:r>
            <a:r>
              <a:rPr lang="es-ES" sz="2000" dirty="0"/>
              <a:t>el diámetro exterior </a:t>
            </a:r>
            <a:r>
              <a:rPr lang="es-ES" sz="2000" dirty="0" smtClean="0"/>
              <a:t>(con armadura</a:t>
            </a:r>
            <a:r>
              <a:rPr lang="es-ES" sz="2000" dirty="0"/>
              <a:t>)</a:t>
            </a:r>
            <a:endParaRPr lang="es-ES" sz="2000" dirty="0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Fijación de los cables calefactores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11" y="4509120"/>
            <a:ext cx="3572679" cy="21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9282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88840"/>
            <a:ext cx="734563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000" dirty="0" smtClean="0"/>
              <a:t>Debe instalarse lo más lejos posible de los cables eléctricos de distribución para que no reciban calor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En caso de no poder realizarse debe calcularse la temperatura de servicio de estos cables de distribución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Relación con otras instalaciones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26" name="Picture 2" descr="Resultado de imagen de cable radiante tech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3" b="16841"/>
          <a:stretch/>
        </p:blipFill>
        <p:spPr bwMode="auto">
          <a:xfrm>
            <a:off x="1979712" y="3645024"/>
            <a:ext cx="6696744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9926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844824"/>
            <a:ext cx="73456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000" dirty="0" smtClean="0"/>
              <a:t>Embebidos </a:t>
            </a:r>
            <a:r>
              <a:rPr lang="es-ES" sz="2000" dirty="0"/>
              <a:t>en el mortero u </a:t>
            </a:r>
            <a:r>
              <a:rPr lang="es-ES" sz="2000" dirty="0" smtClean="0"/>
              <a:t>hormigón</a:t>
            </a:r>
          </a:p>
          <a:p>
            <a:pPr marL="533400" indent="-342900">
              <a:buClr>
                <a:srgbClr val="E63E42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s-ES" sz="2000" dirty="0" smtClean="0"/>
              <a:t>De </a:t>
            </a:r>
            <a:r>
              <a:rPr lang="es-ES" sz="2000" dirty="0"/>
              <a:t>existir una primera capa de </a:t>
            </a:r>
            <a:r>
              <a:rPr lang="es-ES" sz="2000" dirty="0" smtClean="0"/>
              <a:t>hormigón: </a:t>
            </a:r>
          </a:p>
          <a:p>
            <a:pPr marL="1276350" lvl="1" indent="-342900">
              <a:buClr>
                <a:srgbClr val="E63E42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</a:pPr>
            <a:r>
              <a:rPr lang="es-ES" sz="2000" dirty="0" smtClean="0"/>
              <a:t>Aislante</a:t>
            </a:r>
          </a:p>
          <a:p>
            <a:pPr marL="533400" indent="-342900">
              <a:buClr>
                <a:srgbClr val="E63E42"/>
              </a:buCl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es-ES" sz="2000" dirty="0" smtClean="0"/>
              <a:t>Segunda </a:t>
            </a:r>
            <a:r>
              <a:rPr lang="es-ES" sz="2000" dirty="0"/>
              <a:t>capa de </a:t>
            </a:r>
            <a:r>
              <a:rPr lang="es-ES" sz="2000" dirty="0" smtClean="0"/>
              <a:t>hormigón: </a:t>
            </a:r>
          </a:p>
          <a:p>
            <a:pPr marL="1276350" lvl="1" indent="-342900">
              <a:buClr>
                <a:srgbClr val="E63E42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</a:pPr>
            <a:r>
              <a:rPr lang="es-ES" sz="2000" dirty="0" smtClean="0"/>
              <a:t>Se encontrarán empotrados </a:t>
            </a:r>
            <a:r>
              <a:rPr lang="es-ES" sz="2000" dirty="0"/>
              <a:t>los cables calefactores</a:t>
            </a:r>
          </a:p>
          <a:p>
            <a:pPr marL="1276350" lvl="1" indent="-342900">
              <a:buClr>
                <a:srgbClr val="E63E42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</a:pPr>
            <a:r>
              <a:rPr lang="es-ES" sz="2000" dirty="0" smtClean="0"/>
              <a:t>No aislante</a:t>
            </a:r>
          </a:p>
          <a:p>
            <a:pPr marL="1276350" lvl="1" indent="-342900">
              <a:buClr>
                <a:srgbClr val="E63E42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</a:pPr>
            <a:r>
              <a:rPr lang="es-ES" sz="2000" dirty="0"/>
              <a:t>E</a:t>
            </a:r>
            <a:r>
              <a:rPr lang="es-ES" sz="2000" dirty="0" smtClean="0"/>
              <a:t>spesor </a:t>
            </a:r>
            <a:r>
              <a:rPr lang="es-ES" sz="2000" dirty="0"/>
              <a:t>mínimo de </a:t>
            </a:r>
            <a:r>
              <a:rPr lang="es-ES" sz="2000" b="1" dirty="0">
                <a:solidFill>
                  <a:srgbClr val="E63E42"/>
                </a:solidFill>
              </a:rPr>
              <a:t>30 </a:t>
            </a:r>
            <a:r>
              <a:rPr lang="es-ES" sz="2000" b="1" dirty="0" smtClean="0">
                <a:solidFill>
                  <a:srgbClr val="E63E42"/>
                </a:solidFill>
              </a:rPr>
              <a:t>mm</a:t>
            </a:r>
            <a:endParaRPr lang="es-ES" sz="2000" b="1" dirty="0">
              <a:solidFill>
                <a:srgbClr val="E63E4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Suelo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 EN SUELO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64771"/>
            <a:ext cx="4044677" cy="2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4208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88840"/>
            <a:ext cx="73456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33400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Zócalo aislante</a:t>
            </a:r>
          </a:p>
          <a:p>
            <a:pPr marL="533400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≥ </a:t>
            </a:r>
            <a:r>
              <a:rPr lang="es-ES" sz="2000" dirty="0"/>
              <a:t>1 </a:t>
            </a:r>
            <a:r>
              <a:rPr lang="es-ES" sz="2000" dirty="0" smtClean="0"/>
              <a:t>cm de altura</a:t>
            </a:r>
          </a:p>
          <a:p>
            <a:pPr marL="533400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E63E42"/>
                </a:solidFill>
              </a:rPr>
              <a:t>0,2 m</a:t>
            </a:r>
            <a:r>
              <a:rPr lang="es-ES" sz="2000" dirty="0" smtClean="0"/>
              <a:t> del contorno de </a:t>
            </a:r>
            <a:r>
              <a:rPr lang="es-ES" sz="2000" dirty="0"/>
              <a:t>todas las </a:t>
            </a:r>
            <a:r>
              <a:rPr lang="es-ES" sz="2000" dirty="0" smtClean="0"/>
              <a:t>paredes</a:t>
            </a:r>
          </a:p>
          <a:p>
            <a:pPr marL="533400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endParaRPr lang="es-ES" sz="2000" dirty="0" smtClean="0"/>
          </a:p>
          <a:p>
            <a:pPr algn="just"/>
            <a:r>
              <a:rPr lang="es-ES" sz="2000" b="1" dirty="0">
                <a:solidFill>
                  <a:srgbClr val="E63E42"/>
                </a:solidFill>
              </a:rPr>
              <a:t>En caso de posible humedad o condensación</a:t>
            </a:r>
          </a:p>
          <a:p>
            <a:pPr algn="just"/>
            <a:r>
              <a:rPr lang="es-ES" sz="2000" dirty="0" smtClean="0"/>
              <a:t>El </a:t>
            </a:r>
            <a:r>
              <a:rPr lang="es-ES" sz="2000" dirty="0"/>
              <a:t>material aislante deberá ir provisto de una barrera contra </a:t>
            </a:r>
            <a:r>
              <a:rPr lang="es-ES" sz="2000" dirty="0" smtClean="0"/>
              <a:t>dicho efecto</a:t>
            </a:r>
            <a:endParaRPr lang="es-ES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Perímetro </a:t>
            </a:r>
            <a:r>
              <a:rPr lang="es-ES" b="1" i="1" u="sng" dirty="0">
                <a:solidFill>
                  <a:srgbClr val="E63E42"/>
                </a:solidFill>
                <a:latin typeface="Century Gothic" panose="020B0502020202020204" pitchFamily="34" charset="0"/>
              </a:rPr>
              <a:t>del </a:t>
            </a:r>
            <a:r>
              <a:rPr 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local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 EN SUELO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6823" r="3457" b="19961"/>
          <a:stretch/>
        </p:blipFill>
        <p:spPr>
          <a:xfrm>
            <a:off x="4355976" y="3938741"/>
            <a:ext cx="4392489" cy="265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7825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88840"/>
            <a:ext cx="73456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000" dirty="0" smtClean="0"/>
              <a:t>Tratándose </a:t>
            </a:r>
            <a:r>
              <a:rPr lang="es-ES" sz="2000" dirty="0"/>
              <a:t>de sistemas de calefacción directa, es necesario reducir la masa de materiales de construcción calentada por el </a:t>
            </a:r>
            <a:r>
              <a:rPr lang="es-ES" sz="2000" dirty="0" smtClean="0"/>
              <a:t>cable</a:t>
            </a:r>
            <a:endParaRPr lang="es-ES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Particularidades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 EN </a:t>
            </a: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TECHO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43" y="3004503"/>
            <a:ext cx="6502914" cy="36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90826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88840"/>
            <a:ext cx="345720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000" b="1" dirty="0" smtClean="0">
                <a:solidFill>
                  <a:srgbClr val="E63E42"/>
                </a:solidFill>
              </a:rPr>
              <a:t>Altura local</a:t>
            </a:r>
          </a:p>
          <a:p>
            <a:pPr marL="533400" indent="-342900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3,5 m</a:t>
            </a:r>
          </a:p>
          <a:p>
            <a:endParaRPr lang="es-ES" sz="2000" dirty="0"/>
          </a:p>
          <a:p>
            <a:r>
              <a:rPr lang="es-ES" sz="2000" b="1" dirty="0">
                <a:solidFill>
                  <a:srgbClr val="E63E42"/>
                </a:solidFill>
              </a:rPr>
              <a:t>Distancias cable</a:t>
            </a:r>
          </a:p>
          <a:p>
            <a:pPr marL="533400" indent="-342900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Pared exterior: 40 cm</a:t>
            </a:r>
          </a:p>
          <a:p>
            <a:pPr marL="533400" indent="-342900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Pared interior: 20 cm</a:t>
            </a:r>
          </a:p>
          <a:p>
            <a:pPr marL="533400" indent="-342900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Punto de luz: 10 cm</a:t>
            </a:r>
          </a:p>
          <a:p>
            <a:endParaRPr lang="es-ES" sz="2000" dirty="0"/>
          </a:p>
          <a:p>
            <a:r>
              <a:rPr lang="es-ES" sz="2000" b="1" dirty="0">
                <a:solidFill>
                  <a:srgbClr val="E63E42"/>
                </a:solidFill>
              </a:rPr>
              <a:t>Embebido</a:t>
            </a:r>
          </a:p>
          <a:p>
            <a:pPr marL="533400" indent="-342900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sz="2000" dirty="0" smtClean="0"/>
              <a:t>1,5 a 2 cm</a:t>
            </a:r>
            <a:endParaRPr lang="es-ES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Colocación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 EN </a:t>
            </a: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TECHO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93703"/>
            <a:ext cx="4525934" cy="51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5769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88840"/>
            <a:ext cx="324118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000" dirty="0"/>
              <a:t>Se instalará en una pared interior a </a:t>
            </a:r>
            <a:r>
              <a:rPr lang="es-ES" sz="2000" b="1" dirty="0" smtClean="0">
                <a:solidFill>
                  <a:srgbClr val="E63E42"/>
                </a:solidFill>
              </a:rPr>
              <a:t>1,5 m </a:t>
            </a:r>
            <a:r>
              <a:rPr lang="es-ES" sz="2000" dirty="0"/>
              <a:t>del </a:t>
            </a:r>
            <a:r>
              <a:rPr lang="es-ES" sz="2000" dirty="0" smtClean="0"/>
              <a:t>suelo</a:t>
            </a:r>
          </a:p>
          <a:p>
            <a:endParaRPr lang="es-ES" sz="2000" dirty="0"/>
          </a:p>
          <a:p>
            <a:r>
              <a:rPr lang="es-ES" sz="2000" dirty="0" smtClean="0"/>
              <a:t>En caso de una intensidad elevada actuará sobre un contactor</a:t>
            </a:r>
          </a:p>
          <a:p>
            <a:endParaRPr lang="es-ES" sz="2000" dirty="0"/>
          </a:p>
          <a:p>
            <a:r>
              <a:rPr lang="es-ES" sz="2000" dirty="0" smtClean="0"/>
              <a:t>En locales de gran superficie se podrá instalar más de un termostato</a:t>
            </a:r>
            <a:endParaRPr lang="es-ES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Termostato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CONTROL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54" y="1493703"/>
            <a:ext cx="4525934" cy="51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3647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59632" y="5733256"/>
            <a:ext cx="74847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4800" b="1" dirty="0">
                <a:solidFill>
                  <a:srgbClr val="59C619"/>
                </a:solidFill>
                <a:latin typeface="Segoe Print" pitchFamily="2" charset="0"/>
              </a:rPr>
              <a:t>www.plcmadrid.es/rebt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1"/>
            <a:ext cx="3816424" cy="5452887"/>
          </a:xfrm>
          <a:prstGeom prst="rect">
            <a:avLst/>
          </a:prstGeom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67856" y="1332818"/>
            <a:ext cx="7291686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46" b="1" dirty="0">
                <a:latin typeface="Century Gothic" panose="020B0502020202020204" pitchFamily="34" charset="0"/>
                <a:cs typeface="Arial" pitchFamily="34" charset="0"/>
              </a:rPr>
              <a:t>Objetivos: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827896" y="1833746"/>
            <a:ext cx="693164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46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1º Conocer la legislación aplicable: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>
                <a:solidFill>
                  <a:srgbClr val="59C619"/>
                </a:solidFill>
                <a:cs typeface="Arial" pitchFamily="34" charset="0"/>
              </a:rPr>
              <a:t>REBT - ITC-BT </a:t>
            </a: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46</a:t>
            </a:r>
            <a:endParaRPr lang="es-ES" sz="1846" dirty="0">
              <a:solidFill>
                <a:srgbClr val="59C619"/>
              </a:solidFill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1912" y="3628407"/>
            <a:ext cx="6787631" cy="236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46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2º Conocer las características y prescripciones básicas de los equipos y elementos que forman la instalación eléctrica correspondiente a este tipo de instalaciones: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>
                <a:solidFill>
                  <a:srgbClr val="59C619"/>
                </a:solidFill>
                <a:cs typeface="Arial" pitchFamily="34" charset="0"/>
              </a:rPr>
              <a:t>Campo de aplicación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Volúmenes</a:t>
            </a:r>
            <a:endParaRPr lang="es-ES" sz="1846" dirty="0">
              <a:solidFill>
                <a:srgbClr val="59C619"/>
              </a:solidFill>
              <a:cs typeface="Arial" pitchFamily="34" charset="0"/>
            </a:endParaRP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Instalación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Particularidades del suelo y techo</a:t>
            </a:r>
          </a:p>
          <a:p>
            <a:pPr marL="738572" lvl="1" indent="-316531" algn="just">
              <a:buFont typeface="Wingdings" panose="05000000000000000000" pitchFamily="2" charset="2"/>
              <a:buChar char="Ø"/>
            </a:pPr>
            <a:r>
              <a:rPr lang="es-ES" sz="1846" dirty="0" smtClean="0">
                <a:solidFill>
                  <a:srgbClr val="59C619"/>
                </a:solidFill>
                <a:cs typeface="Arial" pitchFamily="34" charset="0"/>
              </a:rPr>
              <a:t>Control</a:t>
            </a:r>
            <a:endParaRPr lang="es-ES" sz="1846" dirty="0">
              <a:solidFill>
                <a:srgbClr val="59C61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Materiales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CAMPO DE APLICACIÓN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75656" y="1916832"/>
            <a:ext cx="7086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es-ES" dirty="0" smtClean="0"/>
              <a:t>Aplicado a:</a:t>
            </a:r>
            <a:endParaRPr lang="es-ES" dirty="0"/>
          </a:p>
          <a:p>
            <a:pPr marL="719138" algn="just">
              <a:buClr>
                <a:srgbClr val="E63E42"/>
              </a:buClr>
              <a:defRPr/>
            </a:pPr>
            <a:r>
              <a:rPr lang="es-ES" dirty="0" smtClean="0"/>
              <a:t>Cables eléctricos</a:t>
            </a:r>
          </a:p>
          <a:p>
            <a:pPr marL="719138" algn="just">
              <a:buClr>
                <a:srgbClr val="E63E42"/>
              </a:buClr>
              <a:defRPr/>
            </a:pPr>
            <a:r>
              <a:rPr lang="es-ES" dirty="0" smtClean="0"/>
              <a:t>Folios radiantes</a:t>
            </a:r>
          </a:p>
          <a:p>
            <a:pPr marL="1252537" lvl="1" indent="-342900" algn="just">
              <a:buClr>
                <a:srgbClr val="E63E42"/>
              </a:buClr>
              <a:buFont typeface="Wingdings" panose="05000000000000000000" pitchFamily="2" charset="2"/>
              <a:buChar char="ü"/>
              <a:defRPr/>
            </a:pPr>
            <a:r>
              <a:rPr lang="es-ES" dirty="0" smtClean="0"/>
              <a:t>Empotrados en los suelos y techos</a:t>
            </a:r>
          </a:p>
          <a:p>
            <a:pPr marL="1252537" lvl="1" indent="-342900" algn="just">
              <a:buClr>
                <a:srgbClr val="E63E42"/>
              </a:buClr>
              <a:buFont typeface="Wingdings" panose="05000000000000000000" pitchFamily="2" charset="2"/>
              <a:buChar char="ü"/>
              <a:defRPr/>
            </a:pPr>
            <a:r>
              <a:rPr lang="es-ES" dirty="0" smtClean="0"/>
              <a:t>Tensión nominal </a:t>
            </a:r>
            <a:r>
              <a:rPr lang="es-ES" b="1" dirty="0" smtClean="0">
                <a:solidFill>
                  <a:srgbClr val="FF0000"/>
                </a:solidFill>
              </a:rPr>
              <a:t>300/500 V</a:t>
            </a:r>
          </a:p>
        </p:txBody>
      </p:sp>
      <p:pic>
        <p:nvPicPr>
          <p:cNvPr id="11" name="Picture 6" descr="Resultado de imagen de FOLIO RADIANT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15293" r="11526" b="15581"/>
          <a:stretch/>
        </p:blipFill>
        <p:spPr bwMode="auto">
          <a:xfrm rot="16360205">
            <a:off x="5167613" y="3098495"/>
            <a:ext cx="4532644" cy="263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83410" y="6135687"/>
            <a:ext cx="1684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 algn="just">
              <a:buNone/>
              <a:defRPr/>
            </a:pPr>
            <a:r>
              <a:rPr lang="es-ES" b="1" dirty="0" smtClean="0">
                <a:solidFill>
                  <a:srgbClr val="FF0000"/>
                </a:solidFill>
              </a:rPr>
              <a:t>UNE 21.155-1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r="6650"/>
          <a:stretch/>
        </p:blipFill>
        <p:spPr>
          <a:xfrm>
            <a:off x="1691680" y="4111890"/>
            <a:ext cx="3384376" cy="21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2859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utoUpdateAnimBg="0" advAuto="0"/>
      <p:bldP spid="12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Imagen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BCF"/>
              </a:clrFrom>
              <a:clrTo>
                <a:srgbClr val="FFFB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12703" y="1700461"/>
            <a:ext cx="5151437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ángulo 6"/>
          <p:cNvSpPr>
            <a:spLocks noChangeArrowheads="1"/>
          </p:cNvSpPr>
          <p:nvPr/>
        </p:nvSpPr>
        <p:spPr bwMode="auto">
          <a:xfrm>
            <a:off x="1370992" y="2418291"/>
            <a:ext cx="25853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ES" sz="1800" dirty="0"/>
              <a:t>No podrá instalarse por </a:t>
            </a:r>
            <a:r>
              <a:rPr lang="es-ES" altLang="es-ES" sz="1800" dirty="0">
                <a:solidFill>
                  <a:srgbClr val="009900"/>
                </a:solidFill>
              </a:rPr>
              <a:t>debajo</a:t>
            </a:r>
            <a:r>
              <a:rPr lang="es-ES" altLang="es-ES" sz="1800" dirty="0"/>
              <a:t> de ninguna </a:t>
            </a:r>
            <a:r>
              <a:rPr lang="es-ES" altLang="es-ES" sz="1800" dirty="0">
                <a:solidFill>
                  <a:srgbClr val="009900"/>
                </a:solidFill>
              </a:rPr>
              <a:t>unión</a:t>
            </a:r>
            <a:r>
              <a:rPr lang="es-ES" altLang="es-ES" sz="1800" dirty="0"/>
              <a:t> de las </a:t>
            </a:r>
            <a:r>
              <a:rPr lang="es-ES" altLang="es-ES" sz="1800" dirty="0">
                <a:solidFill>
                  <a:srgbClr val="009900"/>
                </a:solidFill>
              </a:rPr>
              <a:t>tuberías de agua o desagües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Volúmenes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LIMITACIONES DE EMPLEO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9555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80424" y="1952835"/>
            <a:ext cx="7086600" cy="25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84163" indent="-284163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Ø"/>
              <a:defRPr sz="2400">
                <a:solidFill>
                  <a:srgbClr val="000000"/>
                </a:solidFill>
                <a:latin typeface="Arial Narrow" pitchFamily="34" charset="0"/>
              </a:defRPr>
            </a:lvl1pPr>
            <a:lvl2pPr marL="641350" indent="-166688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q"/>
              <a:defRPr sz="2000">
                <a:solidFill>
                  <a:srgbClr val="000000"/>
                </a:solidFill>
                <a:latin typeface="Arial Narrow" pitchFamily="34" charset="0"/>
              </a:defRPr>
            </a:lvl2pPr>
            <a:lvl3pPr marL="1143000" indent="-228600" defTabSz="684213"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defRPr sz="2000">
                <a:solidFill>
                  <a:srgbClr val="000000"/>
                </a:solidFill>
                <a:latin typeface="Arial Narrow" pitchFamily="34" charset="0"/>
              </a:defRPr>
            </a:lvl3pPr>
            <a:lvl4pPr marL="1600200" indent="-228600" defTabSz="684213">
              <a:spcBef>
                <a:spcPct val="20000"/>
              </a:spcBef>
              <a:buClr>
                <a:srgbClr val="0080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4pPr>
            <a:lvl5pPr marL="2057400" indent="-228600" defTabSz="684213">
              <a:spcBef>
                <a:spcPct val="20000"/>
              </a:spcBef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000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marL="0" indent="0">
              <a:buNone/>
            </a:pPr>
            <a:r>
              <a:rPr lang="es-ES" altLang="es-ES" b="1" dirty="0">
                <a:solidFill>
                  <a:srgbClr val="E63E42"/>
                </a:solidFill>
              </a:rPr>
              <a:t>Alimentación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Los </a:t>
            </a:r>
            <a:r>
              <a:rPr lang="es-ES" b="1" dirty="0">
                <a:solidFill>
                  <a:srgbClr val="E63E42"/>
                </a:solidFill>
              </a:rPr>
              <a:t>sistemas de protección </a:t>
            </a:r>
            <a:r>
              <a:rPr lang="es-ES" dirty="0" smtClean="0"/>
              <a:t>impedirán </a:t>
            </a:r>
            <a:r>
              <a:rPr lang="es-ES" dirty="0"/>
              <a:t>los efectos </a:t>
            </a:r>
            <a:r>
              <a:rPr lang="es-ES" dirty="0" smtClean="0"/>
              <a:t>de:</a:t>
            </a:r>
          </a:p>
          <a:p>
            <a:pPr marL="719138">
              <a:buClr>
                <a:srgbClr val="E63E42"/>
              </a:buClr>
            </a:pPr>
            <a:r>
              <a:rPr lang="es-ES" dirty="0" smtClean="0"/>
              <a:t>Sobreintensidades </a:t>
            </a:r>
          </a:p>
          <a:p>
            <a:pPr marL="719138">
              <a:buClr>
                <a:srgbClr val="E63E42"/>
              </a:buClr>
            </a:pPr>
            <a:r>
              <a:rPr lang="es-ES" dirty="0"/>
              <a:t>Contactos indirectos</a:t>
            </a:r>
          </a:p>
          <a:p>
            <a:pPr marL="719138">
              <a:buClr>
                <a:srgbClr val="E63E42"/>
              </a:buClr>
            </a:pPr>
            <a:r>
              <a:rPr lang="es-ES" dirty="0" smtClean="0"/>
              <a:t>Sobretensiones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43536"/>
            <a:ext cx="2052228" cy="2052228"/>
          </a:xfrm>
          <a:prstGeom prst="rect">
            <a:avLst/>
          </a:prstGeom>
        </p:spPr>
      </p:pic>
      <p:pic>
        <p:nvPicPr>
          <p:cNvPr id="1026" name="Picture 2" descr="Resultado de imagen de REVALCO DIFERENCIA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r="20853"/>
          <a:stretch/>
        </p:blipFill>
        <p:spPr bwMode="auto">
          <a:xfrm>
            <a:off x="7740351" y="3389799"/>
            <a:ext cx="936105" cy="172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68960"/>
            <a:ext cx="1727604" cy="2139137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>
                <a:solidFill>
                  <a:srgbClr val="E63E42"/>
                </a:solidFill>
                <a:latin typeface="Century Gothic" panose="020B0502020202020204" pitchFamily="34" charset="0"/>
              </a:rPr>
              <a:t>Instalación eléctrica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983" y="5458593"/>
            <a:ext cx="7449481" cy="9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2135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88840"/>
            <a:ext cx="72743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altLang="es-ES" sz="2000" b="1" dirty="0" smtClean="0">
                <a:solidFill>
                  <a:srgbClr val="E63E42"/>
                </a:solidFill>
              </a:rPr>
              <a:t>Instalación</a:t>
            </a:r>
            <a:endParaRPr lang="es-ES" altLang="es-ES" sz="2000" b="1" dirty="0">
              <a:solidFill>
                <a:srgbClr val="E63E42"/>
              </a:solidFill>
            </a:endParaRPr>
          </a:p>
          <a:p>
            <a:pPr algn="just"/>
            <a:endParaRPr lang="es-ES" altLang="es-ES" sz="2000" dirty="0">
              <a:solidFill>
                <a:srgbClr val="221E1F"/>
              </a:solidFill>
            </a:endParaRPr>
          </a:p>
          <a:p>
            <a:pPr marL="533400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altLang="es-ES" sz="2000" dirty="0" smtClean="0">
                <a:solidFill>
                  <a:srgbClr val="221E1F"/>
                </a:solidFill>
              </a:rPr>
              <a:t>Máximo </a:t>
            </a:r>
            <a:r>
              <a:rPr lang="es-ES" altLang="es-ES" sz="2000" b="1" dirty="0">
                <a:solidFill>
                  <a:srgbClr val="E63E42"/>
                </a:solidFill>
              </a:rPr>
              <a:t>25 A </a:t>
            </a:r>
            <a:r>
              <a:rPr lang="es-ES" altLang="es-ES" sz="2000" dirty="0">
                <a:solidFill>
                  <a:srgbClr val="221E1F"/>
                </a:solidFill>
              </a:rPr>
              <a:t>por fase y </a:t>
            </a:r>
            <a:r>
              <a:rPr lang="es-ES" altLang="es-ES" sz="2000" dirty="0" smtClean="0">
                <a:solidFill>
                  <a:srgbClr val="221E1F"/>
                </a:solidFill>
              </a:rPr>
              <a:t>circuito</a:t>
            </a:r>
            <a:endParaRPr lang="es-ES" altLang="es-ES" sz="2000" dirty="0">
              <a:solidFill>
                <a:srgbClr val="221E1F"/>
              </a:solidFill>
            </a:endParaRPr>
          </a:p>
          <a:p>
            <a:pPr marL="533400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altLang="es-ES" sz="2000" dirty="0" smtClean="0">
                <a:solidFill>
                  <a:srgbClr val="221E1F"/>
                </a:solidFill>
              </a:rPr>
              <a:t>Protección </a:t>
            </a:r>
            <a:r>
              <a:rPr lang="es-ES" altLang="es-ES" sz="2000" dirty="0">
                <a:solidFill>
                  <a:srgbClr val="000000"/>
                </a:solidFill>
              </a:rPr>
              <a:t>diferencial </a:t>
            </a:r>
            <a:r>
              <a:rPr lang="es-ES" altLang="es-ES" sz="2000" b="1" dirty="0" smtClean="0">
                <a:solidFill>
                  <a:srgbClr val="E63E42"/>
                </a:solidFill>
              </a:rPr>
              <a:t>30 </a:t>
            </a:r>
            <a:r>
              <a:rPr lang="es-ES" altLang="es-ES" sz="2000" b="1" dirty="0" err="1" smtClean="0">
                <a:solidFill>
                  <a:srgbClr val="E63E42"/>
                </a:solidFill>
              </a:rPr>
              <a:t>mA</a:t>
            </a:r>
            <a:r>
              <a:rPr lang="es-ES" altLang="es-ES" sz="2000" dirty="0" smtClean="0">
                <a:solidFill>
                  <a:srgbClr val="221E1F"/>
                </a:solidFill>
              </a:rPr>
              <a:t> </a:t>
            </a:r>
            <a:r>
              <a:rPr lang="es-ES" altLang="es-ES" sz="2000" dirty="0">
                <a:solidFill>
                  <a:srgbClr val="221E1F"/>
                </a:solidFill>
              </a:rPr>
              <a:t>para cada </a:t>
            </a:r>
            <a:r>
              <a:rPr lang="es-ES" altLang="es-ES" sz="2000" dirty="0" smtClean="0">
                <a:solidFill>
                  <a:srgbClr val="221E1F"/>
                </a:solidFill>
              </a:rPr>
              <a:t>circuito</a:t>
            </a:r>
            <a:endParaRPr lang="es-ES" altLang="es-ES" sz="2000" dirty="0">
              <a:solidFill>
                <a:srgbClr val="221E1F"/>
              </a:solidFill>
            </a:endParaRPr>
          </a:p>
          <a:p>
            <a:pPr marL="533400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altLang="es-ES" sz="2000" dirty="0" smtClean="0">
                <a:solidFill>
                  <a:srgbClr val="221E1F"/>
                </a:solidFill>
              </a:rPr>
              <a:t>Las partes </a:t>
            </a:r>
            <a:r>
              <a:rPr lang="es-ES" altLang="es-ES" sz="2000" dirty="0">
                <a:solidFill>
                  <a:srgbClr val="221E1F"/>
                </a:solidFill>
              </a:rPr>
              <a:t>metálicas </a:t>
            </a:r>
            <a:r>
              <a:rPr lang="es-ES" altLang="es-ES" sz="2000" dirty="0" smtClean="0">
                <a:solidFill>
                  <a:srgbClr val="221E1F"/>
                </a:solidFill>
              </a:rPr>
              <a:t>deben </a:t>
            </a:r>
            <a:r>
              <a:rPr lang="es-ES" altLang="es-ES" sz="2000" b="1" dirty="0">
                <a:solidFill>
                  <a:srgbClr val="E63E42"/>
                </a:solidFill>
              </a:rPr>
              <a:t>conectarse a </a:t>
            </a:r>
            <a:r>
              <a:rPr lang="es-ES" altLang="es-ES" sz="2000" b="1" dirty="0" smtClean="0">
                <a:solidFill>
                  <a:srgbClr val="E63E42"/>
                </a:solidFill>
              </a:rPr>
              <a:t>tierra</a:t>
            </a:r>
          </a:p>
          <a:p>
            <a:pPr marL="533400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r>
              <a:rPr lang="es-ES" altLang="es-ES" sz="2000" b="1" dirty="0" smtClean="0">
                <a:solidFill>
                  <a:srgbClr val="E63E42"/>
                </a:solidFill>
              </a:rPr>
              <a:t>Sección conductor alimentación </a:t>
            </a:r>
            <a:r>
              <a:rPr lang="es-ES" altLang="es-ES" sz="2000" dirty="0" smtClean="0">
                <a:solidFill>
                  <a:srgbClr val="221E1F"/>
                </a:solidFill>
              </a:rPr>
              <a:t>igual </a:t>
            </a:r>
            <a:r>
              <a:rPr lang="es-ES" altLang="es-ES" sz="2000" dirty="0">
                <a:solidFill>
                  <a:srgbClr val="221E1F"/>
                </a:solidFill>
              </a:rPr>
              <a:t>que la unión </a:t>
            </a:r>
            <a:r>
              <a:rPr lang="es-ES" altLang="es-ES" sz="2000" dirty="0" smtClean="0">
                <a:solidFill>
                  <a:srgbClr val="221E1F"/>
                </a:solidFill>
              </a:rPr>
              <a:t>fría</a:t>
            </a:r>
          </a:p>
          <a:p>
            <a:pPr marL="533400" indent="-342900" algn="just">
              <a:buClr>
                <a:srgbClr val="E63E42"/>
              </a:buClr>
              <a:buFont typeface="Wingdings" panose="05000000000000000000" pitchFamily="2" charset="2"/>
              <a:buChar char="Ø"/>
            </a:pPr>
            <a:endParaRPr lang="es-ES" altLang="es-ES" sz="2000" dirty="0">
              <a:solidFill>
                <a:srgbClr val="221E1F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Instalación eléctrica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1"/>
          <a:stretch/>
        </p:blipFill>
        <p:spPr>
          <a:xfrm>
            <a:off x="4252239" y="3933055"/>
            <a:ext cx="4496225" cy="2692783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 bwMode="auto">
          <a:xfrm rot="2139123">
            <a:off x="6676256" y="4583859"/>
            <a:ext cx="779965" cy="305797"/>
          </a:xfrm>
          <a:prstGeom prst="rightArrow">
            <a:avLst/>
          </a:prstGeom>
          <a:solidFill>
            <a:srgbClr val="E63E4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rgbClr val="59C619"/>
              </a:solidFill>
              <a:effectLst/>
              <a:latin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r="6650"/>
          <a:stretch/>
        </p:blipFill>
        <p:spPr>
          <a:xfrm>
            <a:off x="1259632" y="4523641"/>
            <a:ext cx="2897494" cy="18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7218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22056"/>
            <a:ext cx="72743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ES" sz="2000" b="1" dirty="0" smtClean="0">
                <a:solidFill>
                  <a:srgbClr val="221E1F"/>
                </a:solidFill>
              </a:rPr>
              <a:t>Antes </a:t>
            </a:r>
            <a:r>
              <a:rPr lang="es-ES" sz="2000" b="1" dirty="0">
                <a:solidFill>
                  <a:srgbClr val="221E1F"/>
                </a:solidFill>
              </a:rPr>
              <a:t>del cubrimiento</a:t>
            </a:r>
          </a:p>
          <a:p>
            <a:pPr algn="just">
              <a:defRPr/>
            </a:pPr>
            <a:endParaRPr lang="es-ES" sz="2000" dirty="0">
              <a:solidFill>
                <a:srgbClr val="009900"/>
              </a:solidFill>
            </a:endParaRPr>
          </a:p>
          <a:p>
            <a:pPr marL="712788" indent="-342900" algn="just">
              <a:buClr>
                <a:srgbClr val="E63E42"/>
              </a:buClr>
              <a:buFont typeface="Wingdings" panose="05000000000000000000" pitchFamily="2" charset="2"/>
              <a:buChar char="Ø"/>
              <a:defRPr/>
            </a:pPr>
            <a:r>
              <a:rPr lang="es-ES" sz="2000" dirty="0"/>
              <a:t>Continuidad del circuito</a:t>
            </a:r>
          </a:p>
          <a:p>
            <a:pPr algn="just">
              <a:buClr>
                <a:srgbClr val="E63E42"/>
              </a:buClr>
              <a:defRPr/>
            </a:pPr>
            <a:endParaRPr lang="es-ES" sz="2000" dirty="0">
              <a:solidFill>
                <a:srgbClr val="221E1F"/>
              </a:solidFill>
            </a:endParaRPr>
          </a:p>
          <a:p>
            <a:pPr algn="just">
              <a:buClr>
                <a:srgbClr val="E63E42"/>
              </a:buClr>
              <a:defRPr/>
            </a:pPr>
            <a:r>
              <a:rPr lang="es-ES" sz="2000" b="1" dirty="0">
                <a:solidFill>
                  <a:srgbClr val="221E1F"/>
                </a:solidFill>
              </a:rPr>
              <a:t>Una vez cubierto y </a:t>
            </a:r>
            <a:r>
              <a:rPr lang="es-ES" sz="2000" b="1" dirty="0" smtClean="0">
                <a:solidFill>
                  <a:srgbClr val="221E1F"/>
                </a:solidFill>
              </a:rPr>
              <a:t>antes de colocar el </a:t>
            </a:r>
            <a:r>
              <a:rPr lang="es-ES" sz="2000" b="1" dirty="0">
                <a:solidFill>
                  <a:srgbClr val="221E1F"/>
                </a:solidFill>
              </a:rPr>
              <a:t>pavimento </a:t>
            </a:r>
          </a:p>
          <a:p>
            <a:pPr algn="just">
              <a:buClr>
                <a:srgbClr val="E63E42"/>
              </a:buClr>
              <a:defRPr/>
            </a:pPr>
            <a:endParaRPr lang="es-ES" sz="2000" dirty="0">
              <a:solidFill>
                <a:srgbClr val="221E1F"/>
              </a:solidFill>
            </a:endParaRPr>
          </a:p>
          <a:p>
            <a:pPr marL="712788" indent="-342900" algn="just">
              <a:buClr>
                <a:srgbClr val="E63E42"/>
              </a:buClr>
              <a:buFont typeface="Wingdings" panose="05000000000000000000" pitchFamily="2" charset="2"/>
              <a:buChar char="Ø"/>
              <a:defRPr/>
            </a:pPr>
            <a:r>
              <a:rPr lang="es-ES" sz="2000" dirty="0">
                <a:solidFill>
                  <a:srgbClr val="000000"/>
                </a:solidFill>
              </a:rPr>
              <a:t>Aislamiento </a:t>
            </a:r>
            <a:r>
              <a:rPr lang="es-ES" sz="2000" dirty="0">
                <a:solidFill>
                  <a:srgbClr val="221E1F"/>
                </a:solidFill>
              </a:rPr>
              <a:t>con respecto a tierra (</a:t>
            </a:r>
            <a:r>
              <a:rPr lang="es-ES" sz="2000" b="1" dirty="0">
                <a:solidFill>
                  <a:srgbClr val="E63E42"/>
                </a:solidFill>
              </a:rPr>
              <a:t>250.000 ohmios</a:t>
            </a:r>
            <a:r>
              <a:rPr lang="es-ES" sz="2000" dirty="0">
                <a:solidFill>
                  <a:srgbClr val="221E1F"/>
                </a:solidFill>
              </a:rPr>
              <a:t>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Mediciones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13920"/>
            <a:ext cx="3600649" cy="234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73435"/>
            <a:ext cx="2853231" cy="238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86255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88840"/>
            <a:ext cx="727432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ES" sz="2000" dirty="0"/>
          </a:p>
          <a:p>
            <a:r>
              <a:rPr lang="es-ES" sz="2000" dirty="0"/>
              <a:t>D</a:t>
            </a:r>
            <a:r>
              <a:rPr lang="es-ES" sz="2000" dirty="0" smtClean="0"/>
              <a:t>eberán </a:t>
            </a:r>
            <a:r>
              <a:rPr lang="es-ES" sz="2000" dirty="0"/>
              <a:t>venir realizadas </a:t>
            </a:r>
            <a:r>
              <a:rPr lang="es-ES" sz="2000" b="1" dirty="0">
                <a:solidFill>
                  <a:srgbClr val="E63E42"/>
                </a:solidFill>
              </a:rPr>
              <a:t>de </a:t>
            </a:r>
            <a:r>
              <a:rPr lang="es-ES" sz="2000" b="1" dirty="0" smtClean="0">
                <a:solidFill>
                  <a:srgbClr val="E63E42"/>
                </a:solidFill>
              </a:rPr>
              <a:t>fábrica</a:t>
            </a:r>
          </a:p>
          <a:p>
            <a:endParaRPr lang="es-ES" sz="2000" dirty="0"/>
          </a:p>
          <a:p>
            <a:r>
              <a:rPr lang="es-ES" sz="2000" b="1" dirty="0">
                <a:solidFill>
                  <a:srgbClr val="E63E42"/>
                </a:solidFill>
              </a:rPr>
              <a:t>N</a:t>
            </a:r>
            <a:r>
              <a:rPr lang="es-ES" sz="2000" b="1" dirty="0" smtClean="0">
                <a:solidFill>
                  <a:srgbClr val="E63E42"/>
                </a:solidFill>
              </a:rPr>
              <a:t>o</a:t>
            </a:r>
            <a:r>
              <a:rPr lang="es-ES" sz="2000" dirty="0" smtClean="0"/>
              <a:t> </a:t>
            </a:r>
            <a:r>
              <a:rPr lang="es-ES" sz="2000" dirty="0"/>
              <a:t>autorizándose su ejecución en </a:t>
            </a:r>
            <a:r>
              <a:rPr lang="es-ES" sz="2000" dirty="0" smtClean="0"/>
              <a:t>obra </a:t>
            </a:r>
            <a:r>
              <a:rPr lang="es-ES" sz="2000" b="1" dirty="0">
                <a:solidFill>
                  <a:srgbClr val="E63E42"/>
                </a:solidFill>
              </a:rPr>
              <a:t>salvo </a:t>
            </a:r>
            <a:r>
              <a:rPr lang="es-ES" sz="2000" b="1" dirty="0" smtClean="0">
                <a:solidFill>
                  <a:srgbClr val="E63E42"/>
                </a:solidFill>
              </a:rPr>
              <a:t>avería</a:t>
            </a:r>
          </a:p>
          <a:p>
            <a:endParaRPr lang="es-ES" sz="2000" dirty="0">
              <a:solidFill>
                <a:srgbClr val="E63E42"/>
              </a:solidFill>
            </a:endParaRPr>
          </a:p>
          <a:p>
            <a:pPr algn="just"/>
            <a:r>
              <a:rPr lang="es-ES" sz="2000" dirty="0" smtClean="0"/>
              <a:t>La </a:t>
            </a:r>
            <a:r>
              <a:rPr lang="es-ES" sz="2000" dirty="0"/>
              <a:t>canalización </a:t>
            </a:r>
            <a:r>
              <a:rPr lang="es-ES" sz="2000" dirty="0" smtClean="0"/>
              <a:t>deberá </a:t>
            </a:r>
            <a:r>
              <a:rPr lang="es-ES" sz="2000" dirty="0"/>
              <a:t>terminar a </a:t>
            </a:r>
            <a:r>
              <a:rPr lang="es-ES" sz="2000" b="1" dirty="0">
                <a:solidFill>
                  <a:srgbClr val="E63E42"/>
                </a:solidFill>
              </a:rPr>
              <a:t>0,20 m</a:t>
            </a:r>
            <a:r>
              <a:rPr lang="es-ES" sz="2000" b="1" dirty="0"/>
              <a:t> </a:t>
            </a:r>
            <a:r>
              <a:rPr lang="es-ES" sz="2000" dirty="0"/>
              <a:t>como mínimo de la </a:t>
            </a:r>
            <a:r>
              <a:rPr lang="es-ES" sz="2000" dirty="0" smtClean="0"/>
              <a:t>conexión, </a:t>
            </a:r>
            <a:r>
              <a:rPr lang="es-ES" sz="2000" dirty="0"/>
              <a:t>debiendo estar esta unión completamente embebida dentro de la masa de </a:t>
            </a:r>
            <a:r>
              <a:rPr lang="es-ES" sz="2000" dirty="0" smtClean="0"/>
              <a:t>hormigón</a:t>
            </a:r>
            <a:endParaRPr lang="es-ES" altLang="es-ES" sz="2000" b="1" dirty="0">
              <a:solidFill>
                <a:srgbClr val="E63E4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Uniones frías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t="19010" r="1602" b="36633"/>
          <a:stretch/>
        </p:blipFill>
        <p:spPr>
          <a:xfrm>
            <a:off x="5220072" y="4221088"/>
            <a:ext cx="3456384" cy="23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05957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ángulo 2"/>
          <p:cNvSpPr>
            <a:spLocks noChangeArrowheads="1"/>
          </p:cNvSpPr>
          <p:nvPr/>
        </p:nvSpPr>
        <p:spPr bwMode="auto">
          <a:xfrm>
            <a:off x="1474836" y="1988840"/>
            <a:ext cx="73456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ES" sz="2000" b="1" dirty="0">
                <a:solidFill>
                  <a:srgbClr val="E63E42"/>
                </a:solidFill>
              </a:rPr>
              <a:t>Espiras</a:t>
            </a:r>
          </a:p>
          <a:p>
            <a:pPr algn="just"/>
            <a:r>
              <a:rPr lang="es-ES" sz="2000" b="1" dirty="0" smtClean="0">
                <a:solidFill>
                  <a:srgbClr val="E63E42"/>
                </a:solidFill>
              </a:rPr>
              <a:t>Paralelamente</a:t>
            </a:r>
            <a:r>
              <a:rPr lang="es-ES" sz="2000" dirty="0" smtClean="0"/>
              <a:t> </a:t>
            </a:r>
            <a:r>
              <a:rPr lang="es-ES" sz="2000" dirty="0"/>
              <a:t>a la </a:t>
            </a:r>
            <a:r>
              <a:rPr lang="es-ES" sz="2000" b="1" dirty="0">
                <a:solidFill>
                  <a:srgbClr val="E63E42"/>
                </a:solidFill>
              </a:rPr>
              <a:t>pared</a:t>
            </a:r>
            <a:r>
              <a:rPr lang="es-ES" sz="2000" dirty="0"/>
              <a:t> que tenga </a:t>
            </a:r>
            <a:r>
              <a:rPr lang="es-ES" sz="2000" b="1" dirty="0">
                <a:solidFill>
                  <a:srgbClr val="E63E42"/>
                </a:solidFill>
              </a:rPr>
              <a:t>mayores </a:t>
            </a:r>
            <a:r>
              <a:rPr lang="es-ES" sz="2000" b="1" dirty="0" smtClean="0">
                <a:solidFill>
                  <a:srgbClr val="E63E42"/>
                </a:solidFill>
              </a:rPr>
              <a:t>pérdidas</a:t>
            </a:r>
          </a:p>
          <a:p>
            <a:pPr algn="just"/>
            <a:endParaRPr lang="es-ES" sz="2000" b="1" dirty="0" smtClean="0">
              <a:solidFill>
                <a:srgbClr val="E63E42"/>
              </a:solidFill>
            </a:endParaRPr>
          </a:p>
          <a:p>
            <a:pPr algn="just"/>
            <a:r>
              <a:rPr lang="es-ES" sz="2000" b="1" dirty="0" smtClean="0">
                <a:solidFill>
                  <a:srgbClr val="E63E42"/>
                </a:solidFill>
              </a:rPr>
              <a:t>Cable</a:t>
            </a:r>
            <a:endParaRPr lang="es-ES" sz="2000" b="1" dirty="0">
              <a:solidFill>
                <a:srgbClr val="E63E42"/>
              </a:solidFill>
            </a:endParaRPr>
          </a:p>
          <a:p>
            <a:pPr algn="just"/>
            <a:r>
              <a:rPr lang="es-ES" sz="2000" b="1" dirty="0">
                <a:solidFill>
                  <a:srgbClr val="E63E42"/>
                </a:solidFill>
              </a:rPr>
              <a:t>Recubierto</a:t>
            </a:r>
            <a:r>
              <a:rPr lang="es-ES" sz="2000" dirty="0"/>
              <a:t> por un material que sea un conductor térmico como yeso, hormigón, cal, etc</a:t>
            </a:r>
            <a:r>
              <a:rPr lang="es-ES" sz="2000" dirty="0" smtClean="0"/>
              <a:t>.</a:t>
            </a:r>
            <a:endParaRPr lang="es-ES" altLang="es-ES" sz="2000" b="1" dirty="0">
              <a:solidFill>
                <a:srgbClr val="E63E4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70992" y="1239143"/>
            <a:ext cx="8007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/>
            <a:r>
              <a:rPr lang="es-ES" altLang="es-ES" b="1" i="1" u="sng" dirty="0" smtClean="0">
                <a:solidFill>
                  <a:srgbClr val="E63E42"/>
                </a:solidFill>
                <a:latin typeface="Century Gothic" panose="020B0502020202020204" pitchFamily="34" charset="0"/>
              </a:rPr>
              <a:t>Cables calefactores</a:t>
            </a:r>
            <a:endParaRPr lang="es-ES" b="1" i="1" u="sng" dirty="0">
              <a:solidFill>
                <a:srgbClr val="E63E4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70992" y="776399"/>
            <a:ext cx="73054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684213">
              <a:defRPr/>
            </a:pPr>
            <a:r>
              <a:rPr lang="es-ES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INSTALACIÓN</a:t>
            </a:r>
            <a:endParaRPr lang="es-ES" b="1" u="sng" dirty="0"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2" b="33902"/>
          <a:stretch/>
        </p:blipFill>
        <p:spPr>
          <a:xfrm>
            <a:off x="1579509" y="4005064"/>
            <a:ext cx="702493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15133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theme/theme1.xml><?xml version="1.0" encoding="utf-8"?>
<a:theme xmlns:a="http://schemas.openxmlformats.org/drawingml/2006/main" name="fondo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5760A3"/>
      </a:lt2>
      <a:accent1>
        <a:srgbClr val="2464FD"/>
      </a:accent1>
      <a:accent2>
        <a:srgbClr val="EF9100"/>
      </a:accent2>
      <a:accent3>
        <a:srgbClr val="FFFFFF"/>
      </a:accent3>
      <a:accent4>
        <a:srgbClr val="000000"/>
      </a:accent4>
      <a:accent5>
        <a:srgbClr val="ACB8FE"/>
      </a:accent5>
      <a:accent6>
        <a:srgbClr val="D98300"/>
      </a:accent6>
      <a:hlink>
        <a:srgbClr val="EAEC5E"/>
      </a:hlink>
      <a:folHlink>
        <a:srgbClr val="A2FFA3"/>
      </a:folHlink>
    </a:clrScheme>
    <a:fontScheme name="fondoblanc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ndoblanc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ndoblanc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ndoblanc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Settings\mirlui\Plantillas\Schneider\fondoblanco.pot</Template>
  <TotalTime>12954</TotalTime>
  <Pages>2</Pages>
  <Words>536</Words>
  <Application>Microsoft Office PowerPoint</Application>
  <PresentationFormat>Presentación en pantalla (4:3)</PresentationFormat>
  <Paragraphs>123</Paragraphs>
  <Slides>18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  <vt:variant>
        <vt:lpstr>Presentaciones personalizadas</vt:lpstr>
      </vt:variant>
      <vt:variant>
        <vt:i4>2</vt:i4>
      </vt:variant>
    </vt:vector>
  </HeadingPairs>
  <TitlesOfParts>
    <vt:vector size="27" baseType="lpstr">
      <vt:lpstr>Arial</vt:lpstr>
      <vt:lpstr>Arial Narrow</vt:lpstr>
      <vt:lpstr>Century Gothic</vt:lpstr>
      <vt:lpstr>Segoe Print</vt:lpstr>
      <vt:lpstr>Times New Roman</vt:lpstr>
      <vt:lpstr>Wingdings</vt:lpstr>
      <vt:lpstr>fondoblanco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Instaladores</vt:lpstr>
      <vt:lpstr>A fondo</vt:lpstr>
    </vt:vector>
  </TitlesOfParts>
  <Company>Schneider Electric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ELECTROTÉCNICO DE BAJA TENSIÓN</dc:title>
  <dc:creator>PLC MADRID</dc:creator>
  <cp:lastModifiedBy>Jose</cp:lastModifiedBy>
  <cp:revision>827</cp:revision>
  <cp:lastPrinted>1999-03-03T08:48:54Z</cp:lastPrinted>
  <dcterms:created xsi:type="dcterms:W3CDTF">2002-03-04T11:22:07Z</dcterms:created>
  <dcterms:modified xsi:type="dcterms:W3CDTF">2019-09-04T12:20:33Z</dcterms:modified>
</cp:coreProperties>
</file>