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7" r:id="rId2"/>
    <p:sldId id="260" r:id="rId3"/>
    <p:sldId id="261" r:id="rId4"/>
    <p:sldId id="316" r:id="rId5"/>
    <p:sldId id="360" r:id="rId6"/>
    <p:sldId id="319" r:id="rId7"/>
    <p:sldId id="320" r:id="rId8"/>
    <p:sldId id="323" r:id="rId9"/>
    <p:sldId id="322" r:id="rId10"/>
    <p:sldId id="321" r:id="rId11"/>
    <p:sldId id="347" r:id="rId12"/>
    <p:sldId id="358" r:id="rId13"/>
    <p:sldId id="348" r:id="rId14"/>
    <p:sldId id="351" r:id="rId15"/>
    <p:sldId id="325" r:id="rId16"/>
    <p:sldId id="331" r:id="rId17"/>
    <p:sldId id="324" r:id="rId18"/>
    <p:sldId id="329" r:id="rId19"/>
    <p:sldId id="359" r:id="rId20"/>
    <p:sldId id="335" r:id="rId21"/>
    <p:sldId id="334" r:id="rId22"/>
    <p:sldId id="332" r:id="rId23"/>
    <p:sldId id="333" r:id="rId24"/>
    <p:sldId id="336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38" r:id="rId36"/>
    <p:sldId id="340" r:id="rId37"/>
    <p:sldId id="352" r:id="rId38"/>
    <p:sldId id="372" r:id="rId39"/>
    <p:sldId id="339" r:id="rId40"/>
    <p:sldId id="353" r:id="rId41"/>
    <p:sldId id="354" r:id="rId42"/>
    <p:sldId id="355" r:id="rId43"/>
    <p:sldId id="356" r:id="rId44"/>
    <p:sldId id="371" r:id="rId45"/>
    <p:sldId id="345" r:id="rId46"/>
    <p:sldId id="357" r:id="rId47"/>
    <p:sldId id="315" r:id="rId48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D05"/>
    <a:srgbClr val="F7DDF3"/>
    <a:srgbClr val="FFFF99"/>
    <a:srgbClr val="A666A1"/>
    <a:srgbClr val="D2F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5BD5A-0931-4C46-8DA9-79C85ADA6054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955E-C2E3-4AEB-890A-E20B94BEB6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40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19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06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630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86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4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609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4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2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372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41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5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68624" y="620688"/>
            <a:ext cx="78420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40632" y="1916832"/>
            <a:ext cx="777006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58" y="692696"/>
            <a:ext cx="7365526" cy="5889280"/>
          </a:xfrm>
          <a:prstGeom prst="rect">
            <a:avLst/>
          </a:prstGeom>
        </p:spPr>
      </p:pic>
      <p:pic>
        <p:nvPicPr>
          <p:cNvPr id="1028" name="Picture 4" descr="Resultado de imagen de PICA PUESTA A TIER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4889">
            <a:off x="5334642" y="1550014"/>
            <a:ext cx="1080120" cy="8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36776" y="6926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7030A0"/>
                </a:solidFill>
              </a:rPr>
              <a:t>PUESTA A TIERRA</a:t>
            </a:r>
            <a:endParaRPr lang="es-ES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de PICA PUESTA A TIERR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99695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de PICA PUESTA A TIER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2553">
            <a:off x="2423423" y="2467836"/>
            <a:ext cx="1080120" cy="8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3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Electrodos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94180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La profundidad de enterramiento será: 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ES" sz="2400" dirty="0"/>
          </a:p>
          <a:p>
            <a:pPr marL="72072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0,50 m</a:t>
            </a:r>
            <a:r>
              <a:rPr lang="es-ES" sz="2400" dirty="0"/>
              <a:t> en condiciones normales</a:t>
            </a:r>
          </a:p>
          <a:p>
            <a:pPr marL="72072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0,80 m</a:t>
            </a:r>
            <a:r>
              <a:rPr lang="es-ES" sz="2400" dirty="0"/>
              <a:t> riesgo de heladas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14316" r="17315" b="15319"/>
          <a:stretch/>
        </p:blipFill>
        <p:spPr>
          <a:xfrm>
            <a:off x="2144688" y="3727932"/>
            <a:ext cx="3024336" cy="2871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5" t="12341" r="13899" b="13616"/>
          <a:stretch/>
        </p:blipFill>
        <p:spPr>
          <a:xfrm>
            <a:off x="5529064" y="3574676"/>
            <a:ext cx="3646805" cy="3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Línea de enlace y Línea principal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44824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Línea que enlaza el electrodo con el puente de comprobaciones con el borne principal de tierra pasando por el puente de comprobaciones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7185"/>
              </p:ext>
            </p:extLst>
          </p:nvPr>
        </p:nvGraphicFramePr>
        <p:xfrm>
          <a:off x="1496616" y="3212976"/>
          <a:ext cx="8064896" cy="3413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3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3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2666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TIPO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Protegido mecánicamente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No protegido mecánicamente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 conductores de fase (m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</a:t>
                      </a:r>
                      <a:r>
                        <a:rPr lang="es-ES" sz="1600" dirty="0"/>
                        <a:t>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 conductores de protección (m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</a:t>
                      </a:r>
                      <a:r>
                        <a:rPr lang="es-ES" sz="1600" dirty="0"/>
                        <a:t>)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666"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Protegido contra la corrosión*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 ≤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/>
                        <a:t>Sp</a:t>
                      </a:r>
                      <a:r>
                        <a:rPr lang="es-ES" sz="1600" dirty="0"/>
                        <a:t> = 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25 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 </a:t>
                      </a:r>
                      <a:r>
                        <a:rPr lang="es-ES" sz="1600" dirty="0"/>
                        <a:t>Cobre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50 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 </a:t>
                      </a:r>
                      <a:r>
                        <a:rPr lang="es-ES" sz="1600" dirty="0"/>
                        <a:t>Acero</a:t>
                      </a:r>
                      <a:r>
                        <a:rPr lang="es-ES" sz="1600" baseline="0" dirty="0"/>
                        <a:t> Galvanizado</a:t>
                      </a:r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0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16 &lt;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dirty="0"/>
                        <a:t>S ≤ 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/>
                        <a:t>Sp</a:t>
                      </a:r>
                      <a:r>
                        <a:rPr lang="es-ES" sz="1600" dirty="0"/>
                        <a:t> = 16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S &gt;</a:t>
                      </a:r>
                      <a:r>
                        <a:rPr lang="es-ES" sz="1600" baseline="0" dirty="0"/>
                        <a:t> 35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err="1"/>
                        <a:t>Sp</a:t>
                      </a:r>
                      <a:r>
                        <a:rPr lang="es-ES" sz="1600" dirty="0"/>
                        <a:t> =</a:t>
                      </a:r>
                      <a:r>
                        <a:rPr lang="es-ES" sz="1600" baseline="0" dirty="0"/>
                        <a:t> </a:t>
                      </a:r>
                      <a:r>
                        <a:rPr lang="es-ES" sz="1600" baseline="0" dirty="0" err="1"/>
                        <a:t>Sf</a:t>
                      </a:r>
                      <a:r>
                        <a:rPr lang="es-ES" sz="1600" baseline="0" dirty="0"/>
                        <a:t> /2</a:t>
                      </a:r>
                      <a:endParaRPr lang="es-E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340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No protegido contra la corrosión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25 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 </a:t>
                      </a:r>
                      <a:r>
                        <a:rPr lang="es-ES" sz="1600" dirty="0"/>
                        <a:t>Cobre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50 m</a:t>
                      </a:r>
                      <a:r>
                        <a:rPr lang="es-ES" sz="1600" kern="1200" dirty="0">
                          <a:effectLst/>
                        </a:rPr>
                        <a:t>m</a:t>
                      </a:r>
                      <a:r>
                        <a:rPr lang="es-ES" sz="1600" kern="1200" baseline="30000" dirty="0">
                          <a:effectLst/>
                        </a:rPr>
                        <a:t>2 </a:t>
                      </a:r>
                      <a:r>
                        <a:rPr lang="es-ES" sz="1600" dirty="0"/>
                        <a:t>Hierro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2312"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* La protección contra la corrosión puede obtenerse mediante una envolvente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06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Se recomiendo que la sección mínima para conductores</a:t>
                      </a:r>
                      <a:r>
                        <a:rPr lang="es-ES" sz="1600" baseline="0" dirty="0"/>
                        <a:t> de</a:t>
                      </a:r>
                      <a:r>
                        <a:rPr lang="es-ES" sz="1600" dirty="0"/>
                        <a:t> Cobre enterrado y desnudo sea de 35 mm</a:t>
                      </a:r>
                      <a:r>
                        <a:rPr lang="es-ES" sz="1600" kern="1200" baseline="30000" dirty="0">
                          <a:effectLst/>
                        </a:rPr>
                        <a:t>2</a:t>
                      </a:r>
                      <a:endParaRPr lang="es-E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2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1772817"/>
            <a:ext cx="6769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/>
              <a:t>Las conexiones en los conductores de tierra serán mediante:</a:t>
            </a:r>
          </a:p>
          <a:p>
            <a:pPr algn="just"/>
            <a:endParaRPr lang="es-ES" sz="2000" dirty="0"/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Tornillos de apriete u otros similares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928665" y="2689252"/>
            <a:ext cx="7280551" cy="3984976"/>
            <a:chOff x="1547664" y="2689252"/>
            <a:chExt cx="7280551" cy="398497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372" y="4042166"/>
              <a:ext cx="535615" cy="241117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919" y="2689252"/>
              <a:ext cx="2664296" cy="1568938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815" y="5382590"/>
              <a:ext cx="2604529" cy="1100274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86" y="3328935"/>
              <a:ext cx="1972169" cy="1911017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477" y="3740545"/>
              <a:ext cx="637907" cy="293368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164480"/>
              <a:ext cx="1159871" cy="244173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6909" y="3769956"/>
              <a:ext cx="470371" cy="261137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4032448"/>
              <a:ext cx="1231879" cy="2507148"/>
            </a:xfrm>
            <a:prstGeom prst="rect">
              <a:avLst/>
            </a:prstGeom>
          </p:spPr>
        </p:pic>
      </p:grp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Línea de enlace y Línea principal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Puente de comprobación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903472"/>
            <a:ext cx="78488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Debe preverse sobre los conductores de tierra y en lugar accesible, un dispositivo que permita medir la resistencia de la toma de tierra correspondiente.</a:t>
            </a:r>
          </a:p>
          <a:p>
            <a:endParaRPr lang="es-ES" sz="2400" dirty="0"/>
          </a:p>
          <a:p>
            <a:pPr marL="720725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Realizar las mediciones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Mantenimientos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4" y="2708920"/>
            <a:ext cx="3299078" cy="39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Borne principal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68631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/>
              <a:t>Barra de conexión de puesta a tierra formada por una pletina y 2 o más bornes de conexión para los conductores.</a:t>
            </a:r>
          </a:p>
        </p:txBody>
      </p:sp>
      <p:pic>
        <p:nvPicPr>
          <p:cNvPr id="1026" name="Picture 2" descr="Resultado de imagen de EMBARRADO DE CONEXIÃN DE TIERR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3" b="15714"/>
          <a:stretch/>
        </p:blipFill>
        <p:spPr bwMode="auto">
          <a:xfrm>
            <a:off x="4193932" y="3356992"/>
            <a:ext cx="5214788" cy="29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Bornes de puesta a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1703705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Debe instalarse un borne principal de tierra, al cual deben unirse los siguientes conductores:</a:t>
            </a:r>
          </a:p>
          <a:p>
            <a:pPr algn="just"/>
            <a:endParaRPr lang="es-ES" sz="2400" dirty="0"/>
          </a:p>
          <a:p>
            <a:pPr marL="720725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de unión equipotencial principal</a:t>
            </a:r>
          </a:p>
          <a:p>
            <a:pPr marL="720725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de puesta a tierra funcional</a:t>
            </a:r>
          </a:p>
          <a:p>
            <a:pPr marL="720725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de tierra</a:t>
            </a:r>
          </a:p>
          <a:p>
            <a:pPr marL="720725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de protección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3749862"/>
            <a:ext cx="4824536" cy="29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protección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191683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Pueden utilizarse:</a:t>
            </a:r>
          </a:p>
          <a:p>
            <a:pPr algn="just"/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conductores en los cables </a:t>
            </a:r>
            <a:r>
              <a:rPr lang="es-ES" sz="2400" dirty="0" err="1"/>
              <a:t>multiconductores</a:t>
            </a:r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conductores aislados o desnudos que posean una envolvente común con los conductores activos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conductores separados desnudos o aislados</a:t>
            </a:r>
          </a:p>
        </p:txBody>
      </p:sp>
      <p:pic>
        <p:nvPicPr>
          <p:cNvPr id="5" name="Picture 2" descr="Resultado de imagen de cables electr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15" y="10194387"/>
            <a:ext cx="571160" cy="5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de cables electrico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8D7DC"/>
              </a:clrFrom>
              <a:clrTo>
                <a:srgbClr val="D8D7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8624" y="4858522"/>
            <a:ext cx="2952328" cy="19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cables electric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9304" y="4797152"/>
            <a:ext cx="17621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4 Imagen" descr="Imagen relacionad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212">
            <a:off x="4819119" y="5231650"/>
            <a:ext cx="2572018" cy="111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</a:pPr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unión equipotencial principal</a:t>
            </a:r>
          </a:p>
        </p:txBody>
      </p:sp>
      <p:pic>
        <p:nvPicPr>
          <p:cNvPr id="8194" name="Picture 2" descr="Resultado de imagen de cable puesta a tier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160911" y="4048161"/>
            <a:ext cx="5384941" cy="26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68625" y="180225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No forman parte de la canalización de alimentación pero sirven para mantener cualquier masa metálica al mismo potencial que el conductores de protección:</a:t>
            </a:r>
          </a:p>
          <a:p>
            <a:endParaRPr lang="es-ES" sz="2400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Cu </a:t>
            </a:r>
            <a:r>
              <a:rPr lang="es-ES" sz="2400" dirty="0"/>
              <a:t>2,5 mm</a:t>
            </a:r>
            <a:r>
              <a:rPr lang="es-ES" sz="2400" baseline="30000" dirty="0"/>
              <a:t>2</a:t>
            </a:r>
            <a:r>
              <a:rPr lang="es-ES" sz="2400" dirty="0"/>
              <a:t>, si disponen de protección </a:t>
            </a:r>
            <a:r>
              <a:rPr lang="es-ES" sz="2400" dirty="0" smtClean="0"/>
              <a:t>mecánica</a:t>
            </a:r>
            <a:endParaRPr lang="es-ES" sz="2400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 smtClean="0"/>
              <a:t>Cu </a:t>
            </a:r>
            <a:r>
              <a:rPr lang="es-ES" sz="2400" dirty="0"/>
              <a:t>4 mm</a:t>
            </a:r>
            <a:r>
              <a:rPr lang="es-ES" sz="2400" baseline="30000" dirty="0"/>
              <a:t>2</a:t>
            </a:r>
            <a:r>
              <a:rPr lang="es-ES" sz="2400" dirty="0"/>
              <a:t>, si no disponen de protección </a:t>
            </a:r>
            <a:r>
              <a:rPr lang="es-ES" sz="2400" dirty="0" smtClean="0"/>
              <a:t>mecánica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234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puesta a tierra funcional</a:t>
            </a:r>
          </a:p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protección</a:t>
            </a:r>
          </a:p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635089" y="2985427"/>
            <a:ext cx="7391400" cy="2603813"/>
            <a:chOff x="1635089" y="2521441"/>
            <a:chExt cx="7391400" cy="260381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592960" y="4725144"/>
              <a:ext cx="14756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50000"/>
                  </a:schemeClr>
                </a:buClr>
              </a:pPr>
              <a:r>
                <a:rPr lang="es-ES" sz="2000" dirty="0"/>
                <a:t>Pág. 298</a:t>
              </a: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5089" y="2521441"/>
              <a:ext cx="7391400" cy="2200275"/>
            </a:xfrm>
            <a:prstGeom prst="rect">
              <a:avLst/>
            </a:prstGeom>
          </p:spPr>
        </p:pic>
      </p:grpSp>
      <p:pic>
        <p:nvPicPr>
          <p:cNvPr id="12" name="Picture 2" descr="Resultado de imagen de cables electric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9344" y="5157191"/>
            <a:ext cx="1512168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1772817"/>
            <a:ext cx="67692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/>
              <a:t>Se instalarán conductores de protección acompañando a los conductores activos en todos los circuitos de la vivienda </a:t>
            </a:r>
            <a:r>
              <a:rPr lang="es-ES" sz="2000" dirty="0">
                <a:solidFill>
                  <a:srgbClr val="7030A0"/>
                </a:solidFill>
              </a:rPr>
              <a:t>hasta los puntos de utilización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5961"/>
          <a:stretch/>
        </p:blipFill>
        <p:spPr bwMode="auto">
          <a:xfrm>
            <a:off x="5238203" y="2788480"/>
            <a:ext cx="3819110" cy="378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protección</a:t>
            </a:r>
          </a:p>
        </p:txBody>
      </p:sp>
    </p:spTree>
    <p:extLst>
      <p:ext uri="{BB962C8B-B14F-4D97-AF65-F5344CB8AC3E}">
        <p14:creationId xmlns:p14="http://schemas.microsoft.com/office/powerpoint/2010/main" val="18191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90177" y="1158136"/>
            <a:ext cx="7899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80221" y="1628800"/>
            <a:ext cx="750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1º Conocer la legislación aplicable: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REBT - ITC-BT </a:t>
            </a: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09 (Alumbrado Exterior)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b="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REBT - ITC-BT </a:t>
            </a:r>
            <a:r>
              <a:rPr lang="es-ES" sz="2000" b="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18 (Puesta a tierra)</a:t>
            </a:r>
            <a:endParaRPr lang="es-ES" sz="2000" b="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GUIA REBT - ITC-BT 18 (</a:t>
            </a: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Puesta a tierra</a:t>
            </a: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REBT </a:t>
            </a: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- ITC-BT </a:t>
            </a: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26 (Instalaciones en viviendas)</a:t>
            </a:r>
            <a:endParaRPr lang="es-E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REBT - ITC-BT </a:t>
            </a: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33 (I. </a:t>
            </a: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2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rovisionales y temporales de obra)	</a:t>
            </a:r>
            <a:endParaRPr lang="es-ES" sz="2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36237" y="3499261"/>
            <a:ext cx="7353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2º Conocer las características y prescripciones básicas </a:t>
            </a:r>
            <a:r>
              <a:rPr lang="es-ES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 la puesta a tierra de las instalaciones eléctricas</a:t>
            </a:r>
            <a:r>
              <a:rPr lang="es-ES" sz="2000" b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Presentación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Partes de una instalación de puesta a tierra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Puestas a tierra por razones de protección, funcionales y combinadas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Conductores de equipotencialidad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¿Qué valor debe tener la toma de tierra?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Medición de tierra (exposición teórica)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Revisiones de tierra</a:t>
            </a:r>
          </a:p>
        </p:txBody>
      </p:sp>
    </p:spTree>
    <p:extLst>
      <p:ext uri="{BB962C8B-B14F-4D97-AF65-F5344CB8AC3E}">
        <p14:creationId xmlns:p14="http://schemas.microsoft.com/office/powerpoint/2010/main" val="22354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PUESTAS A TIERRA POR RAZONES DE PROTECCIÓN, FUNCIONALES Y COMBINADAS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41510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Puesta a tierra por razones funcionales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19940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Deben  ser  realizadas  de  forma que  aseguren:</a:t>
            </a:r>
          </a:p>
          <a:p>
            <a:pPr algn="just"/>
            <a:endParaRPr lang="es-ES" sz="2400" dirty="0"/>
          </a:p>
          <a:p>
            <a:pPr marL="72072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El  funcionamiento  correcto  del  equipo</a:t>
            </a:r>
          </a:p>
          <a:p>
            <a:pPr marL="72072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Permitan  un funcionamiento  correcto  y  fiable  de  la  instalación.</a:t>
            </a:r>
          </a:p>
        </p:txBody>
      </p:sp>
      <p:pic>
        <p:nvPicPr>
          <p:cNvPr id="5" name="Picture 2" descr="Resultado de imagen de cables electr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15" y="10194387"/>
            <a:ext cx="571160" cy="5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5350" r="9899" b="13251"/>
          <a:stretch/>
        </p:blipFill>
        <p:spPr>
          <a:xfrm>
            <a:off x="7257256" y="3630125"/>
            <a:ext cx="2232248" cy="30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PUESTAS A TIERRA POR RAZONES DE PROTECCIÓN, FUNCIONALES Y COMBINADAS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487111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Puesta a tierra por razones de protección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206607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Cuando se utilicen dispositivos de protección contra </a:t>
            </a:r>
            <a:r>
              <a:rPr lang="es-ES" sz="2400" b="1" dirty="0" err="1">
                <a:solidFill>
                  <a:srgbClr val="7030A0"/>
                </a:solidFill>
              </a:rPr>
              <a:t>sobreintensidades</a:t>
            </a:r>
            <a:r>
              <a:rPr lang="es-ES" sz="2400" dirty="0"/>
              <a:t> para la protección contra el choque eléctrico, será preceptiva la incorporación del </a:t>
            </a:r>
            <a:r>
              <a:rPr lang="es-ES" sz="2400" b="1" dirty="0">
                <a:solidFill>
                  <a:srgbClr val="7030A0"/>
                </a:solidFill>
              </a:rPr>
              <a:t>conductor de protección en la misma canalización que los conductores activos</a:t>
            </a:r>
            <a:r>
              <a:rPr lang="es-ES" sz="2400" b="1" dirty="0"/>
              <a:t> </a:t>
            </a:r>
            <a:r>
              <a:rPr lang="es-ES" sz="2400" dirty="0"/>
              <a:t>o en su proximidad inmediata.</a:t>
            </a:r>
          </a:p>
        </p:txBody>
      </p:sp>
      <p:pic>
        <p:nvPicPr>
          <p:cNvPr id="5" name="Picture 2" descr="Resultado de imagen de cables electr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15" y="10194387"/>
            <a:ext cx="571160" cy="5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Resultado de imagen de magnetotermico legr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3647" r="31516" b="5113"/>
          <a:stretch/>
        </p:blipFill>
        <p:spPr bwMode="auto">
          <a:xfrm>
            <a:off x="7513804" y="3759992"/>
            <a:ext cx="1615660" cy="275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PUESTAS A TIERRA POR RAZONES DE PROTECCIÓN, FUNCIONALES Y COMBINADAS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33380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protección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191276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Las </a:t>
            </a:r>
            <a:r>
              <a:rPr lang="es-ES" sz="2400" b="1" dirty="0">
                <a:solidFill>
                  <a:srgbClr val="7030A0"/>
                </a:solidFill>
              </a:rPr>
              <a:t>envolventes metálicas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400" dirty="0"/>
              <a:t>pueden ser utilizadas como conductores de protección si satisfacen:</a:t>
            </a:r>
          </a:p>
          <a:p>
            <a:pPr algn="just"/>
            <a:r>
              <a:rPr lang="es-ES" sz="2400" dirty="0"/>
              <a:t> </a:t>
            </a:r>
          </a:p>
          <a:p>
            <a:pPr marL="720725" indent="-457200" algn="just">
              <a:buClr>
                <a:srgbClr val="7030A0"/>
              </a:buClr>
              <a:buAutoNum type="alphaLcParenR"/>
            </a:pPr>
            <a:r>
              <a:rPr lang="es-ES" sz="2400" dirty="0"/>
              <a:t>Continuidad eléctrica</a:t>
            </a:r>
          </a:p>
          <a:p>
            <a:pPr marL="720725" indent="-457200" algn="just">
              <a:buClr>
                <a:srgbClr val="7030A0"/>
              </a:buClr>
              <a:buAutoNum type="alphaLcParenR"/>
            </a:pPr>
            <a:r>
              <a:rPr lang="es-ES" sz="2400" dirty="0"/>
              <a:t>Conductibilidad</a:t>
            </a:r>
          </a:p>
          <a:p>
            <a:pPr marL="720725" indent="-457200" algn="just">
              <a:buClr>
                <a:srgbClr val="7030A0"/>
              </a:buClr>
              <a:buAutoNum type="alphaLcParenR"/>
            </a:pPr>
            <a:r>
              <a:rPr lang="es-ES" sz="2400" dirty="0"/>
              <a:t>Deben permitir la conexión de otros conductores </a:t>
            </a:r>
          </a:p>
        </p:txBody>
      </p:sp>
      <p:pic>
        <p:nvPicPr>
          <p:cNvPr id="17410" name="Picture 2" descr="Resultado de imagen de rejiband tierr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2" y="4249193"/>
            <a:ext cx="5875437" cy="2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CONDUCTORES DE EQUIPOTENCIALIDAD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Conductores de protección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624" y="1703705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Las </a:t>
            </a:r>
            <a:r>
              <a:rPr lang="es-ES" sz="2400" dirty="0">
                <a:solidFill>
                  <a:srgbClr val="FF0000"/>
                </a:solidFill>
              </a:rPr>
              <a:t>masas de los equipos </a:t>
            </a:r>
            <a:r>
              <a:rPr lang="es-ES" sz="2400" dirty="0"/>
              <a:t>a unir con los conductores de protección </a:t>
            </a:r>
            <a:r>
              <a:rPr lang="es-ES" sz="2400" dirty="0">
                <a:solidFill>
                  <a:srgbClr val="FF0000"/>
                </a:solidFill>
              </a:rPr>
              <a:t>no deben ser conectadas en serie </a:t>
            </a:r>
            <a:r>
              <a:rPr lang="es-ES" sz="2400" dirty="0"/>
              <a:t>a excepción de  las  envolventes mencionadas  anteriormente.</a:t>
            </a:r>
          </a:p>
        </p:txBody>
      </p:sp>
      <p:pic>
        <p:nvPicPr>
          <p:cNvPr id="5" name="Picture 2" descr="Resultado de imagen de cables electr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15" y="10194387"/>
            <a:ext cx="571160" cy="5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de lavador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r="20193"/>
          <a:stretch/>
        </p:blipFill>
        <p:spPr bwMode="auto">
          <a:xfrm>
            <a:off x="1856656" y="3284984"/>
            <a:ext cx="1667413" cy="20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de lavador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r="20193"/>
          <a:stretch/>
        </p:blipFill>
        <p:spPr bwMode="auto">
          <a:xfrm>
            <a:off x="4376936" y="3284984"/>
            <a:ext cx="1667413" cy="20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n de lavador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r="20193"/>
          <a:stretch/>
        </p:blipFill>
        <p:spPr bwMode="auto">
          <a:xfrm>
            <a:off x="7185248" y="3284983"/>
            <a:ext cx="1667413" cy="20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angular 31"/>
          <p:cNvCxnSpPr>
            <a:stCxn id="29" idx="2"/>
            <a:endCxn id="30" idx="2"/>
          </p:cNvCxnSpPr>
          <p:nvPr/>
        </p:nvCxnSpPr>
        <p:spPr>
          <a:xfrm rot="16200000" flipH="1">
            <a:off x="3950503" y="4107339"/>
            <a:ext cx="12700" cy="2520280"/>
          </a:xfrm>
          <a:prstGeom prst="bentConnector3">
            <a:avLst>
              <a:gd name="adj1" fmla="val 477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 rot="16200000" flipH="1">
            <a:off x="6818905" y="4113688"/>
            <a:ext cx="12700" cy="2520280"/>
          </a:xfrm>
          <a:prstGeom prst="bentConnector3">
            <a:avLst>
              <a:gd name="adj1" fmla="val 4770000"/>
            </a:avLst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Multiplicar 33"/>
          <p:cNvSpPr/>
          <p:nvPr/>
        </p:nvSpPr>
        <p:spPr>
          <a:xfrm>
            <a:off x="3266427" y="5229200"/>
            <a:ext cx="1368152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Multiplicar 34"/>
          <p:cNvSpPr/>
          <p:nvPr/>
        </p:nvSpPr>
        <p:spPr>
          <a:xfrm>
            <a:off x="6070252" y="5229200"/>
            <a:ext cx="1368152" cy="144016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TOMAS DE TIERRA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Conductor de equipotencialidad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23" y="1664804"/>
            <a:ext cx="7854873" cy="35283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43422" y="5214925"/>
            <a:ext cx="7854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221E1F"/>
                </a:solidFill>
                <a:latin typeface="Arial" panose="020B0604020202020204" pitchFamily="34" charset="0"/>
              </a:rPr>
              <a:t>El c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onductor principal de equipotencialidad </a:t>
            </a:r>
            <a:r>
              <a:rPr lang="es-ES" dirty="0">
                <a:solidFill>
                  <a:srgbClr val="221E1F"/>
                </a:solidFill>
                <a:latin typeface="Arial" panose="020B0604020202020204" pitchFamily="34" charset="0"/>
              </a:rPr>
              <a:t>debe tener una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sección:</a:t>
            </a:r>
          </a:p>
          <a:p>
            <a:pPr algn="just"/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14375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no inferior a la mitad de la del conductor de protección </a:t>
            </a:r>
            <a:endParaRPr lang="es-ES" dirty="0">
              <a:solidFill>
                <a:srgbClr val="221E1F"/>
              </a:solidFill>
              <a:latin typeface="Arial" panose="020B0604020202020204" pitchFamily="34" charset="0"/>
            </a:endParaRPr>
          </a:p>
          <a:p>
            <a:pPr marL="714375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21E1F"/>
                </a:solidFill>
                <a:latin typeface="Arial" panose="020B0604020202020204" pitchFamily="34" charset="0"/>
              </a:rPr>
              <a:t>mínimo de </a:t>
            </a: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</a:rPr>
              <a:t>6 mm</a:t>
            </a:r>
            <a:r>
              <a:rPr lang="es-ES" b="1" baseline="30000" dirty="0">
                <a:solidFill>
                  <a:srgbClr val="7030A0"/>
                </a:solidFill>
              </a:rPr>
              <a:t>2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Al</a:t>
            </a:r>
            <a:endParaRPr lang="es-ES" dirty="0">
              <a:solidFill>
                <a:srgbClr val="221E1F"/>
              </a:solidFill>
              <a:latin typeface="Arial" panose="020B0604020202020204" pitchFamily="34" charset="0"/>
            </a:endParaRPr>
          </a:p>
          <a:p>
            <a:pPr marL="714375" indent="-28575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</a:rPr>
              <a:t>2,5 mm</a:t>
            </a:r>
            <a:r>
              <a:rPr lang="es-ES" baseline="30000" dirty="0">
                <a:solidFill>
                  <a:srgbClr val="7030A0"/>
                </a:solidFill>
              </a:rPr>
              <a:t>2</a:t>
            </a:r>
            <a:r>
              <a:rPr lang="es-ES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Cu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6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96616" y="1177807"/>
            <a:ext cx="87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Características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96616" y="1546425"/>
            <a:ext cx="806489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La máxima resistencia de puesta a tierra será tal que</a:t>
            </a:r>
            <a:r>
              <a:rPr lang="es-ES" sz="2400" dirty="0"/>
              <a:t>, </a:t>
            </a:r>
            <a:r>
              <a:rPr lang="es-ES" sz="2200" b="1" dirty="0">
                <a:solidFill>
                  <a:srgbClr val="7030A0"/>
                </a:solidFill>
              </a:rPr>
              <a:t>a lo largo de la vida de la instalación</a:t>
            </a:r>
            <a:r>
              <a:rPr lang="es-ES" sz="2200" dirty="0"/>
              <a:t> </a:t>
            </a:r>
            <a:r>
              <a:rPr lang="es-ES" sz="2400" dirty="0"/>
              <a:t>y en cualquier época del año “</a:t>
            </a:r>
            <a:r>
              <a:rPr lang="es-ES" sz="2200" b="1" dirty="0">
                <a:solidFill>
                  <a:srgbClr val="7030A0"/>
                </a:solidFill>
              </a:rPr>
              <a:t>no se puedan producir tensiones de contacto mayores de 24 V</a:t>
            </a:r>
            <a:r>
              <a:rPr lang="es-ES" sz="2200" dirty="0"/>
              <a:t>”</a:t>
            </a:r>
          </a:p>
          <a:p>
            <a:pPr algn="just"/>
            <a:endParaRPr lang="es-ES" sz="2200" dirty="0"/>
          </a:p>
          <a:p>
            <a:pPr algn="just"/>
            <a:r>
              <a:rPr lang="es-ES" sz="2200" dirty="0"/>
              <a:t>Mínimo </a:t>
            </a:r>
            <a:r>
              <a:rPr lang="es-ES" sz="2200" dirty="0">
                <a:solidFill>
                  <a:srgbClr val="7030A0"/>
                </a:solidFill>
              </a:rPr>
              <a:t>un electrodo de puesta a tierra cada 5 soportes </a:t>
            </a:r>
            <a:r>
              <a:rPr lang="es-ES" sz="2200" dirty="0"/>
              <a:t>de luminarias, y siempre en el primero y en el último soporte de cada línea</a:t>
            </a:r>
            <a:r>
              <a:rPr lang="es-ES" sz="2200" i="1" dirty="0"/>
              <a:t>.</a:t>
            </a:r>
            <a:endParaRPr lang="es-ES" sz="2200" dirty="0"/>
          </a:p>
        </p:txBody>
      </p:sp>
      <p:pic>
        <p:nvPicPr>
          <p:cNvPr id="16" name="Picture 2" descr="C:\Users\Apindado\Desktop\CABLES\ITC-BT-09\ITC-BT-09_IMAGEN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98" y="3736104"/>
            <a:ext cx="4524503" cy="295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640632" y="4797152"/>
            <a:ext cx="2592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000" b="0" dirty="0"/>
              <a:t>Ejemplo:</a:t>
            </a:r>
          </a:p>
          <a:p>
            <a:pPr algn="just"/>
            <a:r>
              <a:rPr lang="es-ES" sz="2000" b="0" dirty="0"/>
              <a:t>Instalación de puesta a tierra para </a:t>
            </a:r>
            <a:r>
              <a:rPr lang="es-ES" sz="2000" b="1" dirty="0">
                <a:solidFill>
                  <a:srgbClr val="7030A0"/>
                </a:solidFill>
              </a:rPr>
              <a:t>13 farolas </a:t>
            </a:r>
            <a:r>
              <a:rPr lang="es-ES" sz="2000" b="0" dirty="0"/>
              <a:t>mediante </a:t>
            </a:r>
            <a:r>
              <a:rPr lang="es-ES" sz="2000" b="1" dirty="0">
                <a:solidFill>
                  <a:srgbClr val="7030A0"/>
                </a:solidFill>
              </a:rPr>
              <a:t>3 </a:t>
            </a:r>
            <a:r>
              <a:rPr lang="es-ES" sz="2000" b="1" dirty="0" smtClean="0">
                <a:solidFill>
                  <a:srgbClr val="7030A0"/>
                </a:solidFill>
              </a:rPr>
              <a:t>picas</a:t>
            </a:r>
            <a:endParaRPr lang="es-ES" sz="2000" b="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10320" y="634416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ITC-09 Instalaciones de alumbrado exterior</a:t>
            </a:r>
          </a:p>
        </p:txBody>
      </p:sp>
    </p:spTree>
    <p:extLst>
      <p:ext uri="{BB962C8B-B14F-4D97-AF65-F5344CB8AC3E}">
        <p14:creationId xmlns:p14="http://schemas.microsoft.com/office/powerpoint/2010/main" val="26132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Rectángulo redondeado"/>
          <p:cNvSpPr>
            <a:spLocks noChangeArrowheads="1"/>
          </p:cNvSpPr>
          <p:nvPr/>
        </p:nvSpPr>
        <p:spPr bwMode="auto">
          <a:xfrm>
            <a:off x="1592107" y="1706032"/>
            <a:ext cx="8035556" cy="4615255"/>
          </a:xfrm>
          <a:prstGeom prst="roundRect">
            <a:avLst>
              <a:gd name="adj" fmla="val 7273"/>
            </a:avLst>
          </a:prstGeom>
          <a:solidFill>
            <a:srgbClr val="F7DDF3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025979" y="1933496"/>
            <a:ext cx="759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Protección de las partes metálicas accesibles</a:t>
            </a:r>
          </a:p>
        </p:txBody>
      </p:sp>
      <p:pic>
        <p:nvPicPr>
          <p:cNvPr id="24578" name="Picture 2" descr="C:\Users\Apindado\Desktop\CABLES\ITC-BT-09\ITC-BT-09_IMAGEN_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50000" b="11149"/>
          <a:stretch/>
        </p:blipFill>
        <p:spPr bwMode="auto">
          <a:xfrm>
            <a:off x="1597245" y="2445478"/>
            <a:ext cx="2880320" cy="370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0462" y="5950733"/>
            <a:ext cx="7889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000" b="0" i="1" dirty="0"/>
              <a:t>Soporte de alumbrado y elementos conductores sin equipamiento eléctrico</a:t>
            </a:r>
            <a:endParaRPr lang="es-ES" sz="2000" dirty="0">
              <a:solidFill>
                <a:srgbClr val="0099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76936" y="3212976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400" b="0" dirty="0"/>
              <a:t>Si el elemento conductor no comporta equipamiento eléctrico, no tiene que ejecutarse la conexión equipotencial dado que no aporta seguridad suplementaria.</a:t>
            </a:r>
            <a:endParaRPr lang="es-ES" sz="2400" dirty="0">
              <a:solidFill>
                <a:srgbClr val="0099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96616" y="1095127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ITC-09 Instalaciones de alumbrado exterior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 Rectángulo redondeado"/>
          <p:cNvSpPr>
            <a:spLocks noChangeArrowheads="1"/>
          </p:cNvSpPr>
          <p:nvPr/>
        </p:nvSpPr>
        <p:spPr bwMode="auto">
          <a:xfrm>
            <a:off x="1496616" y="1650285"/>
            <a:ext cx="8035556" cy="4875059"/>
          </a:xfrm>
          <a:prstGeom prst="roundRect">
            <a:avLst>
              <a:gd name="adj" fmla="val 7273"/>
            </a:avLst>
          </a:prstGeom>
          <a:solidFill>
            <a:srgbClr val="F7DDF3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" alt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856656" y="1650285"/>
            <a:ext cx="875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Protección de las partes metálicas accesibles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2107" y="6114782"/>
            <a:ext cx="7795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0" i="1" dirty="0"/>
              <a:t>Soporte de alumbrado y mobiliario urbano o edículos con equipamiento eléctrico</a:t>
            </a:r>
            <a:endParaRPr lang="es-ES" dirty="0">
              <a:solidFill>
                <a:srgbClr val="009900"/>
              </a:solidFill>
            </a:endParaRPr>
          </a:p>
        </p:txBody>
      </p:sp>
      <p:pic>
        <p:nvPicPr>
          <p:cNvPr id="25602" name="Picture 2" descr="C:\Users\Apindado\Desktop\CABLES\ITC-BT-09\ITC-BT-09_IMAGEN_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26017" r="3119" b="6809"/>
          <a:stretch/>
        </p:blipFill>
        <p:spPr bwMode="auto">
          <a:xfrm>
            <a:off x="1621500" y="1847382"/>
            <a:ext cx="3475515" cy="426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53000" y="2190431"/>
            <a:ext cx="419000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000" b="0" dirty="0"/>
              <a:t>El mobiliario urbano puede estar alimentado por la misma fuente o no.</a:t>
            </a:r>
          </a:p>
          <a:p>
            <a:pPr algn="just"/>
            <a:endParaRPr lang="es-ES" sz="2000" b="0" dirty="0"/>
          </a:p>
          <a:p>
            <a:pPr algn="just"/>
            <a:r>
              <a:rPr lang="es-ES" sz="2000" b="0" dirty="0"/>
              <a:t>El mobiliario urbano y edículo en vía pública es una masa como el soporte. Estas masas deben unirse de manera que asegure su  equipotencialidad.</a:t>
            </a:r>
          </a:p>
          <a:p>
            <a:pPr algn="just"/>
            <a:endParaRPr lang="es-ES" sz="2000" b="0" dirty="0"/>
          </a:p>
          <a:p>
            <a:pPr algn="just"/>
            <a:r>
              <a:rPr lang="es-ES" sz="2000" dirty="0"/>
              <a:t>La alimentación del mobiliario debe estar protegida por interruptor  diferencial de </a:t>
            </a:r>
            <a:r>
              <a:rPr lang="es-ES" sz="2000" b="1" dirty="0"/>
              <a:t>30 mA </a:t>
            </a:r>
          </a:p>
          <a:p>
            <a:pPr algn="just"/>
            <a:endParaRPr lang="es-ES" sz="2000" dirty="0">
              <a:solidFill>
                <a:srgbClr val="0099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524996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ITC-09 Instalaciones de alumbrado exterior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640632" y="1750164"/>
            <a:ext cx="77048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dirty="0"/>
              <a:t>En </a:t>
            </a:r>
            <a:r>
              <a:rPr lang="es-ES" b="1" dirty="0">
                <a:solidFill>
                  <a:srgbClr val="7030A0"/>
                </a:solidFill>
              </a:rPr>
              <a:t>nueva edificación </a:t>
            </a:r>
            <a:r>
              <a:rPr lang="es-ES" dirty="0"/>
              <a:t>se establecerá una toma de tierra de protección según el siguiente sistema: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Cuando se trate de construcciones que comprendan </a:t>
            </a:r>
            <a:r>
              <a:rPr lang="es-ES" b="1" dirty="0">
                <a:solidFill>
                  <a:srgbClr val="7030A0"/>
                </a:solidFill>
              </a:rPr>
              <a:t>varios edificios próximos</a:t>
            </a:r>
            <a:r>
              <a:rPr lang="es-ES" dirty="0"/>
              <a:t>, se procurará </a:t>
            </a:r>
            <a:r>
              <a:rPr lang="es-ES" b="1" dirty="0">
                <a:solidFill>
                  <a:srgbClr val="7030A0"/>
                </a:solidFill>
              </a:rPr>
              <a:t>unir entre sí los anillos</a:t>
            </a:r>
            <a:r>
              <a:rPr lang="es-ES" dirty="0"/>
              <a:t> que forman la toma de tierra de cada uno de ellos, con objeto de formar una malla de la mayor extensión posible.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4396755"/>
            <a:ext cx="3030140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96616" y="1174100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1922056"/>
            <a:ext cx="67692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/>
              <a:t>En </a:t>
            </a:r>
            <a:r>
              <a:rPr lang="es-ES" sz="2000" b="1" dirty="0">
                <a:solidFill>
                  <a:srgbClr val="7030A0"/>
                </a:solidFill>
              </a:rPr>
              <a:t>rehabilitación o reforma de edificios </a:t>
            </a:r>
            <a:r>
              <a:rPr lang="es-ES" sz="2000" dirty="0"/>
              <a:t>existentes, la toma de tierra se podrá realizar también situando uno o varios electrodos en:</a:t>
            </a:r>
          </a:p>
          <a:p>
            <a:pPr algn="just"/>
            <a:endParaRPr lang="es-ES" sz="2000" dirty="0"/>
          </a:p>
          <a:p>
            <a:pPr marL="719138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Patios de luces </a:t>
            </a:r>
          </a:p>
          <a:p>
            <a:pPr marL="719138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Jardines particulares del edificio</a:t>
            </a:r>
          </a:p>
        </p:txBody>
      </p:sp>
      <p:pic>
        <p:nvPicPr>
          <p:cNvPr id="8194" name="Picture 2" descr="Resultado de imagen de puesta a tierra JARD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3902362"/>
            <a:ext cx="3593432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5476" y="1095127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095127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ITC-18 Instalaciones de puesta a tierra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508466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Su objeto es:</a:t>
            </a:r>
          </a:p>
          <a:p>
            <a:pPr algn="just"/>
            <a:endParaRPr lang="es-ES" sz="2400" dirty="0"/>
          </a:p>
          <a:p>
            <a:pPr marL="53657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Limitar la tensión </a:t>
            </a:r>
            <a:r>
              <a:rPr lang="es-ES" sz="2400" dirty="0"/>
              <a:t>que puedan presentar las masas </a:t>
            </a:r>
          </a:p>
          <a:p>
            <a:pPr marL="53657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Asegurar la </a:t>
            </a:r>
            <a:r>
              <a:rPr lang="es-ES" sz="2400" b="1" dirty="0">
                <a:solidFill>
                  <a:srgbClr val="7030A0"/>
                </a:solidFill>
              </a:rPr>
              <a:t>actuación</a:t>
            </a:r>
            <a:r>
              <a:rPr lang="es-ES" sz="2400" dirty="0">
                <a:solidFill>
                  <a:srgbClr val="7030A0"/>
                </a:solidFill>
              </a:rPr>
              <a:t> </a:t>
            </a:r>
            <a:r>
              <a:rPr lang="es-ES" sz="2400" b="1" dirty="0">
                <a:solidFill>
                  <a:srgbClr val="7030A0"/>
                </a:solidFill>
              </a:rPr>
              <a:t>de las protecciones</a:t>
            </a:r>
          </a:p>
          <a:p>
            <a:pPr marL="53657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Eliminar o disminuir el riesgo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/>
              <a:t>en avería en los materiales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71" y="3447458"/>
            <a:ext cx="5746149" cy="322190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1922056"/>
            <a:ext cx="67692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/>
              <a:t>En </a:t>
            </a:r>
            <a:r>
              <a:rPr lang="es-ES" sz="2000" b="1" dirty="0">
                <a:solidFill>
                  <a:srgbClr val="7030A0"/>
                </a:solidFill>
              </a:rPr>
              <a:t>rehabilitación o reforma de edificios </a:t>
            </a:r>
            <a:r>
              <a:rPr lang="es-ES" sz="2000" dirty="0"/>
              <a:t>existentes: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Al conductor en anillo o a los electrodos, se conectarán:</a:t>
            </a: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La estructura metálica del edificio </a:t>
            </a: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Un cierto número de hierros por zapata. </a:t>
            </a:r>
          </a:p>
          <a:p>
            <a:pPr algn="just"/>
            <a:endParaRPr lang="es-ES" sz="2000" dirty="0"/>
          </a:p>
          <a:p>
            <a:pPr algn="just">
              <a:buClr>
                <a:srgbClr val="DF81D2"/>
              </a:buClr>
            </a:pPr>
            <a:r>
              <a:rPr lang="es-ES" sz="2000" dirty="0"/>
              <a:t>Estas conexiones se establecerán mediante soldadura</a:t>
            </a: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b="1" dirty="0" err="1">
                <a:solidFill>
                  <a:srgbClr val="7030A0"/>
                </a:solidFill>
              </a:rPr>
              <a:t>Aluminotérmica</a:t>
            </a:r>
            <a:endParaRPr lang="es-ES" sz="2000" b="1" dirty="0">
              <a:solidFill>
                <a:srgbClr val="7030A0"/>
              </a:solidFill>
            </a:endParaRP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7030A0"/>
                </a:solidFill>
              </a:rPr>
              <a:t>Autógena</a:t>
            </a:r>
            <a:endParaRPr lang="es-ES" sz="2000" dirty="0">
              <a:solidFill>
                <a:srgbClr val="7030A0"/>
              </a:solidFill>
            </a:endParaRPr>
          </a:p>
        </p:txBody>
      </p:sp>
      <p:pic>
        <p:nvPicPr>
          <p:cNvPr id="5" name="Picture 3" descr="FINAL REAC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4256352"/>
            <a:ext cx="3167112" cy="237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PRESENTACIÓN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</p:spTree>
    <p:extLst>
      <p:ext uri="{BB962C8B-B14F-4D97-AF65-F5344CB8AC3E}">
        <p14:creationId xmlns:p14="http://schemas.microsoft.com/office/powerpoint/2010/main" val="20483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2379652"/>
            <a:ext cx="67692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/>
              <a:t>A la toma de tierra se conectará:</a:t>
            </a:r>
          </a:p>
          <a:p>
            <a:pPr algn="just"/>
            <a:endParaRPr lang="es-ES" sz="2000" dirty="0"/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Toda masa metálica importante</a:t>
            </a: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Las partes metálicas de:</a:t>
            </a:r>
          </a:p>
          <a:p>
            <a:pPr marL="719138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Aparatos receptores</a:t>
            </a:r>
            <a:r>
              <a:rPr lang="es-ES" sz="2000" dirty="0">
                <a:solidFill>
                  <a:srgbClr val="002060"/>
                </a:solidFill>
              </a:rPr>
              <a:t>*</a:t>
            </a:r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Los depósitos de gasóleo</a:t>
            </a:r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Las instalaciones de calefacción </a:t>
            </a:r>
            <a:r>
              <a:rPr lang="es-ES" sz="2000" dirty="0" smtClean="0"/>
              <a:t>general </a:t>
            </a:r>
            <a:endParaRPr lang="es-ES" sz="2000" dirty="0"/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Las instalaciones de </a:t>
            </a:r>
            <a:r>
              <a:rPr lang="es-ES" sz="2000" dirty="0" smtClean="0"/>
              <a:t>agua </a:t>
            </a:r>
            <a:endParaRPr lang="es-ES" sz="2000" dirty="0"/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Las instalaciones de gas canalizado </a:t>
            </a:r>
          </a:p>
          <a:p>
            <a:pPr marL="1462088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Las antenas de radio y televisión</a:t>
            </a:r>
          </a:p>
        </p:txBody>
      </p:sp>
      <p:pic>
        <p:nvPicPr>
          <p:cNvPr id="9218" name="Picture 2" descr="Resultado de imagen de puesta a tierra ante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7"/>
          <a:stretch/>
        </p:blipFill>
        <p:spPr bwMode="auto">
          <a:xfrm>
            <a:off x="6321153" y="2310824"/>
            <a:ext cx="2808312" cy="2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8624" y="1222300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479745" y="1621244"/>
            <a:ext cx="798423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DF81D2"/>
              </a:buClr>
            </a:pPr>
            <a:r>
              <a:rPr lang="es-ES" sz="2200" b="1" dirty="0">
                <a:solidFill>
                  <a:srgbClr val="7030A0"/>
                </a:solidFill>
              </a:rPr>
              <a:t>Instalaciones nuevas o reformas</a:t>
            </a:r>
          </a:p>
          <a:p>
            <a:pPr>
              <a:buClr>
                <a:srgbClr val="DF81D2"/>
              </a:buClr>
            </a:pPr>
            <a:endParaRPr lang="es-ES" sz="2200" b="1" dirty="0">
              <a:solidFill>
                <a:srgbClr val="DF81D2"/>
              </a:solidFill>
            </a:endParaRPr>
          </a:p>
          <a:p>
            <a:pPr marL="719138" indent="-360363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200" dirty="0"/>
              <a:t>En la centralización de contadores </a:t>
            </a:r>
          </a:p>
          <a:p>
            <a:pPr marL="719138" indent="-360363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200" dirty="0"/>
              <a:t>En la base de las estructuras metálicas de ascensores y montacargas </a:t>
            </a:r>
          </a:p>
          <a:p>
            <a:pPr marL="719138" indent="-360363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200" dirty="0"/>
              <a:t>En la ubicación de la caja general de protección </a:t>
            </a:r>
          </a:p>
          <a:p>
            <a:pPr marL="719138" indent="-360363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200" dirty="0"/>
              <a:t>En cualquier local donde se prevea la instalación de elementos destinados a servicios generales o especiales que por su clase de aislamiento o condiciones de instalación deban ponerse a tierra.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s-ES" sz="2200" dirty="0"/>
          </a:p>
          <a:p>
            <a:pPr>
              <a:buClr>
                <a:srgbClr val="002060"/>
              </a:buClr>
            </a:pPr>
            <a:r>
              <a:rPr lang="es-ES" sz="2200" b="1" dirty="0">
                <a:solidFill>
                  <a:srgbClr val="7030A0"/>
                </a:solidFill>
              </a:rPr>
              <a:t>Rehabilitación o reforma de edificios</a:t>
            </a:r>
          </a:p>
          <a:p>
            <a:pPr>
              <a:buClr>
                <a:srgbClr val="002060"/>
              </a:buClr>
            </a:pPr>
            <a:r>
              <a:rPr lang="es-ES" sz="2200" b="1" dirty="0">
                <a:solidFill>
                  <a:srgbClr val="DF81D2"/>
                </a:solidFill>
              </a:rPr>
              <a:t> </a:t>
            </a:r>
          </a:p>
          <a:p>
            <a:pPr marL="719138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200" dirty="0"/>
              <a:t>Patios de luces</a:t>
            </a:r>
          </a:p>
        </p:txBody>
      </p:sp>
      <p:pic>
        <p:nvPicPr>
          <p:cNvPr id="5" name="Picture 2" descr="Resultado de imagen de soldadura aluminio PUESTA A TI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4663807"/>
            <a:ext cx="2710780" cy="20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79745" y="1023119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40633" y="1916832"/>
            <a:ext cx="3960440" cy="3744416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  <a:extLst/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92075" indent="0" algn="just">
              <a:buNone/>
            </a:pPr>
            <a:r>
              <a:rPr lang="es-ES" dirty="0"/>
              <a:t>La maquinaria y equipos de trabajo que puedan ser alcanzados por rayos deberán estar protegidos mediante:</a:t>
            </a:r>
          </a:p>
          <a:p>
            <a:pPr marL="0" indent="0">
              <a:buNone/>
            </a:pPr>
            <a:endParaRPr lang="es-ES" dirty="0"/>
          </a:p>
          <a:p>
            <a:pPr marL="719138">
              <a:buClr>
                <a:srgbClr val="7030A0"/>
              </a:buClr>
            </a:pPr>
            <a:r>
              <a:rPr lang="es-ES" dirty="0"/>
              <a:t>Un sistema de protección externa contra el rayo</a:t>
            </a:r>
          </a:p>
          <a:p>
            <a:pPr marL="719138">
              <a:buClr>
                <a:srgbClr val="7030A0"/>
              </a:buClr>
            </a:pPr>
            <a:r>
              <a:rPr lang="es-ES" dirty="0"/>
              <a:t>Una red de tierra adecuada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3637" b="11364"/>
          <a:stretch/>
        </p:blipFill>
        <p:spPr>
          <a:xfrm>
            <a:off x="5889104" y="1844824"/>
            <a:ext cx="3600400" cy="468052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PRESENTACIÓN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0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ITC-33  Instalaciones provisionales y temporales de obras</a:t>
            </a:r>
            <a:endParaRPr lang="es-ES_tradnl" sz="20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69167" y="1916832"/>
            <a:ext cx="7086600" cy="2160376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  <a:extLst/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/>
              <a:t>La maquinaria y equipos de trabajo que puedan ser alcanzados por rayos deberán estar protegidos mediante:</a:t>
            </a:r>
          </a:p>
          <a:p>
            <a:pPr marL="0" indent="0">
              <a:buNone/>
            </a:pPr>
            <a:endParaRPr lang="es-ES" dirty="0"/>
          </a:p>
          <a:p>
            <a:pPr marL="719138">
              <a:buClr>
                <a:srgbClr val="7030A0"/>
              </a:buClr>
            </a:pPr>
            <a:r>
              <a:rPr lang="es-ES" dirty="0"/>
              <a:t>Un sistema de protección externa contra el rayo</a:t>
            </a:r>
          </a:p>
          <a:p>
            <a:pPr marL="719138">
              <a:buClr>
                <a:srgbClr val="7030A0"/>
              </a:buClr>
            </a:pPr>
            <a:r>
              <a:rPr lang="es-ES" dirty="0"/>
              <a:t>Una red de tierra adecuada</a:t>
            </a:r>
          </a:p>
        </p:txBody>
      </p:sp>
      <p:pic>
        <p:nvPicPr>
          <p:cNvPr id="6146" name="Picture 2" descr="Resultado de imagen de PARARRAYOS EN OB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86" r="386"/>
          <a:stretch/>
        </p:blipFill>
        <p:spPr bwMode="auto">
          <a:xfrm>
            <a:off x="3584848" y="4149080"/>
            <a:ext cx="5480114" cy="24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PRESENTACIÓN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0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ITC-33  Instalaciones provisionales y temporales de obras</a:t>
            </a:r>
            <a:endParaRPr lang="es-ES_tradnl" sz="20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¿QUÉ VALOR DEBE TENER LA TOMA DE TIERRA?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43423" y="1988840"/>
            <a:ext cx="7854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El valor de resistencia de tierra será tal que cualquier masa no pueda dar lugar a </a:t>
            </a:r>
            <a:r>
              <a:rPr lang="es-ES" sz="2400" b="1" dirty="0">
                <a:solidFill>
                  <a:srgbClr val="7030A0"/>
                </a:solidFill>
              </a:rPr>
              <a:t>tensiones de contacto </a:t>
            </a:r>
            <a:r>
              <a:rPr lang="es-ES" sz="2400" dirty="0"/>
              <a:t>superiores a:</a:t>
            </a:r>
          </a:p>
          <a:p>
            <a:pPr algn="just"/>
            <a:endParaRPr lang="es-ES" sz="2400" dirty="0"/>
          </a:p>
          <a:p>
            <a:pPr marL="714375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24 V </a:t>
            </a:r>
            <a:r>
              <a:rPr lang="es-ES" sz="2400" dirty="0"/>
              <a:t>en </a:t>
            </a:r>
            <a:r>
              <a:rPr lang="es-ES" sz="2400" b="1" dirty="0">
                <a:solidFill>
                  <a:srgbClr val="7030A0"/>
                </a:solidFill>
              </a:rPr>
              <a:t>local o emplazamiento conductor</a:t>
            </a:r>
          </a:p>
          <a:p>
            <a:pPr marL="71437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50 V </a:t>
            </a:r>
            <a:r>
              <a:rPr lang="es-ES" sz="2400" dirty="0"/>
              <a:t>en los demás casos.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96617" y="4759641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¿Pero que valor es?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89" y="3068960"/>
            <a:ext cx="2692131" cy="35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¿QUÉ VALOR DEBE TENER LA TOMA DE TIERRA?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643423" y="1988840"/>
                <a:ext cx="6621945" cy="385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/>
                  <a:t>Aplicando la Ley de Ohm podemos averiguarlo:</a:t>
                </a:r>
              </a:p>
              <a:p>
                <a:pPr algn="just"/>
                <a:endParaRPr lang="es-E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sz="5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s-ES" sz="5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s-ES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just"/>
                <a:endParaRPr lang="es-ES" sz="2400" dirty="0"/>
              </a:p>
              <a:p>
                <a:pPr algn="just"/>
                <a:r>
                  <a:rPr lang="es-ES" sz="2400" dirty="0"/>
                  <a:t>R: Resistencia de tierra</a:t>
                </a:r>
              </a:p>
              <a:p>
                <a:pPr algn="just"/>
                <a:r>
                  <a:rPr lang="es-ES" sz="2400" dirty="0"/>
                  <a:t>U: Tensión máxima de contacto</a:t>
                </a:r>
              </a:p>
              <a:p>
                <a:pPr algn="just"/>
                <a:r>
                  <a:rPr lang="es-ES" sz="2400" dirty="0"/>
                  <a:t>I: Sensibilidad I. diferencial</a:t>
                </a: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23" y="1988840"/>
                <a:ext cx="6621945" cy="3858685"/>
              </a:xfrm>
              <a:prstGeom prst="rect">
                <a:avLst/>
              </a:prstGeom>
              <a:blipFill rotWithShape="0">
                <a:blip r:embed="rId2"/>
                <a:stretch>
                  <a:fillRect l="-1473" t="-1264" b="-2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32" y="2009807"/>
            <a:ext cx="2512683" cy="46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T:\6 Documentos Técnicos\megger\IMAGENES MEGGER\1001-81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68" y="402804"/>
            <a:ext cx="137001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2" descr="T:\6 Documentos Técnicos\megger\IMAGENES MEGGER\Megger_prueba_tierras_telurometro_DET4TCR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12347" r="6721" b="13429"/>
          <a:stretch>
            <a:fillRect/>
          </a:stretch>
        </p:blipFill>
        <p:spPr bwMode="auto">
          <a:xfrm>
            <a:off x="7857554" y="3268836"/>
            <a:ext cx="1631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T:\6 Documentos Técnicos\megger\IMAGENES MEGGER\Megger_comprobador_multifuncion_MFT183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74" y="1576958"/>
            <a:ext cx="28749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916832"/>
            <a:ext cx="5216526" cy="13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3861048"/>
            <a:ext cx="521652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¿QUÉ VALOR DEBE TENER LA TOMA DE TIERRA?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data:image/jpeg;base64,/9j/4AAQSkZJRgABAQAAAQABAAD/2wCEAAkGBxQSEhUUEhQVFBUVGBcYFBQYFBUaFBgVGBQYFxcUFBgYHCggGBolHRgUITEhJSkrLi4uGB8zODMsNygtLisBCgoKDg0OFxAQGiwkHCQsLCwsLCwsLCwsLCwsLC8sLCwsLCwtLCwsLCwsLCwsLCwsLCwsLCwsLDQsLCwsLCwsLP/AABEIAKUBMQMBIgACEQEDEQH/xAAcAAABBQEBAQAAAAAAAAAAAAAAAgMEBQYBBwj/xABMEAABAwIDAwgECgYJAwUAAAABAAIRAyEEEjEFQVEGEyJhcYGRsTJSodEHFCNCYnKSssHwMzRTgqLhFSRDY3ODs8LSRLTxJVSTo8P/xAAZAQEBAQEBAQAAAAAAAAAAAAAAAQIDBAX/xAAxEQEAAwABAwICBgsBAAAAAAAAAQIRAwQSMSFxBVEyQWGRsdETMzRCUnKBgqHB8BT/2gAMAwEAAhEDEQA/APcUJNSoGiXEAcSYCb+NM9dv2ggeQmfjbPXZ9oe9AxTDo9v2h70DyFGdtCkDBq0wRYgvbM8NVz+kaP7Wn9tvvQSkKIdqUf21L/5Ge9LONphxaajMw1bnbIsDcTwIPemCQhMHGU/2jPtN96ZdtagHBhrU8x0bnbJ7BKYJqFW1Nv4VtnYiiO2o0aGDvTNTlTg264mj9sHyVyRcIVLh+VmDfmDMRTcWNLnAG+UbwN/cmTy1wP8A7hnt9yZJrQIWeZyzwjhLahcPoscfIJR5X4bdzh/y3JkpsL9CzjeWeGLso5zNcgZCCQNSATcKRT5UUDrzjbTdhv2RKnhJvWPMrtCqGco6B0cdJu0gR2mE0/lNTBIDHOjeHUvLPI7whFonxK8QqCpyoaP7Cs76rWu+6SuO5TECfi1Yj/LnwzT7EXWgQsy3llTi9KqDw6H/ACTb+WrRpRf3loVw2GqQsJiPhGDNcM6Tp8oLngOjfuUV/wAKrB/0z54c4P8AinbJsPRULzMfDBRDofh3tsYOcETuzCJjrE9ils+FCkW5hRnjFVsdVyLTwMHqTJNegoXm2J+FdrJ/qrp66o16+ioNP4YhJa6gGm3SzEtiN8CZ0/kmSbD1dC8uf8J9UgFlOgc0hvTJJIkwLwTYmASVW474VMW1pIp0BE/Nf/yTtNexoXjNH4Xa7wOjSpGIMteWkzqCDbdYiOtOVPhGx1o5kz6Pyev1enDu4lXtO57EheHVPhLx8kZqYPDmh+Kd2P8AC5iKboxDG1mybgBjwOqLHwTtO57YhZbk/wAvsHiyGtfzbz8yoIM8AdCtSs5ihCEIM18IX6k76zPvBeRYrDtPUYJmLGBvH4r1/l/+pv8ArM++F5NiBcdnnC6V8MWUJg7gqfE4wsqNcwlpaZBFiDp71s34MaCkHjjzkf7Cq/EbBa8/osvY8E/cCswmotHape17iAHNaajx/Z1CDc5R+jeeLTBvZTcRVa8NfTaWte1rg0kmJ1Em8dqgYnZbqLKhAcc1CqCMtw4CwMTqrbk7TL8NShjXHILuIA7iWmVBmNp19w43Vjsnar3kMe4mbNeRmIjQOBMVG7odcbiFe4nYTXzmp0x2OH/BV7dg824PbmOV4tl1aYuIJ0M+CCFjdpN5trwxwzF7S1ozAFhgkEmYPX7VUYnESGOEiSDwI8NCtZyTxlelTqsoudTJqVW1Lvaf0jiBLYIMOnvTVXk+HHpNbe5OarN99ynqvor9m7We5rw/pOaC4OMQ4NHovG8n1/SHE6KY54cxr2iA5rXQTMSJyyNe1MN2HUpF0DM0seBBvJBgGYVhyebmwtGHNHQaDmaXaNaNQ9sXDgiMnz7hWLgS1w0IMEdhC0mB2i11GtzlBlSocgFQSHC8lzWg5ZMGTG/uM+vsVtQ9J9PSxGcGe97goDsK7CsqvMPaMplrgDAkHXeAZ7kw1UbOq1aBc/pCeBt3jetfsjlGajJcy4MGDANpnRQMK3nqYcHNh3GZ7wAVwYdtJsN3kkndOQ6K4mrw7bn5g73fVHDrKlYPaHOAktDbtFhI6RiTwA71mg+/f/uYpuzq5aJkjpMJg8AUyBoG1gYsbx8zjlM6/S9ngVtouYwG+sRm6pvwVLSeCWgk+HHeL69fZwRWomGnda9tCbb53+zqTIFrS2uXGMp3fP3TE+j+YSH7UsDkN+Lx/wAb/wAxxVZRnMBJ00HAtzcbWJ7Ec2Mt3Hjpp0M3HeAPBXIDtfbDw6AG6gafSA96YdtyrGjNPV+iT5woWKd8oe0feKZJt3f7AoJ9bar3S0hhBMEZRBGcC/FV2JouqjotBIjhoWAwCTpJNtyUde//APQn8E1RxbA4NqTpSiATLntIAtp6HtQUmN2ZWbLnU3RvOvkkbKeW1GwYkgHrGYSDxC1tGpQe0Oa10agkkHwP4pvGOpim6Q6ARUtBIIAu0dYH5lTF1SNZUqtIbmPN16zYiTkBgMHBokHhZV2KwVVpLnMcGneQVbYR9Njq4e0vaKjagkAmawBuOo7+BVxTpU2kltNomxgNE+A0Q1lcE8tp1gHGOZqGJ1IEgq0xODNakw52gmm30nXPQF7qVjcPRJjIW85NMljh85pkmfcmdi48c3RaWkyHAaZfk5bcayQOvego3YF7B0ha9wQR4gpeLfGGndzzT4sN1sxigBBDBN8sDyVJtmnSqNdTLW0iQ14fJDA/NlAIHb7UCsXgM7i7O0Sd5v7Sq2psepJIIf2ET4Aqzp7VLTkLGkhlNzjNiXvLDEjcQT7lb5gOAVxGe2Hh3069EuBAceibQYX00vn7H4rLzdgQXG/qnKTmHX717HyJ278dwrKvY0u9YhrTn0ETMws2bqvkIQsNM7y+/U3fWp/fC8qrekF6ty8H9Td9Zn3gvLMXTuulfDFlFsfHVHubneT0a8iAASyvlabDc2ytHYoaX/O9UWwh02DiMV/3CdqYV5qsc4u+T9FoYOEekNQevjCsMyVtXaHNOLruaKU5JgEmqxszHByj4scyCymSxraVUta0mAecaQRP1nKLymaWtcDrzDj/APfTKf20/pOF55mru+kxRYXVTEQDJEASXEwBpqTp/NQ9qVvk3XLXAt0JBFxBBG439qhY+Xt6FSA4AOyubPZBNxf2JvEgNokZgYDGgBwJgHUwg62oQ6tBIjF09CRIOQEGNR1K7fiA31QJ1cYGYjRZ5xg4g8MRSJ6h0CSnNoNY8xzzchMwKrRe2o7tUJWuJqAvpaj5SCJ+gbGNdx8FVbBqdDDEk/2zTfgXa8dE+arS6lle13yonKQQOhAHgAoGzKgZToFxDWipXBJsBJeFBo6uMy5BIbmByAg9K+WzoiZBHaoGJqnnJpmHcyYJExFVtiNOIUCpWol4LqzHZYyS89EB2YANi172398uYjFNkuYc7RRqGRvOdpPtQWeyHHmzeAH1AAAIA5x1lKqNzak+zgRw6youxqDix0XHOVL/AOY5Tjh3cPaFqEM80OJ9nEHh1BOUiWiAbdYadBG8JXMO4e0e9Hxd3V4hUcLzx9jR5BcbUcNHOHelfFndXiEk4Z35KDorO9Z3iV3nneu/7bveuDDO6koYZ3V7fciGCwEyZnjJ967kH5JT/wAVdxHt9y63Bnj5+5AxkH5JVXjGAVJG99EdUAkjs1Pir74kePsKqsZs+oa0AdHNRcDpoXZ++MlvDepKwi4bFhtBpdJhryAATJDiA23Ex7Vx+KzUnENLQab5adzm2kcAb+zS67T2biWsDOZY4NJh3O5Tck7hY3Tn9G4lzXNNJjQ4ETzhcZjfIUVXOqdPFfVwx/hVjtHGkTlbmcCbFpIDcszY2JNuuCipyfrE1tPlGUg2+9gvNtE4dk4x5/RUC7qc+Y7ggbfXJ5ubfKNtw6NxO/eq3Y74ZQ+vXHteVeN2FinFucUhzbmucGuNhf0p0tOqZpclq7KVNzSyznua83YQ+Y9E8CUwMuxpJADJbbO4uEB2a8DUwPamMW4lwn9mzv8Al2CT3FTf6CxJdmz0J482Z9rk5X5N1KgOeq2SzLIZac7XgxP0UwVmLMYh/wDhUf8AuFY7WqVAYpgZi70idGwN3bPVYSjaGwnZnvDrFjW2bJGWpzgdE34Qo7nudrXJ/wAin+MqwJG0fRp/4oHVJYQ6OqZ9q9R+BI/+mM+sP9KmvM9nYE4irSpc855NRuQGmxrc2gBLRpdeyfB/ydfgMLzD3NdDpaQSbZWi9heyzZatMhCFhtW8pGzha/VTcfAT+C8Y2ziSxzd4INl7RyjA+K1505t++PmnevF9qUs2XqntXSjFmcrspEAc1YFxHyjxdxzO0I3kqK/mv2I73vPmVenATwUXE4COCuM6pKmJYARzLIykau0MEjXiAtFsvJU6VVodIImLgGJHZYLPY+hZ3YfJXeyn2A+jPgQD5qKum8msH+xp/wAKdZsDCt0pUxOsZb9qkM0CWAmBp+zKJDgWMIcZdOUyeJ4ruH2Hg/nUWDsa2PJOgLqo5htm4Zrz0KQYCCwta4PBi+YQR3gjs3ntbA0LBrWkXMFtgeIshCGGxg6Xqs+z/JONpMGkeB9yEIAUabSXAXOsAie3ietda5kT+fNJfoU7sdgD2vdENEgZ6YJcG9EdI2GaLwVi9prHo9XScPHyWmOS2Rkz9Uevy9Sc1Pq8B70k1KfD+ELTUNo02zcjNUFQgVMPZ2ai515v0qbjoN2l1S7YirUztcB0WA5nsklrQ2ejaLBcp5L/AC/F7eLo+ktbLXyP5q/khc+zgfst96ScS31T4N96Q7DjfUpjvd+DSo76BJAa5ruJGa3bmaJ7ln9Ly/wvT/4Ph8eeX7pj8kk4tvqn+D3roxg9X2j3KM6lSaOkSeJzQPZCinE0ZgPDSNxMjvJ0Unl5Ps/y5z0vQ0tWt/0kb43P9RsR7rT431e0e5dOKnUe3+SYpU2ED5QXG5rj7d6d5pnru7qfvcEjk5Z8Q7X6T4bScted/wC+w9Tc5wkMJExN4nt03jxHFdqseJlhEAk9QBAJ13Egd6G1G5csu0IDubGYNdqB8rHHUbz3OVcYCCMxh2b+zA9JznOAOc2JI+y3gtby/Jx7Ph0T59P7vyNYKmaj8ojSRM9fDsVidjOtdl9PS4TfgqrAOh5MA20ItqdVb032/sh59/UvRG4+Nft7p7fH1EO2QRrUp6Tv/FK/oj+9Z2gE/n+XYiiC8/Nt1O9gFtyVzZLSQGxB0YePULdqrJqth3BwJqElogOywQN4DiexIZTgGKhAMkgFgudSYOpT1ai6+nRvanGncPam/jB3v/hHV1II3MN4n+BHMN4n7dNSabSWkzofVbuFrkyF0EkB2Y3hp9DQm4ue1BArUwASM0/XafJZfF4SajjxK2GMux0uJjQEt7NJnTgqGs68QN99+qJJ7kjhcuLw5/vWfeC90XivJl39bw/+Kz7wXtSzdqoQhCw0ruUJ/qte0/JP+6V47iwLR4fnRew8o/1WvH7N/tavH8WNOK6UYug1DZQMY/8APVuU2q4DUSO2FXYyoDoI75stMKjHnou7D5K62Q4FpjcYPUYB/EKixzrO7D5K82JTAYT6zsx+y1tvsrLTTs0SklugXZVCkSuLgQKlGZErkIOyiVyF2EHHaFN0hYdg8k47Q9iRS9Edg8kV2FWYba9OrmyZjkcGuMR0joBOqtC1ZHYpANYSJFaTYixBA1HUoL2viQATBt2e9N1sXzVNznWjUbyToPJRca+0T+ZVbyhe40xfV7vYXLny7kR83t6HK3tyT+7WZj39Ij8dQztVz3dLU6DcBwHBP/FC6+dot0u38+Sp8PTJVoyrDfNaiMjHmveb2m0zsydwOLdh6kTmYdRuPWODvNattedBbcZ6plYiu2fD2rV7Mk0mGD6I3H1IXDmm9c7H1Ph1en5pmvUZ6R6bOf08wsWOkSlQkUBYSnSvRSZmsb5fN6iKV5bxT6OzntruE9J31R5lSgCTYSmdnNmoR9H3qbzR4EKuLlNzmzYDfDgJ03SnWscGwHMIP1Sb9cSNEy6keI+0PenC98QXb59LfxsqEms64MdcNb7ICYKdeXHV09rvbdLY4hpEjq03iDfshQMsYDqY7kmsW7p65juhSKrwWxAGl44Ajh39qZyN9c9fQ07DKoiVNCq3EMvP51KuMQxuUw6eHRj8VncRVh7u1Elccmv1uh/is+8F7YvD+S9ScXh/8Wn94L3BZu1XwEIQsNKXlfiMmFeInP0NYiQb+xeT7QdET1r1Hlx+rj67fJy8p2mw1QC2bZgbwbOLfCQulfDFlTiayrMTXVpX2ZUOgP2h7lXV9iVfV/jarLMKHH1ZDhxB8lp9h1ZaB1T4QPxVFi9iVL+gO14tunVXXJ+i5jcrhDhY+P8A4WY8tS1rNEqFxuiUtIAF2ELqDmVdAXVxALhC6goG3mxSaHojsHklv0KRR9Edg8kC5TdQpxMVnIqq2kd/BV2Ny1KLr3b0h1Eag90qfjyszjHEExN7HsWbRrfHyTSZmPriY+83QT+fcA49jHEeIBCjYY3N+FuC13JUTTf9f/aFy5bzSuw9PRdPHPyxSZxnc2bcRBggtIINtxvpC2Gy/wBDT+o3yWe2/wDp3/u/6bVe7NqAUadxZrdSOC6UnaxLjz8ccfJakfVMwnoTHxtg1ewfvN964/HUxE1GCdOkLzpC24puzj8ofq+9XnNCWy43DSdN4JPksph9rUmODw9hDhDTMg6zEaqTU5QUwC4ubABcTDtBqbKDSHDtzEZjAPEcHHhxA8Uqjh2EdJ3H5w+jHmVkncqKAzS8dENJ6NSwd6J9G89SddyloU3Q9wBsPnAX0EkROqDStYyGyR82ekPoz5u8EGnTn0rX+d9aPJqzlXlRSEX9JwaOi70iJE9FR2cq6Ty0AzmLg3oHVk5te9BqKoYIh3Cekfoe96GU6ciTuM9I65GkfxZlkXcq6UhuUyZynK3pQYMS7SRwSanKhjXhoD5c0OBDacQXhm8zMlUaHHgdLLpFvD/ysXjmuNR8Neb7myNOKs8XyhAc5hDrNa4wGxDn5ANdZVVtdtIPLnPe3MYnnawbIbJAax0CBF+scURP2DiXUa9Ko6nUIY9riMtyA4ExK902RtWniWZ6RJEwQQQ5p1ggr57dhWNFJzM888wGatR4IgkEZnGxsvUPgQn+jwTeSL755tp/FZtC1ehIQhYbZ/lv+rfvt8ivNazxMjTL+JC9h2mwGjUBAIyO1+qV49iaUaC0adZcXHzK6UYsx2ycGyq5jajc7QMSYMxIxJA8yl4jBYVtRjOboS9uYNDQ6OllDahmWvOscCE/sSiadRjH+lzVdxAPrYgOHsIU87ObnzZWh3rRfSJjSYtKsQzMs5yjwlNjXc2xrAaIENAAk4mkDp2J/aeLdRqlzD/ZPdlPoy17IkfvFO8pKcyGgmGUxoT/ANQw+QJULadB1TnXNIcWU6jCwXeCXtLeiOIHtUnysL3H8oTSDjlb0Q3K3pZqjnEDK2BAgS4k8IFym6/KN/NF7WtBAYQCDo52UzDuo70mvgy8dEgGBIc0OaTGsbioe0cA4UHhoL3uyaAXAcIDQIAaBNlRKdyjq5niGQ2tTpjou9F2WZ6Wt0rH8oqtOYbmOYAdGGBgHSJdM5piBHtgKsdg3ufVytJnEUnfutDS4+wq0r4EuvmfTM3iIPXcWPZCBdTblWWAQJqZHdHdkzdxuomB29WfzRLh0jWzANbcMJDd3UuVcGZoimOiyoXOvo3KekZMuudVH2Xgnt5l1g1vPkkkD03Es7QQoH37ZxHOtYC693khoEHTm43C8zwOi5iNsVczYqEA0s26550NDtN481IqYSkYl4gnpM52Gn93Np1KBtLBuquJY6lHNBvpgXFUONhoMoQWGz9oVH05L3HpPvO4PcAPCEt2Lf67vEqHg6ADOgeiXVC3Kejl50xli0Qdy6+j1nxP0vcFUOvxj/Xd9oqPUxL/AF3faPvXG0OkAZ1Hznes0cesq5ZsAVZ5mm52Uw6KhO+0dIjc7XgiqI13es7xKaxFQlrrnTiVon8l6jYJptAzNHSgSC8iOlvjJoqnaey3UZZVaxj8uaMomDoQWiPaoKbDC61/JMdB/wBb/aFlabbrVclT0H/WH3V5uo+g+r8J/aY9pVXKD9Yqfu/6bU5hj0Gzw/BJ5QD5d/Xl+41KoMJbTDSB6OaWzI6JgHMIs4biu3F9CPZ5Ot/X8nvKTNJtMHnG5y70BEBkauO4z/43ql2piQa1IAz06dxES5xAHb0Sr/FvFINLmuIdOWG2MWMEwCoezwcRiWimCCREOgBxDrAm8DpLbzzO56KzDYfPhmelGVzTlEmOck23gxFuKRQw5bRqRIYKdWJESXCbN+a0Ab95Wvqck8RhmDLSZkaD6NVziLkkmWTvN5VZXpujK5rSHS0iTcO180ZZmu79Kf7nD+as9sYLOZAebm7C3eACHBx4AXU/Yuxn4vnuaotdkeaRa50N5ukYYTJEmVPxexcdRkvpUw0/OBLhPXD7IrO1KZaKM2mswBszlAYQ1s7zAueKY2aIdRHF+JPg5wVti6b203veymSxrntsT02tlpElaHYHI816FOq19NmsA0y4guAL4OawJOiIyNTBOzhzWSbZSSMgjQ6Zh2Dgo+NPN1BvyUqd9JnENE9V1tNocl8VSNnMcyCc4YbGYgjNO830VA2YeXNpktYTOQG2UVADO6SD2oGsZRPOOqGMpbRZqPTFckjjvCtcZsxlW7mg633iYBg7pgKTyK5PPxOH5wVW0y5xc8c3ml7iSXaiNytsZyMxIE08UHfR5loPcZKuxBks7tCllFIf3jdNBDHQB1ABelfAq2Nms7W/6NNeY1aOIZGd7g60sLAHAkTey9r5B0AzBUo1dmc48TmIk9waO5S3hatAhCFzbM4unmY9uktcJ4SCJXle0sI6k7K8QQbHcRBuDwXq1d8C/YqTaezmV2ZXj6rhqDxHuWqziTGsPs/koalNj+fLcwmBSB9spytyKn/qancxoWxwOA5um1gM5QBMapdTDFO6UyHlW09h1KDnBz3uE9AmIc3IDmtpfMI6lF+D/Yoq1qzKpfdznSDDjwvwXqmN2Yys3JUEjqsR2FdwWyqTX84Gw+MpI3i2o0nrV7jtUVTkbhv72ePPP8phZzauwxQcLHWQ6TBA7V6Y+hO/y96j18G14yvaHDgRIUixMPMORHJ2niKbxXzjK5zhlIHpvcbyDuhaGr8H+EcJ+UkaEuGvZF1tMNhqbXvdkbJiTpMC0kLtSiN2UDhKasQ8o23ybFFr2MZ0nsc1sScxIIt4iy03IjY1F2EaatGm9w6JLmNcRDGWkjtWtFESJAMGRbQ8QnaFMAcLnxnqSZTFFiuT+GeC3mKTZES2mxrh1tIFisTym2AaT3ZGdFzegWthsm2U7g62nWvVH0AdPx9yTTZdIlZh4hs/Bup0abHgtc0Q4EQQQ9sghKdTt+eD17a7CsJksaSdSWifGFz4sz1G/ZHuWu5nteHNZ0h2j7zVreSmKpUm1xWqCnmc2M28dKYBF9V6LzQ4DwClYWk3pdEWjcOtSbLFXnI23SdkDq7WgZc0PbqNHAZL3iNO+IOb5a12Vqzn0nB7BTa3MHC5AJNjc6r2/mgIsPYqTltbCYnd8g+37pWdax4ABcLScl/Rqdo8lnni471oeSxtU7W+RXLqf1cvofCf2mPafwQOUI+Wd2N+6FdbJ2HXeym5tJ5aWsIdFiCKdwe4+CpuUH6Z3Y3yXsHIwf1HDf4TVvinKQ8/WxvUcnvKPgdlh2GZRrsBgGWuGhLiZEaG+oVRgORPM4plWi+WB0ljvSAkGGkDpd8d62z6MmVyky63rzIzqZ4FUO1uS9Osczfk3zNh0T2t49Y9q1vNnq8AkmiFBmOT3JluEdVyvzB8EyIOYwXGZ0kK5eyVLa257k5l4nyQZTG8kqNV2pY10h7RoQdY9X2jqVpsXZQoURTaSQCYJHdFuxWnM7wu0WW/n1pohmlCo8ZySoVHufBbm9No9FwgAiPmyBuWsyBNvoWMIKbYWwWYZhZTLi0mRMSOqysHUCpNNlksM7PBBS7R2RTrgCq2Y0cLOHYfw0Wl2Rg20aNOm0khrbExN73jtUQsVlhnS0dVvBFOoQhQM4kWUPIp9bRRi1BGLBvRzY4J1jfx811UMOHvXKbYmdE9Ub5fih1PyKBMDgPBcfonC1cLLIGWiCUuErJr2hKc1Ay4Ip275T2TzXGs070CfzuSH9m5PFn80FnkgZa3896C1PsYlZUEbInG20sncqMqBrOeKreUOFdVw1dgu59J7W21JYYHirfIjKoPmvE4Ytg7krD4qpTnm35Z1GVpFu0L1nlXyG50ufQHpGXU7Ah29zJtHV4cBga3I3GB2UUKjuBDSPNamItHqtL2pO1nJ+xn3Pe4l1R5e46uIaLREQ0AL3nklhHU8FhmuEOFNsjeJEwfFY3kp8HFTO2pjA1rGmRRkOc4jQPIsG6Wkk6WXqOVT0j0gmZtOzPqYy9SQ4XUrKkliiGGNsulqeDLIyKiNB9gTmVOZNe5dcxAw5vmktbp2lSci41mnegbypD2eX4qRkQW/nvQMFu7v9qcISyy/wCeK6WhA05unan8ALeH4rhancM2AoH0IQgS/RNlqdKSWoGQxGVO5UZUU05iCxO5V3KgZyIyJ+EQgY5tdyJ6EQiGciBTT0IhAzkXcidhEIGgxdyJyEQgbyIypyEQim8qMqchEIG8q7lS8qMqIRlRlTkIhA3C5lTsLkIG8gRkCdhEIGsqMgTsIhA3kCMoTkIhA3lRlTkIhA3lXITsIhA3CVTCVC6gEIQgEIQgEIQgEIQgEIQgEIQgEIQgEIQgEIQgEIQgEIQgEIQgEIQgEIQgEIQgEIQgEIQgEIQgEIQgEIQgEIQg/9k=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51992" y="1751854"/>
            <a:ext cx="8007176" cy="3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Instalaciones provisionales y de obras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51993" y="2276872"/>
            <a:ext cx="742191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000" dirty="0" smtClean="0">
                <a:solidFill>
                  <a:srgbClr val="000000"/>
                </a:solidFill>
                <a:latin typeface="Arial Narrow" pitchFamily="34" charset="0"/>
              </a:rPr>
              <a:t>Se 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instalará una toma de tierra, que se procurará sea definitiva del  edificio, pero si no, se hará con el número de electrodos  suficientes  para que su resistencia sea inferior a </a:t>
            </a:r>
            <a:r>
              <a:rPr lang="es-ES" sz="2000" b="1" dirty="0">
                <a:solidFill>
                  <a:srgbClr val="7030A0"/>
                </a:solidFill>
                <a:latin typeface="Arial Narrow" pitchFamily="34" charset="0"/>
              </a:rPr>
              <a:t>80 Ω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40" y="3725450"/>
            <a:ext cx="5678448" cy="25838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15740" y="4581128"/>
            <a:ext cx="148149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solidFill>
                  <a:srgbClr val="000000"/>
                </a:solidFill>
                <a:latin typeface="Arial Narrow" pitchFamily="34" charset="0"/>
              </a:rPr>
              <a:t>R= </a:t>
            </a:r>
            <a:r>
              <a:rPr lang="es-ES" u="sng" dirty="0">
                <a:solidFill>
                  <a:srgbClr val="000000"/>
                </a:solidFill>
                <a:latin typeface="Arial Narrow" pitchFamily="34" charset="0"/>
              </a:rPr>
              <a:t>24 V</a:t>
            </a:r>
            <a:r>
              <a:rPr lang="es-ES" dirty="0">
                <a:solidFill>
                  <a:srgbClr val="000000"/>
                </a:solidFill>
                <a:latin typeface="Arial Narrow" pitchFamily="34" charset="0"/>
              </a:rPr>
              <a:t>= </a:t>
            </a:r>
            <a:r>
              <a:rPr lang="es-ES" b="1" dirty="0">
                <a:solidFill>
                  <a:srgbClr val="7030A0"/>
                </a:solidFill>
                <a:latin typeface="Arial Narrow" pitchFamily="34" charset="0"/>
              </a:rPr>
              <a:t>80 Ω</a:t>
            </a:r>
            <a:endParaRPr lang="es-ES" b="1" u="sng" dirty="0">
              <a:solidFill>
                <a:srgbClr val="7030A0"/>
              </a:solidFill>
              <a:latin typeface="Arial Narrow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dirty="0">
                <a:solidFill>
                  <a:srgbClr val="000000"/>
                </a:solidFill>
                <a:latin typeface="Arial Narrow" pitchFamily="34" charset="0"/>
              </a:rPr>
              <a:t>     0,3 A</a:t>
            </a:r>
          </a:p>
        </p:txBody>
      </p:sp>
      <p:sp>
        <p:nvSpPr>
          <p:cNvPr id="6" name="Rectángulo 5"/>
          <p:cNvSpPr/>
          <p:nvPr/>
        </p:nvSpPr>
        <p:spPr bwMode="auto">
          <a:xfrm>
            <a:off x="6609184" y="5589240"/>
            <a:ext cx="648072" cy="720080"/>
          </a:xfrm>
          <a:prstGeom prst="rect">
            <a:avLst/>
          </a:prstGeom>
          <a:solidFill>
            <a:schemeClr val="accent1">
              <a:alpha val="38824"/>
            </a:schemeClr>
          </a:solidFill>
          <a:ln w="5715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¿QUÉ VALOR DEBE TENER LA TOMA DE TIERRA?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¿QUÉ VALOR DEBE TENER LA TOMA DE TIERRA?</a:t>
            </a:r>
            <a:endParaRPr lang="es-ES_tradnl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18760"/>
              </p:ext>
            </p:extLst>
          </p:nvPr>
        </p:nvGraphicFramePr>
        <p:xfrm>
          <a:off x="1640632" y="1844646"/>
          <a:ext cx="7766496" cy="4579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8"/>
                <a:gridCol w="2520280"/>
                <a:gridCol w="3013968"/>
              </a:tblGrid>
              <a:tr h="72008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VALORES</a:t>
                      </a:r>
                      <a:r>
                        <a:rPr lang="es-ES" sz="2000" baseline="0" dirty="0" smtClean="0"/>
                        <a:t> DE REFERENCIA DE PUESTA A TIERRA </a:t>
                      </a:r>
                    </a:p>
                    <a:p>
                      <a:pPr algn="ctr"/>
                      <a:r>
                        <a:rPr lang="es-ES" sz="2000" baseline="0" dirty="0" smtClean="0"/>
                        <a:t>EN FUNCIÓN DEL TIPO DE INSTALACIÓN</a:t>
                      </a:r>
                      <a:endParaRPr lang="es-E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Alumbrado exterior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Resistencia a tierra</a:t>
                      </a:r>
                      <a:endParaRPr lang="es-E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Sensibilidad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Int</a:t>
                      </a:r>
                      <a:r>
                        <a:rPr lang="es-ES" baseline="0" dirty="0" smtClean="0"/>
                        <a:t>. Diferencial</a:t>
                      </a:r>
                      <a:endParaRPr lang="es-ES" b="1" dirty="0" smtClean="0"/>
                    </a:p>
                  </a:txBody>
                  <a:tcPr anchor="ctr"/>
                </a:tc>
              </a:tr>
              <a:tr h="8362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 </a:t>
                      </a:r>
                      <a:r>
                        <a:rPr lang="el-GR" dirty="0" smtClean="0"/>
                        <a:t>Ω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5 </a:t>
                      </a:r>
                      <a:r>
                        <a:rPr lang="el-GR" dirty="0" smtClean="0"/>
                        <a:t>Ω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 </a:t>
                      </a:r>
                      <a:r>
                        <a:rPr lang="el-GR" dirty="0" smtClean="0"/>
                        <a:t>Ω</a:t>
                      </a:r>
                      <a:endParaRPr lang="es-E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300 </a:t>
                      </a:r>
                      <a:r>
                        <a:rPr lang="es-ES" dirty="0" err="1" smtClean="0"/>
                        <a:t>mA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500 </a:t>
                      </a:r>
                      <a:r>
                        <a:rPr lang="es-ES" dirty="0" err="1" smtClean="0"/>
                        <a:t>mA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1000 </a:t>
                      </a:r>
                      <a:r>
                        <a:rPr lang="es-ES" dirty="0" err="1" smtClean="0"/>
                        <a:t>mA</a:t>
                      </a:r>
                      <a:endParaRPr lang="es-ES" b="1" dirty="0" smtClean="0"/>
                    </a:p>
                  </a:txBody>
                  <a:tcPr anchor="ctr"/>
                </a:tc>
              </a:tr>
              <a:tr h="597768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Locales</a:t>
                      </a:r>
                    </a:p>
                    <a:p>
                      <a:pPr algn="ctr"/>
                      <a:r>
                        <a:rPr lang="es-ES" dirty="0" smtClean="0"/>
                        <a:t>Viviendas</a:t>
                      </a:r>
                    </a:p>
                    <a:p>
                      <a:pPr algn="ctr"/>
                      <a:r>
                        <a:rPr lang="es-ES" dirty="0" smtClean="0"/>
                        <a:t>Oficinas</a:t>
                      </a:r>
                    </a:p>
                    <a:p>
                      <a:pPr algn="ctr"/>
                      <a:r>
                        <a:rPr lang="es-ES" sz="1600" dirty="0" smtClean="0"/>
                        <a:t>(BOCM</a:t>
                      </a:r>
                      <a:r>
                        <a:rPr lang="es-ES" sz="1600" baseline="0" dirty="0" smtClean="0"/>
                        <a:t> 138 12/08/2012</a:t>
                      </a:r>
                      <a:r>
                        <a:rPr lang="es-ES" sz="1600" dirty="0" smtClean="0"/>
                        <a:t>)</a:t>
                      </a:r>
                    </a:p>
                    <a:p>
                      <a:pPr algn="ctr"/>
                      <a:r>
                        <a:rPr lang="es-ES" sz="1600" dirty="0" smtClean="0"/>
                        <a:t>GUIA-ITC-BT</a:t>
                      </a:r>
                      <a:r>
                        <a:rPr lang="es-ES" sz="1600" baseline="0" dirty="0" smtClean="0"/>
                        <a:t> 26</a:t>
                      </a:r>
                      <a:endParaRPr lang="es-ES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</a:t>
                      </a:r>
                      <a:r>
                        <a:rPr lang="es-ES" baseline="0" dirty="0" smtClean="0"/>
                        <a:t> pararrayos</a:t>
                      </a:r>
                      <a:endParaRPr lang="es-E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Con pararrayos</a:t>
                      </a:r>
                      <a:endParaRPr lang="es-ES" b="1" dirty="0" smtClean="0"/>
                    </a:p>
                  </a:txBody>
                  <a:tcPr anchor="ctr"/>
                </a:tc>
              </a:tr>
              <a:tr h="689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aseline="0" dirty="0" smtClean="0"/>
                        <a:t>37 </a:t>
                      </a:r>
                      <a:r>
                        <a:rPr lang="el-GR" dirty="0" smtClean="0"/>
                        <a:t>Ω</a:t>
                      </a:r>
                      <a:endParaRPr lang="es-E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15 </a:t>
                      </a:r>
                      <a:r>
                        <a:rPr lang="el-GR" dirty="0" smtClean="0"/>
                        <a:t>Ω</a:t>
                      </a:r>
                      <a:endParaRPr lang="es-ES" b="1" dirty="0" smtClean="0"/>
                    </a:p>
                  </a:txBody>
                  <a:tcPr anchor="ctr"/>
                </a:tc>
              </a:tr>
              <a:tr h="44736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Luz de obra</a:t>
                      </a:r>
                      <a:endParaRPr lang="es-E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80 </a:t>
                      </a:r>
                      <a:r>
                        <a:rPr lang="el-GR" dirty="0" smtClean="0"/>
                        <a:t>Ω</a:t>
                      </a:r>
                      <a:endParaRPr lang="es-E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736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Temporal feria* CAM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 </a:t>
                      </a:r>
                      <a:r>
                        <a:rPr lang="el-GR" dirty="0" smtClean="0"/>
                        <a:t>Ω</a:t>
                      </a:r>
                      <a:endParaRPr lang="es-E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3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095127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ITC-18 Instalaciones de puesta a tierra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94180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Unión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/>
              <a:t>eléctrica directa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Sin fusibles ni protección alguna</a:t>
            </a:r>
          </a:p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Deberá conseguir que </a:t>
            </a:r>
            <a:r>
              <a:rPr lang="es-ES" sz="2400" b="1" dirty="0">
                <a:solidFill>
                  <a:srgbClr val="7030A0"/>
                </a:solidFill>
              </a:rPr>
              <a:t>no aparezcan diferencias de potencial peligrosas</a:t>
            </a: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Permitirá el </a:t>
            </a:r>
            <a:r>
              <a:rPr lang="es-ES" sz="2400" b="1" dirty="0">
                <a:solidFill>
                  <a:srgbClr val="7030A0"/>
                </a:solidFill>
              </a:rPr>
              <a:t>paso a tierra </a:t>
            </a:r>
            <a:r>
              <a:rPr lang="es-ES" sz="2400" dirty="0"/>
              <a:t>de:</a:t>
            </a:r>
          </a:p>
          <a:p>
            <a:pPr marL="800100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Corrientes de defecto </a:t>
            </a:r>
          </a:p>
          <a:p>
            <a:pPr marL="800100" lvl="1" indent="-342900" algn="just"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Descarga de origen atmosférico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3" y="4034060"/>
            <a:ext cx="3110939" cy="26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712913" y="1660029"/>
            <a:ext cx="7200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s-ES">
                <a:solidFill>
                  <a:srgbClr val="009900"/>
                </a:solidFill>
                <a:latin typeface="Arial" panose="020B0604020202020204" pitchFamily="34" charset="0"/>
              </a:rPr>
              <a:t>Método 1. Método de medida a 3 hilos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>
                <a:solidFill>
                  <a:schemeClr val="accent1"/>
                </a:solidFill>
                <a:latin typeface="Arial" panose="020B0604020202020204" pitchFamily="34" charset="0"/>
              </a:rPr>
              <a:t>Medida convencional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989138"/>
            <a:ext cx="7353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20714"/>
            <a:ext cx="93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MEDICIÓN DE TIERRA</a:t>
            </a:r>
            <a:endParaRPr lang="es-ES_tradnl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12914" y="1688852"/>
            <a:ext cx="662463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>
                <a:solidFill>
                  <a:srgbClr val="009900"/>
                </a:solidFill>
                <a:latin typeface="Arial" panose="020B0604020202020204" pitchFamily="34" charset="0"/>
              </a:rPr>
              <a:t>Método 2. Método de medida a 3 hilos con pinza de corriente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>
                <a:solidFill>
                  <a:schemeClr val="accent1"/>
                </a:solidFill>
                <a:latin typeface="Arial" panose="020B0604020202020204" pitchFamily="34" charset="0"/>
              </a:rPr>
              <a:t>Sin necesidad de desconectarla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7" y="2977816"/>
            <a:ext cx="5566767" cy="369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20714"/>
            <a:ext cx="93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MEDICIÓN DE TIERRA</a:t>
            </a:r>
            <a:endParaRPr lang="es-ES_tradnl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12914" y="1660029"/>
            <a:ext cx="7489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rgbClr val="009900"/>
                </a:solidFill>
                <a:latin typeface="Arial" panose="020B0604020202020204" pitchFamily="34" charset="0"/>
              </a:rPr>
              <a:t>Método 3. Método de medida con dos pinzas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chemeClr val="accent1"/>
                </a:solidFill>
                <a:latin typeface="Arial" panose="020B0604020202020204" pitchFamily="34" charset="0"/>
              </a:rPr>
              <a:t>Sin necesidad de picas auxiliares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2420888"/>
            <a:ext cx="5905922" cy="42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20714"/>
            <a:ext cx="93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MEDICIÓN DE TIERRA</a:t>
            </a:r>
            <a:endParaRPr lang="es-ES_tradnl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8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12914" y="1660029"/>
            <a:ext cx="74898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rgbClr val="009900"/>
                </a:solidFill>
                <a:latin typeface="Arial" panose="020B0604020202020204" pitchFamily="34" charset="0"/>
              </a:rPr>
              <a:t>Método 4. Método de medida a 2 hilos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chemeClr val="accent1"/>
                </a:solidFill>
                <a:latin typeface="Arial" panose="020B0604020202020204" pitchFamily="34" charset="0"/>
              </a:rPr>
              <a:t>Mediante una única pica auxiliar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229806"/>
            <a:ext cx="6277646" cy="44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20714"/>
            <a:ext cx="9334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MEDICIÓN DE TIERRA</a:t>
            </a:r>
            <a:endParaRPr lang="es-ES_tradnl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2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1817689" y="1588033"/>
            <a:ext cx="727709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Ø"/>
              <a:defRPr sz="2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q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anose="020B0606020202030204" pitchFamily="34" charset="0"/>
              </a:defRPr>
            </a:lvl9pPr>
          </a:lstStyle>
          <a:p>
            <a:pPr>
              <a:buNone/>
            </a:pPr>
            <a:r>
              <a:rPr lang="es-ES" altLang="es-ES" dirty="0">
                <a:solidFill>
                  <a:srgbClr val="009900"/>
                </a:solidFill>
                <a:latin typeface="Arial" panose="020B0604020202020204" pitchFamily="34" charset="0"/>
              </a:rPr>
              <a:t>Medición 5. Medida de impedancia de bucle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dirty="0">
                <a:solidFill>
                  <a:srgbClr val="009900"/>
                </a:solidFill>
                <a:latin typeface="Arial" panose="020B0604020202020204" pitchFamily="34" charset="0"/>
              </a:rPr>
              <a:t>Medición a 3 hilos </a:t>
            </a:r>
          </a:p>
        </p:txBody>
      </p:sp>
      <p:pic>
        <p:nvPicPr>
          <p:cNvPr id="30721" name="Picture 1" descr="T:\6 Documentos Técnicos\megger\esquemas carlos\BUCLE\MEDIDA DE TIERRA_5Ca_v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098" r="13564" b="61227"/>
          <a:stretch>
            <a:fillRect/>
          </a:stretch>
        </p:blipFill>
        <p:spPr bwMode="auto">
          <a:xfrm>
            <a:off x="1804989" y="2755031"/>
            <a:ext cx="73247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T:\6 Documentos Técnicos\megger\esquemas carlos\BUCLE\MEDIDA DE TIERRA_5Ca_v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52660" r="13564" b="33853"/>
          <a:stretch>
            <a:fillRect/>
          </a:stretch>
        </p:blipFill>
        <p:spPr bwMode="auto">
          <a:xfrm>
            <a:off x="1808163" y="4734644"/>
            <a:ext cx="72374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603250"/>
            <a:ext cx="10366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MEDICIÓN DE TIERRA</a:t>
            </a:r>
            <a:endParaRPr lang="es-ES_tradnl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Resistencia de las tomas de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REVISIONES DE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¿Quién y cuándo?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40632" y="2028904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En el momento de dar de alta la instalación </a:t>
            </a:r>
            <a:r>
              <a:rPr lang="es-ES" sz="2400" dirty="0"/>
              <a:t>por el </a:t>
            </a:r>
            <a:r>
              <a:rPr lang="es-ES" sz="2400" b="1" dirty="0">
                <a:solidFill>
                  <a:srgbClr val="7030A0"/>
                </a:solidFill>
              </a:rPr>
              <a:t>Director de la Obra o Instalador Autorizado</a:t>
            </a:r>
            <a:r>
              <a:rPr lang="es-ES" sz="2400" dirty="0"/>
              <a:t>.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7030A0"/>
                </a:solidFill>
              </a:rPr>
              <a:t>Anualmente</a:t>
            </a:r>
            <a:r>
              <a:rPr lang="es-ES" sz="2400" dirty="0"/>
              <a:t> en la época que el terreno esté más seco.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ES" sz="2400" dirty="0"/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Al menos una vez </a:t>
            </a:r>
            <a:r>
              <a:rPr lang="es-ES" sz="2400" b="1" dirty="0">
                <a:solidFill>
                  <a:srgbClr val="7030A0"/>
                </a:solidFill>
              </a:rPr>
              <a:t>cada cinco años </a:t>
            </a:r>
            <a:r>
              <a:rPr lang="es-ES" sz="2400" dirty="0"/>
              <a:t>cuando la conservación de los electrodos sea  dudosa se descubrirá para su examen.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T:\5 Imagenes\Videos\Fotos_Megger\_MG_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>
            <a:fillRect/>
          </a:stretch>
        </p:blipFill>
        <p:spPr bwMode="auto">
          <a:xfrm>
            <a:off x="7689304" y="3933056"/>
            <a:ext cx="1814370" cy="25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REVISIONES DE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¿Quién y cuándo?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0"/>
          <a:stretch/>
        </p:blipFill>
        <p:spPr>
          <a:xfrm>
            <a:off x="1532829" y="1700808"/>
            <a:ext cx="7812659" cy="4896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1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640632" y="577391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630416"/>
            <a:ext cx="35998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61964" y="1772816"/>
            <a:ext cx="67692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000" dirty="0"/>
              <a:t>En </a:t>
            </a:r>
            <a:r>
              <a:rPr lang="es-ES" sz="2000" b="1" dirty="0">
                <a:solidFill>
                  <a:srgbClr val="7030A0"/>
                </a:solidFill>
              </a:rPr>
              <a:t>nueva edificación </a:t>
            </a:r>
            <a:r>
              <a:rPr lang="es-ES" sz="2000" dirty="0"/>
              <a:t>se establecerá una toma de tierra de protección según el siguiente sistema:</a:t>
            </a:r>
          </a:p>
          <a:p>
            <a:endParaRPr lang="es-ES" sz="2000" dirty="0"/>
          </a:p>
          <a:p>
            <a:pPr algn="just"/>
            <a:r>
              <a:rPr lang="es-ES" sz="2000" dirty="0"/>
              <a:t>Instalando en el fondo de las zanjas de cimentación un cable rígido de </a:t>
            </a:r>
            <a:r>
              <a:rPr lang="es-ES" sz="2000" b="1" dirty="0">
                <a:solidFill>
                  <a:srgbClr val="7030A0"/>
                </a:solidFill>
              </a:rPr>
              <a:t>cobre desnudo</a:t>
            </a:r>
            <a:r>
              <a:rPr lang="es-ES" sz="2000" dirty="0">
                <a:solidFill>
                  <a:srgbClr val="7030A0"/>
                </a:solidFill>
              </a:rPr>
              <a:t> </a:t>
            </a:r>
            <a:r>
              <a:rPr lang="es-ES" sz="2000" dirty="0"/>
              <a:t>formando un anillo cerrado por todo el perímetro del edificio.</a:t>
            </a:r>
          </a:p>
        </p:txBody>
      </p:sp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9" b="19677"/>
          <a:stretch/>
        </p:blipFill>
        <p:spPr bwMode="auto">
          <a:xfrm>
            <a:off x="1949624" y="3826208"/>
            <a:ext cx="6891808" cy="26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68624" y="1095127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ITC-26 Prescripciones generales de instalación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PRESCRIPCIONES ADICIONALES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</a:t>
            </a: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TIERRA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Puesta a tierra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025008" y="1268760"/>
            <a:ext cx="4248472" cy="5328593"/>
            <a:chOff x="3800872" y="548679"/>
            <a:chExt cx="4464496" cy="572803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5" t="15350" r="9899" b="13251"/>
            <a:stretch/>
          </p:blipFill>
          <p:spPr>
            <a:xfrm>
              <a:off x="3800872" y="548679"/>
              <a:ext cx="4464496" cy="5728033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033120" y="5555403"/>
              <a:ext cx="1296144" cy="38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50000"/>
                  </a:schemeClr>
                </a:buClr>
              </a:pPr>
              <a:r>
                <a:rPr lang="es-ES" sz="2000" dirty="0"/>
                <a:t>Pág. 295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46" y="4583547"/>
            <a:ext cx="3885540" cy="16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Electrodos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894180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Para la toma de tierra se pueden utilizar electrodos formados por: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s-ES" sz="2400" dirty="0"/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Barras, tubos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Pletinas, conductores desnudos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Placas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Anillos o mallas metálicas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Armaduras de hormigón enterradas</a:t>
            </a:r>
          </a:p>
          <a:p>
            <a:pPr marL="720725" indent="-34290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2400" dirty="0"/>
              <a:t>Otras estructuras enterradas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"/>
          <a:stretch/>
        </p:blipFill>
        <p:spPr>
          <a:xfrm rot="1669546" flipH="1">
            <a:off x="7222220" y="2062624"/>
            <a:ext cx="1077757" cy="47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Electrodos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826444" y="1700808"/>
            <a:ext cx="7488832" cy="4501590"/>
            <a:chOff x="1928664" y="2348880"/>
            <a:chExt cx="6896100" cy="387259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8664" y="2348880"/>
              <a:ext cx="6896100" cy="3400425"/>
            </a:xfrm>
            <a:prstGeom prst="rect">
              <a:avLst/>
            </a:prstGeom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697283" y="5877272"/>
              <a:ext cx="1358861" cy="344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chemeClr val="accent1">
                    <a:lumMod val="50000"/>
                  </a:schemeClr>
                </a:buClr>
              </a:pPr>
              <a:r>
                <a:rPr lang="es-ES" sz="2000" dirty="0"/>
                <a:t>Pág. 297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68624" y="748940"/>
            <a:ext cx="8004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PARTES DE UNA INSTALACIÓN DE PUESTA A TIERRA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68624" y="1124744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b="1" i="1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Electrodos</a:t>
            </a:r>
            <a:endParaRPr lang="es-ES_tradnl" sz="2400" b="1" i="1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68624" y="1659572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Los materiales utilizados afectarán a la resistencia </a:t>
            </a:r>
            <a:r>
              <a:rPr lang="es-ES" sz="2400" b="1" dirty="0">
                <a:solidFill>
                  <a:srgbClr val="7030A0"/>
                </a:solidFill>
              </a:rPr>
              <a:t>mecánica</a:t>
            </a:r>
            <a:r>
              <a:rPr lang="es-ES" sz="2400" dirty="0"/>
              <a:t> y eléctrica por efecto de la </a:t>
            </a:r>
            <a:r>
              <a:rPr lang="es-ES" sz="2400" b="1" dirty="0">
                <a:solidFill>
                  <a:srgbClr val="7030A0"/>
                </a:solidFill>
              </a:rPr>
              <a:t>corrosión</a:t>
            </a:r>
            <a:r>
              <a:rPr lang="es-ES" sz="2400" dirty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ES" sz="2400" dirty="0"/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Las </a:t>
            </a:r>
            <a:r>
              <a:rPr lang="es-ES" sz="2400" dirty="0">
                <a:solidFill>
                  <a:srgbClr val="FF0000"/>
                </a:solidFill>
              </a:rPr>
              <a:t>canalizaciones metálicas de otros servicios </a:t>
            </a:r>
            <a:r>
              <a:rPr lang="es-ES" sz="2400" dirty="0"/>
              <a:t>(agua, líquidos o gases inflamables, calefacción central, etc.) no deben ser utilizadas como tomas de tierra por razones de </a:t>
            </a:r>
            <a:r>
              <a:rPr lang="es-ES" sz="2400" dirty="0">
                <a:solidFill>
                  <a:srgbClr val="FF0000"/>
                </a:solidFill>
              </a:rPr>
              <a:t>seguridad</a:t>
            </a:r>
            <a:r>
              <a:rPr lang="es-ES" sz="2400" dirty="0"/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endParaRPr lang="es-ES" sz="2400" dirty="0"/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s-ES" sz="2400" dirty="0"/>
              <a:t>Las </a:t>
            </a:r>
            <a:r>
              <a:rPr lang="es-ES" sz="2400" b="1" dirty="0">
                <a:solidFill>
                  <a:srgbClr val="7030A0"/>
                </a:solidFill>
              </a:rPr>
              <a:t>envolventes de plomo </a:t>
            </a:r>
            <a:r>
              <a:rPr lang="es-ES" sz="2400" dirty="0"/>
              <a:t>y otras </a:t>
            </a:r>
            <a:r>
              <a:rPr lang="es-ES" sz="2400" b="1" dirty="0">
                <a:solidFill>
                  <a:srgbClr val="7030A0"/>
                </a:solidFill>
              </a:rPr>
              <a:t>envolventes de cables </a:t>
            </a:r>
            <a:r>
              <a:rPr lang="es-ES" sz="2400" dirty="0"/>
              <a:t>pueden ser utilizadas como toma de tierra, previa autorización del </a:t>
            </a:r>
            <a:r>
              <a:rPr lang="es-ES" sz="2400" b="1" dirty="0">
                <a:solidFill>
                  <a:srgbClr val="7030A0"/>
                </a:solidFill>
              </a:rPr>
              <a:t>propietario</a:t>
            </a:r>
            <a:r>
              <a:rPr lang="es-ES" sz="2400" dirty="0"/>
              <a:t>.</a:t>
            </a:r>
          </a:p>
        </p:txBody>
      </p:sp>
      <p:pic>
        <p:nvPicPr>
          <p:cNvPr id="2050" name="Picture 2" descr="Ver las imÃ¡genes de ori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76" y="5085184"/>
            <a:ext cx="2162212" cy="15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b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rebt</Template>
  <TotalTime>3728</TotalTime>
  <Words>2018</Words>
  <Application>Microsoft Office PowerPoint</Application>
  <PresentationFormat>A4 (210 x 297 mm)</PresentationFormat>
  <Paragraphs>324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Arial</vt:lpstr>
      <vt:lpstr>Arial Narrow</vt:lpstr>
      <vt:lpstr>Calibri</vt:lpstr>
      <vt:lpstr>Cambria Math</vt:lpstr>
      <vt:lpstr>Century Gothic</vt:lpstr>
      <vt:lpstr>Segoe Print</vt:lpstr>
      <vt:lpstr>Wingdings</vt:lpstr>
      <vt:lpstr>rebt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PLC MADRID</dc:creator>
  <cp:lastModifiedBy>Jose</cp:lastModifiedBy>
  <cp:revision>245</cp:revision>
  <dcterms:created xsi:type="dcterms:W3CDTF">2016-09-09T10:47:11Z</dcterms:created>
  <dcterms:modified xsi:type="dcterms:W3CDTF">2019-09-04T11:58:19Z</dcterms:modified>
</cp:coreProperties>
</file>