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48" r:id="rId2"/>
    <p:sldId id="585" r:id="rId3"/>
    <p:sldId id="622" r:id="rId4"/>
    <p:sldId id="586" r:id="rId5"/>
    <p:sldId id="603" r:id="rId6"/>
    <p:sldId id="588" r:id="rId7"/>
    <p:sldId id="587" r:id="rId8"/>
    <p:sldId id="589" r:id="rId9"/>
    <p:sldId id="590" r:id="rId10"/>
    <p:sldId id="592" r:id="rId11"/>
    <p:sldId id="595" r:id="rId12"/>
    <p:sldId id="593" r:id="rId13"/>
    <p:sldId id="596" r:id="rId14"/>
    <p:sldId id="597" r:id="rId15"/>
    <p:sldId id="594" r:id="rId16"/>
    <p:sldId id="598" r:id="rId17"/>
    <p:sldId id="599" r:id="rId18"/>
    <p:sldId id="600" r:id="rId19"/>
    <p:sldId id="609" r:id="rId20"/>
    <p:sldId id="610" r:id="rId21"/>
    <p:sldId id="611" r:id="rId22"/>
    <p:sldId id="602" r:id="rId23"/>
    <p:sldId id="604" r:id="rId24"/>
    <p:sldId id="621" r:id="rId25"/>
    <p:sldId id="606" r:id="rId26"/>
    <p:sldId id="607" r:id="rId27"/>
    <p:sldId id="620" r:id="rId28"/>
    <p:sldId id="584" r:id="rId29"/>
    <p:sldId id="615" r:id="rId30"/>
    <p:sldId id="616" r:id="rId31"/>
    <p:sldId id="617" r:id="rId32"/>
    <p:sldId id="618" r:id="rId33"/>
    <p:sldId id="612" r:id="rId34"/>
    <p:sldId id="613" r:id="rId35"/>
    <p:sldId id="614" r:id="rId36"/>
    <p:sldId id="536" r:id="rId37"/>
  </p:sldIdLst>
  <p:sldSz cx="9144000" cy="6858000" type="screen4x3"/>
  <p:notesSz cx="7099300" cy="10234613"/>
  <p:custShowLst>
    <p:custShow name="Instaladores" id="0">
      <p:sldLst/>
    </p:custShow>
    <p:custShow name="A fondo" id="1">
      <p:sldLst/>
    </p:custShow>
  </p:custShowLst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6F28"/>
    <a:srgbClr val="F7DDF3"/>
    <a:srgbClr val="59C619"/>
    <a:srgbClr val="AE58A3"/>
    <a:srgbClr val="FF00FF"/>
    <a:srgbClr val="009900"/>
    <a:srgbClr val="EFBFE8"/>
    <a:srgbClr val="EAACE1"/>
    <a:srgbClr val="DF81D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>
      <p:cViewPr varScale="1">
        <p:scale>
          <a:sx n="46" d="100"/>
          <a:sy n="46" d="100"/>
        </p:scale>
        <p:origin x="1206" y="6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402" y="274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marL="316403" indent="-316403" defTabSz="966404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marL="316403" indent="-316403" algn="r" defTabSz="966404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marL="316403" indent="-316403" defTabSz="966404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marL="315913" indent="-315913" algn="r" defTabSz="965200">
              <a:defRPr sz="1100" i="1"/>
            </a:lvl1pPr>
          </a:lstStyle>
          <a:p>
            <a:fld id="{6E541461-32D1-4811-B388-5AC75F335B35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5426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defTabSz="825398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algn="r" defTabSz="825398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defTabSz="825398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1100" i="1">
                <a:latin typeface="Times New Roman" panose="02020603050405020304" pitchFamily="18" charset="0"/>
              </a:defRPr>
            </a:lvl1pPr>
          </a:lstStyle>
          <a:p>
            <a:fld id="{DA471B6D-EE2C-4448-8BAB-BBCC77A1705D}" type="slidenum">
              <a:rPr lang="es-ES_tradnl" altLang="es-ES"/>
              <a:pPr/>
              <a:t>‹Nº›</a:t>
            </a:fld>
            <a:endParaRPr lang="es-ES_tradnl" altLang="es-E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75213"/>
            <a:ext cx="5205413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55" tIns="49868" rIns="101455" bIns="4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Selecciona para modificar los estilos de texto de la máscara </a:t>
            </a:r>
          </a:p>
          <a:p>
            <a:pPr lvl="1"/>
            <a:r>
              <a:rPr lang="es-ES_tradnl" noProof="0" smtClean="0"/>
              <a:t>Segundo nivel </a:t>
            </a:r>
          </a:p>
          <a:p>
            <a:pPr lvl="2"/>
            <a:r>
              <a:rPr lang="es-ES_tradnl" noProof="0" smtClean="0"/>
              <a:t>Tercer nivel </a:t>
            </a:r>
          </a:p>
          <a:p>
            <a:pPr lvl="3"/>
            <a:r>
              <a:rPr lang="es-ES_tradnl" noProof="0" smtClean="0"/>
              <a:t>Cuarto nivel </a:t>
            </a:r>
          </a:p>
          <a:p>
            <a:pPr lvl="4"/>
            <a:r>
              <a:rPr lang="es-ES_tradnl" noProof="0" smtClean="0"/>
              <a:t>Quinto nivel </a:t>
            </a:r>
          </a:p>
        </p:txBody>
      </p:sp>
      <p:sp>
        <p:nvSpPr>
          <p:cNvPr id="3584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09916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67F075-46CC-44E4-9FAE-834BF308AD9B}" type="slidenum">
              <a:rPr lang="es-ES_tradnl" altLang="es-ES" sz="11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s-ES_tradnl" altLang="es-ES" sz="11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5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1B6D-EE2C-4448-8BAB-BBCC77A1705D}" type="slidenum">
              <a:rPr lang="es-ES_tradnl" altLang="es-ES" smtClean="0"/>
              <a:pPr/>
              <a:t>16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4546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971800" y="685800"/>
            <a:ext cx="5791200" cy="1524000"/>
          </a:xfrm>
          <a:gradFill rotWithShape="0">
            <a:gsLst>
              <a:gs pos="0">
                <a:srgbClr val="008000"/>
              </a:gs>
              <a:gs pos="100000">
                <a:srgbClr val="33CC33"/>
              </a:gs>
            </a:gsLst>
            <a:lin ang="5400000" scaled="1"/>
          </a:gradFill>
        </p:spPr>
        <p:txBody>
          <a:bodyPr lIns="0" tIns="0" rIns="0" bIns="0"/>
          <a:lstStyle>
            <a:lvl1pPr marL="98425" algn="ctr">
              <a:spcBef>
                <a:spcPct val="20000"/>
              </a:spcBef>
              <a:buClr>
                <a:srgbClr val="00CC00"/>
              </a:buClr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801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658075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72350" y="381000"/>
            <a:ext cx="1771650" cy="54721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057400" y="381000"/>
            <a:ext cx="5162550" cy="54721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461171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096000" cy="885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2057400" y="1447800"/>
            <a:ext cx="3467100" cy="440531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676900" y="1447800"/>
            <a:ext cx="3467100" cy="4405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742838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438954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7532219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57400" y="1447800"/>
            <a:ext cx="346710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76900" y="1447800"/>
            <a:ext cx="346710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218909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706030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116084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77579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0330908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22259909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5656" y="1616114"/>
            <a:ext cx="70866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dirty="0" smtClean="0"/>
              <a:t>Selecciona para modificar los estilos de texto de la máscara</a:t>
            </a:r>
          </a:p>
          <a:p>
            <a:pPr lvl="1"/>
            <a:r>
              <a:rPr lang="es-ES_tradnl" altLang="es-ES" dirty="0" smtClean="0"/>
              <a:t>Segundo nivel</a:t>
            </a:r>
          </a:p>
          <a:p>
            <a:pPr lvl="2"/>
            <a:r>
              <a:rPr lang="es-ES_tradnl" altLang="es-ES" dirty="0" smtClean="0"/>
              <a:t>Tercer nivel</a:t>
            </a:r>
          </a:p>
          <a:p>
            <a:pPr lvl="3"/>
            <a:r>
              <a:rPr lang="es-ES_tradnl" altLang="es-ES" dirty="0" smtClean="0"/>
              <a:t>Cuarto nivel </a:t>
            </a:r>
          </a:p>
          <a:p>
            <a:pPr lvl="4"/>
            <a:r>
              <a:rPr lang="es-ES_tradnl" altLang="es-ES" dirty="0" smtClean="0"/>
              <a:t>Quinto nivel 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81000"/>
            <a:ext cx="6096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</p:sldLayoutIdLst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utoUpdateAnimBg="0"/>
    </p:bldLst>
  </p:timing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5pPr>
      <a:lvl6pPr marL="4572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6pPr>
      <a:lvl7pPr marL="9144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7pPr>
      <a:lvl8pPr marL="13716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8pPr>
      <a:lvl9pPr marL="18288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9pPr>
    </p:titleStyle>
    <p:bodyStyle>
      <a:lvl1pPr marL="284163" indent="-284163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Ø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41350" indent="-166688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q"/>
        <a:defRPr sz="2000">
          <a:solidFill>
            <a:srgbClr val="000000"/>
          </a:solidFill>
          <a:latin typeface="+mn-lt"/>
        </a:defRPr>
      </a:lvl2pPr>
      <a:lvl3pPr marL="1123950" indent="-255588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ü"/>
        <a:defRPr sz="2000">
          <a:solidFill>
            <a:srgbClr val="000000"/>
          </a:solidFill>
          <a:latin typeface="+mn-lt"/>
        </a:defRPr>
      </a:lvl3pPr>
      <a:lvl4pPr marL="1563688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–"/>
        <a:defRPr sz="2000">
          <a:solidFill>
            <a:srgbClr val="000000"/>
          </a:solidFill>
          <a:latin typeface="+mn-lt"/>
        </a:defRPr>
      </a:lvl4pPr>
      <a:lvl5pPr marL="20034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 sz="2000">
          <a:solidFill>
            <a:srgbClr val="000000"/>
          </a:solidFill>
          <a:latin typeface="+mn-lt"/>
        </a:defRPr>
      </a:lvl5pPr>
      <a:lvl6pPr marL="24606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6pPr>
      <a:lvl7pPr marL="29178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7pPr>
      <a:lvl8pPr marL="33750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8pPr>
      <a:lvl9pPr marL="38322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1259632" y="69269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EC6F28"/>
                </a:solidFill>
              </a:rPr>
              <a:t>INTERRUPTOR DE CONTROL DE POTENCIA (ICP)</a:t>
            </a:r>
            <a:endParaRPr lang="es-ES" sz="2400" b="1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8" r="8033"/>
          <a:stretch/>
        </p:blipFill>
        <p:spPr>
          <a:xfrm>
            <a:off x="1403647" y="1154360"/>
            <a:ext cx="7272809" cy="54429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ICP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DE CONTROL DE POTENCIA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80424" y="1988839"/>
            <a:ext cx="6043904" cy="383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EC6F28"/>
                </a:solidFill>
              </a:rPr>
              <a:t>¿Qué es un interruptor de control de potencia?</a:t>
            </a:r>
          </a:p>
          <a:p>
            <a:pPr marL="0" indent="0" algn="just">
              <a:buNone/>
            </a:pPr>
            <a:r>
              <a:rPr lang="es-ES" sz="2000" dirty="0" smtClean="0"/>
              <a:t>Dispositivo </a:t>
            </a:r>
            <a:r>
              <a:rPr lang="es-ES" sz="2000" dirty="0"/>
              <a:t>que tiene como finalidad controlar que la demanda de la potencia </a:t>
            </a:r>
            <a:r>
              <a:rPr lang="es-ES" sz="2000" dirty="0" smtClean="0"/>
              <a:t>de </a:t>
            </a:r>
            <a:r>
              <a:rPr lang="es-ES" sz="2000" dirty="0"/>
              <a:t>la instalación, no supere la potencia </a:t>
            </a:r>
            <a:r>
              <a:rPr lang="es-ES" sz="2000" dirty="0" smtClean="0"/>
              <a:t>contratada.</a:t>
            </a:r>
          </a:p>
          <a:p>
            <a:pPr marL="0" indent="0" algn="just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dirty="0" smtClean="0">
                <a:solidFill>
                  <a:srgbClr val="EC6F28"/>
                </a:solidFill>
              </a:rPr>
              <a:t>¿</a:t>
            </a:r>
            <a:r>
              <a:rPr lang="es-ES" dirty="0">
                <a:solidFill>
                  <a:srgbClr val="EC6F28"/>
                </a:solidFill>
              </a:rPr>
              <a:t>Cómo actúa el interruptor de control de potencia?</a:t>
            </a:r>
          </a:p>
          <a:p>
            <a:pPr marL="0" indent="0" algn="just">
              <a:buNone/>
            </a:pPr>
            <a:r>
              <a:rPr lang="es-ES" sz="2000" dirty="0"/>
              <a:t>Cuando </a:t>
            </a:r>
            <a:r>
              <a:rPr lang="es-ES" sz="2000" dirty="0" smtClean="0"/>
              <a:t>la </a:t>
            </a:r>
            <a:r>
              <a:rPr lang="es-ES" sz="2000" dirty="0"/>
              <a:t>instalación </a:t>
            </a:r>
            <a:r>
              <a:rPr lang="es-ES" sz="2000" dirty="0" smtClean="0"/>
              <a:t>demanda </a:t>
            </a:r>
            <a:r>
              <a:rPr lang="es-ES" sz="2000" dirty="0"/>
              <a:t>una potencia superior a la contratada, el ICP </a:t>
            </a:r>
            <a:r>
              <a:rPr lang="es-ES" sz="2000" dirty="0" smtClean="0"/>
              <a:t>deja </a:t>
            </a:r>
            <a:r>
              <a:rPr lang="es-ES" sz="2000" dirty="0"/>
              <a:t>dicha instalación </a:t>
            </a:r>
            <a:r>
              <a:rPr lang="es-ES" sz="2000" b="1" dirty="0">
                <a:solidFill>
                  <a:srgbClr val="EC6F28"/>
                </a:solidFill>
              </a:rPr>
              <a:t>sin servicio</a:t>
            </a:r>
            <a:r>
              <a:rPr lang="es-ES" sz="2000" dirty="0"/>
              <a:t>.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Para </a:t>
            </a:r>
            <a:r>
              <a:rPr lang="es-ES" sz="2000" dirty="0"/>
              <a:t>volver a poner la instalación en servicio hay que desconectar </a:t>
            </a:r>
            <a:r>
              <a:rPr lang="es-ES" sz="2000" dirty="0" smtClean="0"/>
              <a:t>algún receptor, </a:t>
            </a:r>
            <a:r>
              <a:rPr lang="es-ES" sz="2000" dirty="0"/>
              <a:t>esperar un par de minutos y subir manualmente la palanca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501008"/>
            <a:ext cx="1440160" cy="323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637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ICP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DE CONTROL DE POTENCIA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36">
            <a:off x="5338523" y="1550694"/>
            <a:ext cx="2865089" cy="446891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32602" y="5741022"/>
            <a:ext cx="1170450" cy="352614"/>
          </a:xfrm>
          <a:prstGeom prst="rect">
            <a:avLst/>
          </a:prstGeom>
        </p:spPr>
        <p:txBody>
          <a:bodyPr/>
          <a:lstStyle>
            <a:lvl1pPr marL="284163" indent="-2841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1350" indent="-1666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+mn-lt"/>
              </a:defRPr>
            </a:lvl2pPr>
            <a:lvl3pPr marL="1123950" indent="-2555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+mn-lt"/>
              </a:defRPr>
            </a:lvl3pPr>
            <a:lvl4pPr marL="1563688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034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178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3750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322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lvl="1" indent="0">
              <a:buClr>
                <a:srgbClr val="EC6F28"/>
              </a:buClr>
              <a:buNone/>
              <a:defRPr/>
            </a:pPr>
            <a:r>
              <a:rPr lang="es-ES" dirty="0" smtClean="0"/>
              <a:t>Normativa</a:t>
            </a:r>
            <a:endParaRPr lang="es-ES" dirty="0"/>
          </a:p>
        </p:txBody>
      </p:sp>
      <p:cxnSp>
        <p:nvCxnSpPr>
          <p:cNvPr id="9" name="Conector recto de flecha 8"/>
          <p:cNvCxnSpPr>
            <a:endCxn id="13" idx="3"/>
          </p:cNvCxnSpPr>
          <p:nvPr/>
        </p:nvCxnSpPr>
        <p:spPr bwMode="auto">
          <a:xfrm flipH="1" flipV="1">
            <a:off x="3995936" y="4682751"/>
            <a:ext cx="1859630" cy="380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6F28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062634" y="4509120"/>
            <a:ext cx="1933302" cy="347261"/>
          </a:xfrm>
          <a:prstGeom prst="rect">
            <a:avLst/>
          </a:prstGeom>
        </p:spPr>
        <p:txBody>
          <a:bodyPr/>
          <a:lstStyle>
            <a:lvl1pPr marL="284163" indent="-2841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1350" indent="-1666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+mn-lt"/>
              </a:defRPr>
            </a:lvl2pPr>
            <a:lvl3pPr marL="1123950" indent="-2555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+mn-lt"/>
              </a:defRPr>
            </a:lvl3pPr>
            <a:lvl4pPr marL="1563688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034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178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3750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322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lvl="1" indent="0">
              <a:buClr>
                <a:srgbClr val="EC6F28"/>
              </a:buClr>
              <a:buNone/>
              <a:defRPr/>
            </a:pPr>
            <a:r>
              <a:rPr lang="es-ES" dirty="0" smtClean="0"/>
              <a:t>Intensidad nominal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195736" y="3456763"/>
            <a:ext cx="1800200" cy="423311"/>
          </a:xfrm>
          <a:prstGeom prst="rect">
            <a:avLst/>
          </a:prstGeom>
        </p:spPr>
        <p:txBody>
          <a:bodyPr/>
          <a:lstStyle>
            <a:lvl1pPr marL="284163" indent="-2841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1350" indent="-1666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+mn-lt"/>
              </a:defRPr>
            </a:lvl2pPr>
            <a:lvl3pPr marL="1123950" indent="-2555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+mn-lt"/>
              </a:defRPr>
            </a:lvl3pPr>
            <a:lvl4pPr marL="1563688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034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178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3750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322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lvl="1" indent="0">
              <a:buClr>
                <a:srgbClr val="EC6F28"/>
              </a:buClr>
              <a:buNone/>
              <a:defRPr/>
            </a:pPr>
            <a:r>
              <a:rPr lang="es-ES" dirty="0" smtClean="0"/>
              <a:t>Curva </a:t>
            </a:r>
            <a:r>
              <a:rPr lang="es-ES" dirty="0"/>
              <a:t>de </a:t>
            </a:r>
            <a:r>
              <a:rPr lang="es-ES" dirty="0" smtClean="0"/>
              <a:t>disparo</a:t>
            </a:r>
          </a:p>
        </p:txBody>
      </p:sp>
      <p:cxnSp>
        <p:nvCxnSpPr>
          <p:cNvPr id="15" name="Conector recto de flecha 14"/>
          <p:cNvCxnSpPr>
            <a:endCxn id="14" idx="3"/>
          </p:cNvCxnSpPr>
          <p:nvPr/>
        </p:nvCxnSpPr>
        <p:spPr bwMode="auto">
          <a:xfrm flipH="1" flipV="1">
            <a:off x="3995936" y="3668419"/>
            <a:ext cx="1800200" cy="8515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6F28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430114" y="5209396"/>
            <a:ext cx="1616832" cy="430936"/>
          </a:xfrm>
          <a:prstGeom prst="rect">
            <a:avLst/>
          </a:prstGeom>
        </p:spPr>
        <p:txBody>
          <a:bodyPr/>
          <a:lstStyle>
            <a:lvl1pPr marL="284163" indent="-2841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1350" indent="-1666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+mn-lt"/>
              </a:defRPr>
            </a:lvl2pPr>
            <a:lvl3pPr marL="1123950" indent="-2555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+mn-lt"/>
              </a:defRPr>
            </a:lvl3pPr>
            <a:lvl4pPr marL="1563688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034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178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3750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322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lvl="1" indent="0">
              <a:buClr>
                <a:srgbClr val="EC6F28"/>
              </a:buClr>
              <a:buNone/>
              <a:defRPr/>
            </a:pPr>
            <a:r>
              <a:rPr lang="es-ES" dirty="0" smtClean="0"/>
              <a:t>Poder de corte</a:t>
            </a:r>
          </a:p>
        </p:txBody>
      </p:sp>
      <p:cxnSp>
        <p:nvCxnSpPr>
          <p:cNvPr id="18" name="Conector recto de flecha 17"/>
          <p:cNvCxnSpPr>
            <a:endCxn id="17" idx="3"/>
          </p:cNvCxnSpPr>
          <p:nvPr/>
        </p:nvCxnSpPr>
        <p:spPr bwMode="auto">
          <a:xfrm flipH="1">
            <a:off x="4046946" y="4862135"/>
            <a:ext cx="1808620" cy="5627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6F28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Conector recto de flecha 22"/>
          <p:cNvCxnSpPr>
            <a:endCxn id="8" idx="3"/>
          </p:cNvCxnSpPr>
          <p:nvPr/>
        </p:nvCxnSpPr>
        <p:spPr bwMode="auto">
          <a:xfrm flipH="1">
            <a:off x="5103052" y="4603129"/>
            <a:ext cx="1197140" cy="1314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6F28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2037916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13" grpId="0" build="p" autoUpdateAnimBg="0"/>
      <p:bldP spid="14" grpId="0" build="p" autoUpdateAnimBg="0"/>
      <p:bldP spid="1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>
                <a:solidFill>
                  <a:srgbClr val="EC6F28"/>
                </a:solidFill>
                <a:latin typeface="Century Gothic" panose="020B0502020202020204" pitchFamily="34" charset="0"/>
              </a:rPr>
              <a:t>Interruptor de intensidad regulable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DE CONTROL DE POTENCIA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80424" y="1844824"/>
            <a:ext cx="60439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EC6F28"/>
                </a:solidFill>
              </a:rPr>
              <a:t>¿Qué es un interruptor de </a:t>
            </a:r>
            <a:r>
              <a:rPr lang="es-ES" dirty="0" smtClean="0">
                <a:solidFill>
                  <a:srgbClr val="EC6F28"/>
                </a:solidFill>
              </a:rPr>
              <a:t>intensidad regulable?</a:t>
            </a:r>
            <a:endParaRPr lang="es-ES" dirty="0">
              <a:solidFill>
                <a:srgbClr val="EC6F28"/>
              </a:solidFill>
            </a:endParaRPr>
          </a:p>
          <a:p>
            <a:pPr marL="0" indent="0" algn="just">
              <a:buNone/>
            </a:pPr>
            <a:r>
              <a:rPr lang="es-ES" sz="2000" dirty="0"/>
              <a:t>Dispositivo que </a:t>
            </a:r>
            <a:r>
              <a:rPr lang="es-ES" sz="2000" dirty="0" smtClean="0"/>
              <a:t>pudiendo ajustarse </a:t>
            </a:r>
            <a:r>
              <a:rPr lang="es-ES" sz="2000" dirty="0"/>
              <a:t>mediante </a:t>
            </a:r>
            <a:r>
              <a:rPr lang="es-ES" sz="2000" dirty="0" smtClean="0"/>
              <a:t>un selector, tiene </a:t>
            </a:r>
            <a:r>
              <a:rPr lang="es-ES" sz="2000" dirty="0"/>
              <a:t>como finalidad controlar que la demanda de la potencia de la instalación, no supere la potencia </a:t>
            </a:r>
            <a:r>
              <a:rPr lang="es-ES" sz="2000" dirty="0" smtClean="0"/>
              <a:t>contratada en más de un </a:t>
            </a:r>
            <a:r>
              <a:rPr lang="es-ES" sz="2000" b="1" dirty="0" smtClean="0">
                <a:solidFill>
                  <a:srgbClr val="EC6F28"/>
                </a:solidFill>
              </a:rPr>
              <a:t>10 %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56992"/>
            <a:ext cx="3312368" cy="331236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81235" y="3630758"/>
            <a:ext cx="45317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</a:pPr>
            <a:r>
              <a:rPr lang="es-ES" dirty="0" smtClean="0">
                <a:solidFill>
                  <a:srgbClr val="EC6F28"/>
                </a:solidFill>
              </a:rPr>
              <a:t>¿</a:t>
            </a:r>
            <a:r>
              <a:rPr lang="es-ES" dirty="0">
                <a:solidFill>
                  <a:srgbClr val="EC6F28"/>
                </a:solidFill>
              </a:rPr>
              <a:t>Cómo actúa el interruptor de intensidad regulable</a:t>
            </a:r>
            <a:r>
              <a:rPr lang="es-ES" dirty="0" smtClean="0">
                <a:solidFill>
                  <a:srgbClr val="EC6F28"/>
                </a:solidFill>
              </a:rPr>
              <a:t>?</a:t>
            </a:r>
            <a:endParaRPr lang="es-ES" dirty="0">
              <a:solidFill>
                <a:srgbClr val="EC6F28"/>
              </a:solidFill>
            </a:endParaRPr>
          </a:p>
          <a:p>
            <a:pPr marL="0" indent="0" algn="just">
              <a:buNone/>
            </a:pPr>
            <a:r>
              <a:rPr lang="es-ES" sz="2000" dirty="0"/>
              <a:t>Cuando la instalación demanda una potencia superior a la </a:t>
            </a:r>
            <a:r>
              <a:rPr lang="es-ES" sz="2000" dirty="0" smtClean="0"/>
              <a:t>regulada, </a:t>
            </a:r>
            <a:r>
              <a:rPr lang="es-ES" sz="2000" dirty="0"/>
              <a:t>el </a:t>
            </a:r>
            <a:r>
              <a:rPr lang="es-ES" sz="2000" dirty="0" smtClean="0"/>
              <a:t>IIR deja </a:t>
            </a:r>
            <a:r>
              <a:rPr lang="es-ES" sz="2000" dirty="0"/>
              <a:t>dicha instalación </a:t>
            </a:r>
            <a:r>
              <a:rPr lang="es-ES" sz="2000" b="1" dirty="0">
                <a:solidFill>
                  <a:srgbClr val="EC6F28"/>
                </a:solidFill>
              </a:rPr>
              <a:t>sin servicio</a:t>
            </a:r>
            <a:r>
              <a:rPr lang="es-ES" sz="2000" dirty="0"/>
              <a:t>.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Para </a:t>
            </a:r>
            <a:r>
              <a:rPr lang="es-ES" sz="2000" dirty="0"/>
              <a:t>volver a poner la instalación en servicio hay que desconectar algún receptor, esperar un par de minutos y subir manualmente la palanca.</a:t>
            </a:r>
          </a:p>
        </p:txBody>
      </p:sp>
    </p:spTree>
    <p:extLst>
      <p:ext uri="{BB962C8B-B14F-4D97-AF65-F5344CB8AC3E}">
        <p14:creationId xmlns:p14="http://schemas.microsoft.com/office/powerpoint/2010/main" val="171451468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 advAuto="0"/>
      <p:bldP spid="6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63688" y="1894180"/>
            <a:ext cx="67687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rgbClr val="000000"/>
                </a:solidFill>
                <a:latin typeface="Source Sans Pro"/>
              </a:rPr>
              <a:t>Ejemplo cálculo regulación para una potencia de 17 kW:</a:t>
            </a:r>
          </a:p>
          <a:p>
            <a:endParaRPr lang="es-ES" sz="1600" dirty="0" smtClean="0">
              <a:solidFill>
                <a:srgbClr val="000000"/>
              </a:solidFill>
              <a:latin typeface="Source Sans Pro"/>
            </a:endParaRPr>
          </a:p>
          <a:p>
            <a:endParaRPr lang="es-ES" sz="1600" dirty="0" smtClean="0"/>
          </a:p>
          <a:p>
            <a:r>
              <a:rPr lang="es-ES" sz="1600" dirty="0" smtClean="0"/>
              <a:t>La </a:t>
            </a:r>
            <a:r>
              <a:rPr lang="es-ES" sz="1600" dirty="0" smtClean="0">
                <a:solidFill>
                  <a:srgbClr val="000000"/>
                </a:solidFill>
                <a:latin typeface="Source Sans Pro"/>
              </a:rPr>
              <a:t>regulación no debe ser superior al </a:t>
            </a:r>
            <a:r>
              <a:rPr lang="es-ES" sz="1600" b="1" dirty="0">
                <a:solidFill>
                  <a:srgbClr val="EC6F28"/>
                </a:solidFill>
                <a:latin typeface="Source Sans Pro"/>
              </a:rPr>
              <a:t>10%</a:t>
            </a:r>
            <a:r>
              <a:rPr lang="es-ES" sz="1600" dirty="0">
                <a:solidFill>
                  <a:srgbClr val="000000"/>
                </a:solidFill>
                <a:latin typeface="Source Sans Pro"/>
              </a:rPr>
              <a:t> de la potencia </a:t>
            </a:r>
            <a:r>
              <a:rPr lang="es-ES" sz="1600" dirty="0" smtClean="0">
                <a:solidFill>
                  <a:srgbClr val="000000"/>
                </a:solidFill>
                <a:latin typeface="Source Sans Pro"/>
              </a:rPr>
              <a:t>contratada.</a:t>
            </a:r>
          </a:p>
          <a:p>
            <a:endParaRPr lang="es-ES" sz="1600" dirty="0">
              <a:solidFill>
                <a:srgbClr val="000000"/>
              </a:solidFill>
              <a:latin typeface="Source Sans Pro"/>
            </a:endParaRPr>
          </a:p>
          <a:p>
            <a:r>
              <a:rPr lang="es-ES" sz="1600" dirty="0" smtClean="0">
                <a:solidFill>
                  <a:srgbClr val="000000"/>
                </a:solidFill>
                <a:latin typeface="Source Sans Pro"/>
              </a:rPr>
              <a:t>17.000 W + 10 % = </a:t>
            </a:r>
            <a:r>
              <a:rPr lang="es-ES" sz="1600" b="1" dirty="0" smtClean="0">
                <a:solidFill>
                  <a:srgbClr val="EC6F28"/>
                </a:solidFill>
                <a:latin typeface="Source Sans Pro"/>
              </a:rPr>
              <a:t>18.700 W</a:t>
            </a:r>
          </a:p>
          <a:p>
            <a:endParaRPr lang="es-ES" sz="1600" dirty="0">
              <a:solidFill>
                <a:srgbClr val="000000"/>
              </a:solidFill>
              <a:latin typeface="Source Sans Pro"/>
            </a:endParaRPr>
          </a:p>
          <a:p>
            <a:r>
              <a:rPr lang="es-ES" sz="1600" dirty="0" smtClean="0">
                <a:solidFill>
                  <a:srgbClr val="000000"/>
                </a:solidFill>
                <a:latin typeface="Source Sans Pro"/>
              </a:rPr>
              <a:t>Empleando un IIR de </a:t>
            </a:r>
            <a:r>
              <a:rPr lang="es-ES" sz="1600" b="1" dirty="0" smtClean="0">
                <a:solidFill>
                  <a:srgbClr val="EC6F28"/>
                </a:solidFill>
                <a:latin typeface="Source Sans Pro"/>
              </a:rPr>
              <a:t>32 A </a:t>
            </a:r>
            <a:r>
              <a:rPr lang="es-ES" sz="1600" dirty="0" smtClean="0">
                <a:solidFill>
                  <a:srgbClr val="000000"/>
                </a:solidFill>
                <a:latin typeface="Source Sans Pro"/>
              </a:rPr>
              <a:t>podemos ver el escalón que más se aproxima a este valor:</a:t>
            </a:r>
          </a:p>
          <a:p>
            <a:r>
              <a:rPr lang="es-ES" sz="1600" dirty="0"/>
              <a:t/>
            </a:r>
            <a:br>
              <a:rPr lang="es-ES" sz="1600" dirty="0"/>
            </a:br>
            <a:endParaRPr lang="es-ES" sz="1600" dirty="0" smtClean="0"/>
          </a:p>
          <a:p>
            <a:r>
              <a:rPr lang="pl-PL" sz="1600" dirty="0" smtClean="0">
                <a:solidFill>
                  <a:srgbClr val="FF0000"/>
                </a:solidFill>
              </a:rPr>
              <a:t>32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smtClean="0">
                <a:solidFill>
                  <a:srgbClr val="FF0000"/>
                </a:solidFill>
              </a:rPr>
              <a:t>A </a:t>
            </a:r>
            <a:r>
              <a:rPr lang="es-ES" sz="1600" dirty="0" smtClean="0">
                <a:solidFill>
                  <a:srgbClr val="FF0000"/>
                </a:solidFill>
              </a:rPr>
              <a:t>x</a:t>
            </a:r>
            <a:r>
              <a:rPr lang="pl-PL" sz="1600" dirty="0" smtClean="0">
                <a:solidFill>
                  <a:srgbClr val="FF0000"/>
                </a:solidFill>
              </a:rPr>
              <a:t> 1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smtClean="0">
                <a:solidFill>
                  <a:srgbClr val="FF0000"/>
                </a:solidFill>
              </a:rPr>
              <a:t>  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>
                <a:solidFill>
                  <a:srgbClr val="FF0000"/>
                </a:solidFill>
              </a:rPr>
              <a:t>= </a:t>
            </a:r>
            <a:r>
              <a:rPr lang="pl-PL" sz="1600" dirty="0" smtClean="0">
                <a:solidFill>
                  <a:srgbClr val="FF0000"/>
                </a:solidFill>
              </a:rPr>
              <a:t>32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smtClean="0">
                <a:solidFill>
                  <a:srgbClr val="FF0000"/>
                </a:solidFill>
              </a:rPr>
              <a:t>A </a:t>
            </a:r>
            <a:r>
              <a:rPr lang="es-ES" sz="1600" dirty="0" smtClean="0">
                <a:solidFill>
                  <a:srgbClr val="FF0000"/>
                </a:solidFill>
              </a:rPr>
              <a:t>   </a:t>
            </a:r>
            <a:r>
              <a:rPr lang="pl-PL" sz="1600" dirty="0" smtClean="0">
                <a:solidFill>
                  <a:srgbClr val="FF0000"/>
                </a:solidFill>
              </a:rPr>
              <a:t>= 22.144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smtClean="0">
                <a:solidFill>
                  <a:srgbClr val="FF0000"/>
                </a:solidFill>
              </a:rPr>
              <a:t>W</a:t>
            </a:r>
            <a:r>
              <a:rPr lang="es-ES" sz="1600" dirty="0">
                <a:solidFill>
                  <a:srgbClr val="FF0000"/>
                </a:solidFill>
              </a:rPr>
              <a:t> &gt;</a:t>
            </a:r>
            <a:r>
              <a:rPr lang="es-ES" sz="1600" dirty="0" smtClean="0">
                <a:solidFill>
                  <a:srgbClr val="FF0000"/>
                </a:solidFill>
              </a:rPr>
              <a:t> 18.700 W</a:t>
            </a: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>
                <a:solidFill>
                  <a:srgbClr val="FF0000"/>
                </a:solidFill>
              </a:rPr>
              <a:t>32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smtClean="0">
                <a:solidFill>
                  <a:srgbClr val="FF0000"/>
                </a:solidFill>
              </a:rPr>
              <a:t>A </a:t>
            </a:r>
            <a:r>
              <a:rPr lang="es-ES" sz="1600" dirty="0" smtClean="0">
                <a:solidFill>
                  <a:srgbClr val="FF0000"/>
                </a:solidFill>
              </a:rPr>
              <a:t>x</a:t>
            </a:r>
            <a:r>
              <a:rPr lang="pl-PL" sz="1600" dirty="0" smtClean="0">
                <a:solidFill>
                  <a:srgbClr val="FF0000"/>
                </a:solidFill>
              </a:rPr>
              <a:t> 0,9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smtClean="0">
                <a:solidFill>
                  <a:srgbClr val="FF0000"/>
                </a:solidFill>
              </a:rPr>
              <a:t>= 28,8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smtClean="0">
                <a:solidFill>
                  <a:srgbClr val="FF0000"/>
                </a:solidFill>
              </a:rPr>
              <a:t>A = 19.929</a:t>
            </a:r>
            <a:r>
              <a:rPr lang="es-ES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smtClean="0">
                <a:solidFill>
                  <a:srgbClr val="FF0000"/>
                </a:solidFill>
              </a:rPr>
              <a:t>W</a:t>
            </a:r>
            <a:r>
              <a:rPr lang="es-ES" sz="1600" dirty="0">
                <a:solidFill>
                  <a:srgbClr val="FF0000"/>
                </a:solidFill>
              </a:rPr>
              <a:t> </a:t>
            </a:r>
            <a:r>
              <a:rPr lang="es-ES" sz="1600" dirty="0" smtClean="0">
                <a:solidFill>
                  <a:srgbClr val="FF0000"/>
                </a:solidFill>
              </a:rPr>
              <a:t>&gt; 18.700 W</a:t>
            </a:r>
          </a:p>
          <a:p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 smtClean="0">
                <a:solidFill>
                  <a:srgbClr val="59C619"/>
                </a:solidFill>
              </a:rPr>
              <a:t>32</a:t>
            </a:r>
            <a:r>
              <a:rPr lang="es-ES" sz="1600" dirty="0" smtClean="0">
                <a:solidFill>
                  <a:srgbClr val="59C619"/>
                </a:solidFill>
              </a:rPr>
              <a:t> </a:t>
            </a:r>
            <a:r>
              <a:rPr lang="pl-PL" sz="1600" dirty="0" smtClean="0">
                <a:solidFill>
                  <a:srgbClr val="59C619"/>
                </a:solidFill>
              </a:rPr>
              <a:t>A </a:t>
            </a:r>
            <a:r>
              <a:rPr lang="es-ES" sz="1600" dirty="0" smtClean="0">
                <a:solidFill>
                  <a:srgbClr val="59C619"/>
                </a:solidFill>
              </a:rPr>
              <a:t>x</a:t>
            </a:r>
            <a:r>
              <a:rPr lang="pl-PL" sz="1600" dirty="0" smtClean="0">
                <a:solidFill>
                  <a:srgbClr val="59C619"/>
                </a:solidFill>
              </a:rPr>
              <a:t> 0,8</a:t>
            </a:r>
            <a:r>
              <a:rPr lang="es-ES" sz="1600" dirty="0" smtClean="0">
                <a:solidFill>
                  <a:srgbClr val="59C619"/>
                </a:solidFill>
              </a:rPr>
              <a:t> </a:t>
            </a:r>
            <a:r>
              <a:rPr lang="pl-PL" sz="1600" dirty="0" smtClean="0">
                <a:solidFill>
                  <a:srgbClr val="59C619"/>
                </a:solidFill>
              </a:rPr>
              <a:t>= 25,6</a:t>
            </a:r>
            <a:r>
              <a:rPr lang="es-ES" sz="1600" dirty="0" smtClean="0">
                <a:solidFill>
                  <a:srgbClr val="59C619"/>
                </a:solidFill>
              </a:rPr>
              <a:t> </a:t>
            </a:r>
            <a:r>
              <a:rPr lang="pl-PL" sz="1600" dirty="0" smtClean="0">
                <a:solidFill>
                  <a:srgbClr val="59C619"/>
                </a:solidFill>
              </a:rPr>
              <a:t>A = 17.715</a:t>
            </a:r>
            <a:r>
              <a:rPr lang="es-ES" sz="1600" dirty="0" smtClean="0">
                <a:solidFill>
                  <a:srgbClr val="59C619"/>
                </a:solidFill>
              </a:rPr>
              <a:t> </a:t>
            </a:r>
            <a:r>
              <a:rPr lang="pl-PL" sz="1600" dirty="0" smtClean="0">
                <a:solidFill>
                  <a:srgbClr val="59C619"/>
                </a:solidFill>
              </a:rPr>
              <a:t>W</a:t>
            </a:r>
            <a:r>
              <a:rPr lang="es-ES" sz="1600" dirty="0">
                <a:solidFill>
                  <a:srgbClr val="59C619"/>
                </a:solidFill>
              </a:rPr>
              <a:t> &lt; </a:t>
            </a:r>
            <a:r>
              <a:rPr lang="es-ES" sz="1600" dirty="0" smtClean="0">
                <a:solidFill>
                  <a:srgbClr val="59C619"/>
                </a:solidFill>
              </a:rPr>
              <a:t>18.700 W</a:t>
            </a:r>
            <a:r>
              <a:rPr lang="pl-PL" sz="1600" dirty="0">
                <a:solidFill>
                  <a:srgbClr val="59C619"/>
                </a:solidFill>
              </a:rPr>
              <a:t/>
            </a:r>
            <a:br>
              <a:rPr lang="pl-PL" sz="1600" dirty="0">
                <a:solidFill>
                  <a:srgbClr val="59C619"/>
                </a:solidFill>
              </a:rPr>
            </a:br>
            <a:r>
              <a:rPr lang="pl-PL" sz="1600" dirty="0" smtClean="0">
                <a:solidFill>
                  <a:srgbClr val="59C619"/>
                </a:solidFill>
              </a:rPr>
              <a:t>32</a:t>
            </a:r>
            <a:r>
              <a:rPr lang="es-ES" sz="1600" dirty="0" smtClean="0">
                <a:solidFill>
                  <a:srgbClr val="59C619"/>
                </a:solidFill>
              </a:rPr>
              <a:t> </a:t>
            </a:r>
            <a:r>
              <a:rPr lang="pl-PL" sz="1600" dirty="0" smtClean="0">
                <a:solidFill>
                  <a:srgbClr val="59C619"/>
                </a:solidFill>
              </a:rPr>
              <a:t>A </a:t>
            </a:r>
            <a:r>
              <a:rPr lang="es-ES" sz="1600" dirty="0" smtClean="0">
                <a:solidFill>
                  <a:srgbClr val="59C619"/>
                </a:solidFill>
              </a:rPr>
              <a:t>x</a:t>
            </a:r>
            <a:r>
              <a:rPr lang="pl-PL" sz="1600" dirty="0" smtClean="0">
                <a:solidFill>
                  <a:srgbClr val="59C619"/>
                </a:solidFill>
              </a:rPr>
              <a:t> 0,7</a:t>
            </a:r>
            <a:r>
              <a:rPr lang="es-ES" sz="1600" dirty="0" smtClean="0">
                <a:solidFill>
                  <a:srgbClr val="59C619"/>
                </a:solidFill>
              </a:rPr>
              <a:t> </a:t>
            </a:r>
            <a:r>
              <a:rPr lang="pl-PL" sz="1600" dirty="0" smtClean="0">
                <a:solidFill>
                  <a:srgbClr val="59C619"/>
                </a:solidFill>
              </a:rPr>
              <a:t>= 22,4</a:t>
            </a:r>
            <a:r>
              <a:rPr lang="es-ES" sz="1600" dirty="0" smtClean="0">
                <a:solidFill>
                  <a:srgbClr val="59C619"/>
                </a:solidFill>
              </a:rPr>
              <a:t> </a:t>
            </a:r>
            <a:r>
              <a:rPr lang="pl-PL" sz="1600" dirty="0" smtClean="0">
                <a:solidFill>
                  <a:srgbClr val="59C619"/>
                </a:solidFill>
              </a:rPr>
              <a:t>A = 15.500</a:t>
            </a:r>
            <a:r>
              <a:rPr lang="es-ES" sz="1600" dirty="0" smtClean="0">
                <a:solidFill>
                  <a:srgbClr val="59C619"/>
                </a:solidFill>
              </a:rPr>
              <a:t> </a:t>
            </a:r>
            <a:r>
              <a:rPr lang="pl-PL" sz="1600" dirty="0" smtClean="0">
                <a:solidFill>
                  <a:srgbClr val="59C619"/>
                </a:solidFill>
              </a:rPr>
              <a:t>W</a:t>
            </a:r>
            <a:r>
              <a:rPr lang="es-ES" sz="1600" dirty="0">
                <a:solidFill>
                  <a:srgbClr val="59C619"/>
                </a:solidFill>
              </a:rPr>
              <a:t> &lt; </a:t>
            </a:r>
            <a:r>
              <a:rPr lang="es-ES" sz="1600" dirty="0" smtClean="0">
                <a:solidFill>
                  <a:srgbClr val="59C619"/>
                </a:solidFill>
              </a:rPr>
              <a:t>18.700 W</a:t>
            </a:r>
            <a:endParaRPr lang="es-ES" sz="1600" dirty="0">
              <a:solidFill>
                <a:srgbClr val="59C619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>
                <a:solidFill>
                  <a:srgbClr val="EC6F28"/>
                </a:solidFill>
                <a:latin typeface="Century Gothic" panose="020B0502020202020204" pitchFamily="34" charset="0"/>
              </a:rPr>
              <a:t>Interruptor de intensidad regulable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DE CONTROL DE POTENCIA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www.osbrindes.com.br/images/PE_ES02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7829"/>
          <a:stretch/>
        </p:blipFill>
        <p:spPr bwMode="auto">
          <a:xfrm>
            <a:off x="5955495" y="4509119"/>
            <a:ext cx="2792969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42068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04" y="1861944"/>
            <a:ext cx="4464496" cy="446449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>
                <a:solidFill>
                  <a:srgbClr val="EC6F28"/>
                </a:solidFill>
                <a:latin typeface="Century Gothic" panose="020B0502020202020204" pitchFamily="34" charset="0"/>
              </a:rPr>
              <a:t>Interruptor de intensidad regulable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DE CONTROL DE POTENCIA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98943" y="5983207"/>
            <a:ext cx="1170450" cy="352614"/>
          </a:xfrm>
          <a:prstGeom prst="rect">
            <a:avLst/>
          </a:prstGeom>
        </p:spPr>
        <p:txBody>
          <a:bodyPr/>
          <a:lstStyle>
            <a:lvl1pPr marL="284163" indent="-2841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1350" indent="-1666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+mn-lt"/>
              </a:defRPr>
            </a:lvl2pPr>
            <a:lvl3pPr marL="1123950" indent="-2555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+mn-lt"/>
              </a:defRPr>
            </a:lvl3pPr>
            <a:lvl4pPr marL="1563688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034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178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3750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322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lvl="1" indent="0">
              <a:buClr>
                <a:srgbClr val="EC6F28"/>
              </a:buClr>
              <a:buNone/>
              <a:defRPr/>
            </a:pPr>
            <a:r>
              <a:rPr lang="es-ES" dirty="0" smtClean="0"/>
              <a:t>Regulador</a:t>
            </a:r>
            <a:endParaRPr lang="es-ES" dirty="0"/>
          </a:p>
        </p:txBody>
      </p:sp>
      <p:cxnSp>
        <p:nvCxnSpPr>
          <p:cNvPr id="9" name="Conector recto de flecha 8"/>
          <p:cNvCxnSpPr>
            <a:endCxn id="13" idx="1"/>
          </p:cNvCxnSpPr>
          <p:nvPr/>
        </p:nvCxnSpPr>
        <p:spPr bwMode="auto">
          <a:xfrm>
            <a:off x="5004048" y="4523226"/>
            <a:ext cx="954005" cy="4247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6F28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958053" y="4774331"/>
            <a:ext cx="1933302" cy="347261"/>
          </a:xfrm>
          <a:prstGeom prst="rect">
            <a:avLst/>
          </a:prstGeom>
        </p:spPr>
        <p:txBody>
          <a:bodyPr/>
          <a:lstStyle>
            <a:lvl1pPr marL="284163" indent="-2841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1350" indent="-1666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+mn-lt"/>
              </a:defRPr>
            </a:lvl2pPr>
            <a:lvl3pPr marL="1123950" indent="-2555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+mn-lt"/>
              </a:defRPr>
            </a:lvl3pPr>
            <a:lvl4pPr marL="1563688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034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178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3750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322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lvl="1" indent="0">
              <a:buClr>
                <a:srgbClr val="EC6F28"/>
              </a:buClr>
              <a:buNone/>
              <a:defRPr/>
            </a:pPr>
            <a:r>
              <a:rPr lang="es-ES" dirty="0" smtClean="0"/>
              <a:t>Intensidad nominal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951066" y="5520463"/>
            <a:ext cx="1616832" cy="430936"/>
          </a:xfrm>
          <a:prstGeom prst="rect">
            <a:avLst/>
          </a:prstGeom>
        </p:spPr>
        <p:txBody>
          <a:bodyPr/>
          <a:lstStyle>
            <a:lvl1pPr marL="284163" indent="-2841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1350" indent="-1666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+mn-lt"/>
              </a:defRPr>
            </a:lvl2pPr>
            <a:lvl3pPr marL="1123950" indent="-2555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+mn-lt"/>
              </a:defRPr>
            </a:lvl3pPr>
            <a:lvl4pPr marL="1563688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034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178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3750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322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lvl="1" indent="0">
              <a:buClr>
                <a:srgbClr val="EC6F28"/>
              </a:buClr>
              <a:buNone/>
              <a:defRPr/>
            </a:pPr>
            <a:r>
              <a:rPr lang="es-ES" dirty="0" smtClean="0"/>
              <a:t>Placa resumen</a:t>
            </a:r>
          </a:p>
        </p:txBody>
      </p:sp>
      <p:cxnSp>
        <p:nvCxnSpPr>
          <p:cNvPr id="18" name="Conector recto de flecha 17"/>
          <p:cNvCxnSpPr>
            <a:endCxn id="17" idx="1"/>
          </p:cNvCxnSpPr>
          <p:nvPr/>
        </p:nvCxnSpPr>
        <p:spPr bwMode="auto">
          <a:xfrm>
            <a:off x="3563888" y="4756610"/>
            <a:ext cx="2387178" cy="9793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6F28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Conector recto de flecha 22"/>
          <p:cNvCxnSpPr>
            <a:endCxn id="8" idx="1"/>
          </p:cNvCxnSpPr>
          <p:nvPr/>
        </p:nvCxnSpPr>
        <p:spPr bwMode="auto">
          <a:xfrm>
            <a:off x="3563888" y="5245230"/>
            <a:ext cx="1935055" cy="9142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6F28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091013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13" grpId="0" build="p" autoUpdateAnimBg="0"/>
      <p:bldP spid="1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75656" y="1988840"/>
            <a:ext cx="705678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EC6F28"/>
                </a:solidFill>
                <a:latin typeface="Arial Narrow" pitchFamily="34" charset="0"/>
              </a:rPr>
              <a:t>¿Qué es un maxímetro?</a:t>
            </a:r>
          </a:p>
          <a:p>
            <a:pPr algn="just"/>
            <a:r>
              <a:rPr lang="es-ES" sz="2000" dirty="0">
                <a:latin typeface="+mn-lt"/>
              </a:rPr>
              <a:t>Es un instrumento de medida que se encarga de registrar la potencia máxima demandada en un suministro eléctrico durante periodos de quince minutos, para así saber si se supera o no la potencia contratada</a:t>
            </a:r>
            <a:r>
              <a:rPr lang="es-ES" sz="2000" dirty="0" smtClean="0">
                <a:latin typeface="+mn-lt"/>
              </a:rPr>
              <a:t>.</a:t>
            </a:r>
          </a:p>
          <a:p>
            <a:pPr algn="just"/>
            <a:endParaRPr lang="es-ES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/>
            <a:r>
              <a:rPr lang="es-ES" dirty="0">
                <a:solidFill>
                  <a:srgbClr val="EC6F28"/>
                </a:solidFill>
                <a:latin typeface="Arial Narrow" pitchFamily="34" charset="0"/>
              </a:rPr>
              <a:t>¿Cómo actúa el maxímetro?</a:t>
            </a:r>
          </a:p>
          <a:p>
            <a:pPr algn="just"/>
            <a:r>
              <a:rPr lang="es-ES" sz="2000" dirty="0" smtClean="0">
                <a:latin typeface="+mj-lt"/>
              </a:rPr>
              <a:t>La </a:t>
            </a:r>
            <a:r>
              <a:rPr lang="es-ES" sz="2000" dirty="0">
                <a:latin typeface="+mj-lt"/>
              </a:rPr>
              <a:t>principal ventaja que tiene este dispositivo se encuentra en que </a:t>
            </a:r>
            <a:r>
              <a:rPr lang="es-ES" sz="2000" b="1" dirty="0">
                <a:solidFill>
                  <a:srgbClr val="EC6F28"/>
                </a:solidFill>
                <a:latin typeface="+mj-lt"/>
              </a:rPr>
              <a:t>el suministro no se ve interrumpido</a:t>
            </a:r>
            <a:r>
              <a:rPr lang="es-ES" sz="2000" dirty="0">
                <a:latin typeface="+mj-lt"/>
              </a:rPr>
              <a:t> si se supera la potencia contratada, es fundamental para aquellos </a:t>
            </a:r>
            <a:r>
              <a:rPr lang="es-ES" sz="2000" b="1" dirty="0">
                <a:solidFill>
                  <a:srgbClr val="EC6F28"/>
                </a:solidFill>
                <a:latin typeface="+mj-lt"/>
              </a:rPr>
              <a:t>suministros no interrumpibles</a:t>
            </a:r>
            <a:r>
              <a:rPr lang="es-ES" sz="2000" dirty="0" smtClean="0">
                <a:latin typeface="+mj-lt"/>
              </a:rPr>
              <a:t>.</a:t>
            </a:r>
            <a:endParaRPr lang="es-E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Maxímetro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DE CONTROL DE POTENCIA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974273"/>
            <a:ext cx="1102636" cy="16245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221" y="4581128"/>
            <a:ext cx="126923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5176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75656" y="1988840"/>
            <a:ext cx="4968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EC6F28"/>
                </a:solidFill>
                <a:latin typeface="Arial Narrow" pitchFamily="34" charset="0"/>
              </a:rPr>
              <a:t>¿</a:t>
            </a:r>
            <a:r>
              <a:rPr lang="es-ES" dirty="0">
                <a:solidFill>
                  <a:srgbClr val="EC6F28"/>
                </a:solidFill>
                <a:latin typeface="Arial Narrow" pitchFamily="34" charset="0"/>
              </a:rPr>
              <a:t>Cómo se factura mediante el maxímetro</a:t>
            </a:r>
            <a:r>
              <a:rPr lang="es-ES" dirty="0" smtClean="0">
                <a:solidFill>
                  <a:srgbClr val="EC6F28"/>
                </a:solidFill>
                <a:latin typeface="Arial Narrow" pitchFamily="34" charset="0"/>
              </a:rPr>
              <a:t>?</a:t>
            </a:r>
            <a:endParaRPr lang="es-ES" dirty="0">
              <a:solidFill>
                <a:srgbClr val="EC6F28"/>
              </a:solidFill>
              <a:latin typeface="Arial Narrow" pitchFamily="34" charset="0"/>
            </a:endParaRPr>
          </a:p>
          <a:p>
            <a:pPr algn="just"/>
            <a:endParaRPr lang="es-ES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/>
            <a:r>
              <a:rPr lang="es-ES" sz="2000" dirty="0" smtClean="0">
                <a:solidFill>
                  <a:srgbClr val="000000"/>
                </a:solidFill>
                <a:latin typeface="Arial Narrow" pitchFamily="34" charset="0"/>
              </a:rPr>
              <a:t>La facturación se cuantifica de dos formas:</a:t>
            </a:r>
          </a:p>
          <a:p>
            <a:pPr algn="just"/>
            <a:endParaRPr lang="es-ES" sz="20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342900" indent="-342900" algn="just">
              <a:buClr>
                <a:srgbClr val="EC6F28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0000"/>
                </a:solidFill>
                <a:latin typeface="Arial Narrow" pitchFamily="34" charset="0"/>
              </a:rPr>
              <a:t>Si la potencia marcada por el maxímetro es </a:t>
            </a:r>
            <a:r>
              <a:rPr lang="es-ES" sz="2000" dirty="0">
                <a:solidFill>
                  <a:srgbClr val="EC6F28"/>
                </a:solidFill>
                <a:latin typeface="Arial Narrow" pitchFamily="34" charset="0"/>
              </a:rPr>
              <a:t>menor del </a:t>
            </a:r>
            <a:r>
              <a:rPr lang="es-ES" sz="2000" b="1" dirty="0" smtClean="0">
                <a:solidFill>
                  <a:srgbClr val="EC6F28"/>
                </a:solidFill>
                <a:latin typeface="Arial Narrow" pitchFamily="34" charset="0"/>
              </a:rPr>
              <a:t>105 % </a:t>
            </a:r>
            <a:r>
              <a:rPr lang="es-ES" sz="2000" dirty="0">
                <a:solidFill>
                  <a:srgbClr val="000000"/>
                </a:solidFill>
                <a:latin typeface="Arial Narrow" pitchFamily="34" charset="0"/>
              </a:rPr>
              <a:t>de la potencia contratada, se factura el </a:t>
            </a:r>
            <a:r>
              <a:rPr lang="es-ES" sz="2000" dirty="0">
                <a:solidFill>
                  <a:srgbClr val="EC6F28"/>
                </a:solidFill>
                <a:latin typeface="Arial Narrow" pitchFamily="34" charset="0"/>
              </a:rPr>
              <a:t>100%</a:t>
            </a:r>
            <a:r>
              <a:rPr lang="es-ES" sz="2000" dirty="0">
                <a:solidFill>
                  <a:srgbClr val="000000"/>
                </a:solidFill>
                <a:latin typeface="Arial Narrow" pitchFamily="34" charset="0"/>
              </a:rPr>
              <a:t> de dicha potencia contratada</a:t>
            </a:r>
            <a:r>
              <a:rPr lang="es-ES" sz="20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</a:p>
          <a:p>
            <a:pPr marL="342900" indent="-342900" algn="just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dirty="0">
              <a:solidFill>
                <a:srgbClr val="000000"/>
              </a:solidFill>
              <a:latin typeface="Arial Narrow" pitchFamily="34" charset="0"/>
            </a:endParaRPr>
          </a:p>
          <a:p>
            <a:pPr marL="342900" indent="-342900" algn="just">
              <a:buClr>
                <a:srgbClr val="EC6F28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rgbClr val="000000"/>
                </a:solidFill>
                <a:latin typeface="Arial Narrow" pitchFamily="34" charset="0"/>
              </a:rPr>
              <a:t>Si la potencia marcada por el maxímetro es </a:t>
            </a:r>
            <a:r>
              <a:rPr lang="es-ES" sz="2000" dirty="0">
                <a:solidFill>
                  <a:srgbClr val="EC6F28"/>
                </a:solidFill>
                <a:latin typeface="Arial Narrow" pitchFamily="34" charset="0"/>
              </a:rPr>
              <a:t>mayor del </a:t>
            </a:r>
            <a:r>
              <a:rPr lang="es-ES" sz="2000" b="1" dirty="0" smtClean="0">
                <a:solidFill>
                  <a:srgbClr val="EC6F28"/>
                </a:solidFill>
                <a:latin typeface="Arial Narrow" pitchFamily="34" charset="0"/>
              </a:rPr>
              <a:t>105 % </a:t>
            </a:r>
            <a:r>
              <a:rPr lang="es-ES" sz="2000" dirty="0">
                <a:solidFill>
                  <a:srgbClr val="000000"/>
                </a:solidFill>
                <a:latin typeface="Arial Narrow" pitchFamily="34" charset="0"/>
              </a:rPr>
              <a:t>de la potencia contratada, se factura la potencia que marca el </a:t>
            </a:r>
            <a:r>
              <a:rPr lang="es-ES" sz="2000" dirty="0">
                <a:solidFill>
                  <a:srgbClr val="EC6F28"/>
                </a:solidFill>
                <a:latin typeface="Arial Narrow" pitchFamily="34" charset="0"/>
              </a:rPr>
              <a:t>maxímetro más el doble de la diferencia</a:t>
            </a:r>
            <a:r>
              <a:rPr lang="es-ES" sz="2000" dirty="0">
                <a:solidFill>
                  <a:srgbClr val="000000"/>
                </a:solidFill>
                <a:latin typeface="Arial Narrow" pitchFamily="34" charset="0"/>
              </a:rPr>
              <a:t> entre la potencia marcada y el 105% de la potencia contratada.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Maxímetro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DE CONTROL DE POTENCIA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22" y="2564904"/>
            <a:ext cx="245385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218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75656" y="198884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EC6F28"/>
                </a:solidFill>
                <a:latin typeface="Arial Narrow" pitchFamily="34" charset="0"/>
              </a:rPr>
              <a:t>¿Qué es un contador </a:t>
            </a:r>
            <a:r>
              <a:rPr lang="es-ES" dirty="0" smtClean="0">
                <a:solidFill>
                  <a:srgbClr val="EC6F28"/>
                </a:solidFill>
                <a:latin typeface="Arial Narrow" pitchFamily="34" charset="0"/>
              </a:rPr>
              <a:t>inteligente?</a:t>
            </a:r>
            <a:endParaRPr lang="es-ES" dirty="0">
              <a:solidFill>
                <a:srgbClr val="EC6F28"/>
              </a:solidFill>
              <a:latin typeface="Arial Narrow" pitchFamily="34" charset="0"/>
            </a:endParaRPr>
          </a:p>
          <a:p>
            <a:pPr algn="just"/>
            <a:r>
              <a:rPr lang="es-ES" sz="2000" dirty="0" smtClean="0">
                <a:latin typeface="+mj-lt"/>
              </a:rPr>
              <a:t>Es </a:t>
            </a:r>
            <a:r>
              <a:rPr lang="es-ES" sz="2000" dirty="0">
                <a:latin typeface="+mj-lt"/>
              </a:rPr>
              <a:t>un equipo de medida que registra la lectura real del consumo de electricidad realizado en cada hora, de forma remota</a:t>
            </a:r>
            <a:r>
              <a:rPr lang="es-ES" sz="2000" dirty="0" smtClean="0">
                <a:latin typeface="+mj-lt"/>
              </a:rPr>
              <a:t>.</a:t>
            </a:r>
            <a:endParaRPr lang="es-ES" sz="2000" dirty="0">
              <a:latin typeface="+mj-lt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Integrador (Contador inteligente)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DE CONTROL DE POTENCIA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75656" y="3066058"/>
            <a:ext cx="4824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EC6F28"/>
                </a:solidFill>
                <a:latin typeface="Arial Narrow" pitchFamily="34" charset="0"/>
              </a:rPr>
              <a:t>¿Cómo actúa el contador inteligente</a:t>
            </a:r>
            <a:r>
              <a:rPr lang="es-ES" dirty="0" smtClean="0">
                <a:solidFill>
                  <a:srgbClr val="EC6F28"/>
                </a:solidFill>
                <a:latin typeface="Arial Narrow" pitchFamily="34" charset="0"/>
              </a:rPr>
              <a:t>?</a:t>
            </a:r>
            <a:endParaRPr lang="es-ES" dirty="0">
              <a:solidFill>
                <a:srgbClr val="EC6F28"/>
              </a:solidFill>
              <a:latin typeface="Arial Narrow" pitchFamily="34" charset="0"/>
            </a:endParaRPr>
          </a:p>
          <a:p>
            <a:pPr marL="0" indent="0" algn="just">
              <a:buNone/>
            </a:pPr>
            <a:r>
              <a:rPr lang="es-ES" sz="2000" dirty="0">
                <a:latin typeface="+mj-lt"/>
              </a:rPr>
              <a:t>Cuando la instalación demanda una potencia superior a la contratada, el contacto interno del contador inteligente deja dicha instalación </a:t>
            </a:r>
            <a:r>
              <a:rPr lang="es-ES" sz="2000" b="1" dirty="0">
                <a:solidFill>
                  <a:srgbClr val="EC6F28"/>
                </a:solidFill>
                <a:latin typeface="+mj-lt"/>
              </a:rPr>
              <a:t>sin servicio</a:t>
            </a:r>
            <a:r>
              <a:rPr lang="es-ES" sz="2000" dirty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es-ES" sz="2000" dirty="0">
              <a:latin typeface="+mj-lt"/>
            </a:endParaRPr>
          </a:p>
          <a:p>
            <a:pPr marL="0" indent="0" algn="just">
              <a:buNone/>
            </a:pPr>
            <a:r>
              <a:rPr lang="es-ES" sz="2000" dirty="0">
                <a:latin typeface="+mj-lt"/>
              </a:rPr>
              <a:t>Para volver a poner la instalación en servicio hay que bajar la palanca del Interruptor General Automático (IGA) y dejar el contador sin ninguna carga, esperar menos de 10 segundos y subir la palanca.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36" y="3066057"/>
            <a:ext cx="2391128" cy="3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01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75656" y="1988840"/>
            <a:ext cx="70567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Corte omnipolar</a:t>
            </a:r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Accionamiento manual</a:t>
            </a:r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Protección contra sobrecarga</a:t>
            </a:r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Protección </a:t>
            </a:r>
            <a:r>
              <a:rPr lang="es-ES" sz="2000" dirty="0"/>
              <a:t>contra</a:t>
            </a:r>
            <a:r>
              <a:rPr lang="es-ES" sz="2000" dirty="0" smtClean="0"/>
              <a:t> cortocircuitos</a:t>
            </a:r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Poder </a:t>
            </a:r>
            <a:r>
              <a:rPr lang="es-ES" sz="2000" dirty="0"/>
              <a:t>de corte </a:t>
            </a:r>
            <a:r>
              <a:rPr lang="es-ES" sz="2000" dirty="0" smtClean="0"/>
              <a:t>mínimo </a:t>
            </a:r>
            <a:r>
              <a:rPr lang="es-ES" sz="2000" b="1" dirty="0">
                <a:solidFill>
                  <a:srgbClr val="EC6F28"/>
                </a:solidFill>
              </a:rPr>
              <a:t>4.500 </a:t>
            </a:r>
            <a:r>
              <a:rPr lang="es-ES" sz="2000" b="1" dirty="0" smtClean="0">
                <a:solidFill>
                  <a:srgbClr val="EC6F28"/>
                </a:solidFill>
              </a:rPr>
              <a:t>A</a:t>
            </a:r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b="1" dirty="0"/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b="1" dirty="0" smtClean="0"/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b="1" dirty="0"/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b="1" dirty="0" smtClean="0"/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b="1" dirty="0"/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b="1" dirty="0" smtClean="0"/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b="1" dirty="0"/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b="1" dirty="0" smtClean="0"/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dirty="0" smtClean="0"/>
          </a:p>
          <a:p>
            <a:pPr algn="ctr"/>
            <a:r>
              <a:rPr lang="es-ES" sz="2000" dirty="0" smtClean="0"/>
              <a:t>Independiente del interruptor de control de potencia</a:t>
            </a:r>
            <a:endParaRPr lang="es-ES" sz="1800" dirty="0">
              <a:latin typeface="+mn-lt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Características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GENERAL AUTOMÁTICO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058" y="1988840"/>
            <a:ext cx="2236399" cy="4077072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5821709" y="1940835"/>
            <a:ext cx="2291470" cy="787151"/>
            <a:chOff x="5321803" y="1489721"/>
            <a:chExt cx="2291470" cy="787151"/>
          </a:xfrm>
        </p:grpSpPr>
        <p:cxnSp>
          <p:nvCxnSpPr>
            <p:cNvPr id="13" name="16 Conector recto de flecha"/>
            <p:cNvCxnSpPr/>
            <p:nvPr/>
          </p:nvCxnSpPr>
          <p:spPr bwMode="auto">
            <a:xfrm>
              <a:off x="5321803" y="1490800"/>
              <a:ext cx="1482445" cy="786072"/>
            </a:xfrm>
            <a:prstGeom prst="straightConnector1">
              <a:avLst/>
            </a:prstGeom>
            <a:ln>
              <a:solidFill>
                <a:srgbClr val="EC6F28"/>
              </a:solidFill>
              <a:headEnd type="none" w="sm" len="sm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16 Conector recto de flecha"/>
            <p:cNvCxnSpPr/>
            <p:nvPr/>
          </p:nvCxnSpPr>
          <p:spPr bwMode="auto">
            <a:xfrm>
              <a:off x="5321803" y="1489721"/>
              <a:ext cx="2291470" cy="781739"/>
            </a:xfrm>
            <a:prstGeom prst="straightConnector1">
              <a:avLst/>
            </a:prstGeom>
            <a:ln>
              <a:solidFill>
                <a:srgbClr val="EC6F28"/>
              </a:solidFill>
              <a:headEnd type="none" w="sm" len="sm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20" name="8 Conector recto de flecha"/>
          <p:cNvCxnSpPr/>
          <p:nvPr/>
        </p:nvCxnSpPr>
        <p:spPr bwMode="auto">
          <a:xfrm flipV="1">
            <a:off x="4999898" y="4551388"/>
            <a:ext cx="2269628" cy="1355891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8 Conector recto de flecha"/>
          <p:cNvCxnSpPr/>
          <p:nvPr/>
        </p:nvCxnSpPr>
        <p:spPr bwMode="auto">
          <a:xfrm>
            <a:off x="4927890" y="4149108"/>
            <a:ext cx="2261032" cy="12229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8 Conector recto de flecha"/>
          <p:cNvCxnSpPr/>
          <p:nvPr/>
        </p:nvCxnSpPr>
        <p:spPr bwMode="auto">
          <a:xfrm flipV="1">
            <a:off x="4927890" y="4299614"/>
            <a:ext cx="2271985" cy="479546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0281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57" flipH="1">
            <a:off x="2576946" y="2297884"/>
            <a:ext cx="3862388" cy="386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2 Rectángulo"/>
          <p:cNvSpPr>
            <a:spLocks noChangeArrowheads="1"/>
          </p:cNvSpPr>
          <p:nvPr/>
        </p:nvSpPr>
        <p:spPr bwMode="auto">
          <a:xfrm>
            <a:off x="1604606" y="2525321"/>
            <a:ext cx="1474903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Tornillo para apriete de </a:t>
            </a:r>
            <a:r>
              <a:rPr lang="es-ES" altLang="es-ES" sz="1292" dirty="0" err="1"/>
              <a:t>borna</a:t>
            </a:r>
            <a:endParaRPr lang="es-ES" altLang="es-ES" sz="1292" dirty="0"/>
          </a:p>
        </p:txBody>
      </p:sp>
      <p:cxnSp>
        <p:nvCxnSpPr>
          <p:cNvPr id="7" name="6 Conector recto de flecha"/>
          <p:cNvCxnSpPr>
            <a:stCxn id="6" idx="3"/>
          </p:cNvCxnSpPr>
          <p:nvPr/>
        </p:nvCxnSpPr>
        <p:spPr bwMode="auto">
          <a:xfrm flipV="1">
            <a:off x="3079509" y="2766808"/>
            <a:ext cx="1153200" cy="3516"/>
          </a:xfrm>
          <a:prstGeom prst="straightConnector1">
            <a:avLst/>
          </a:prstGeom>
          <a:ln w="28575">
            <a:solidFill>
              <a:srgbClr val="EC6F28"/>
            </a:solidFill>
            <a:headEnd type="none" w="sm" len="sm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1603809" y="4905797"/>
            <a:ext cx="969963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Bobina de disparo</a:t>
            </a:r>
          </a:p>
        </p:txBody>
      </p:sp>
      <p:cxnSp>
        <p:nvCxnSpPr>
          <p:cNvPr id="9" name="8 Conector recto de flecha"/>
          <p:cNvCxnSpPr>
            <a:stCxn id="8" idx="3"/>
          </p:cNvCxnSpPr>
          <p:nvPr/>
        </p:nvCxnSpPr>
        <p:spPr bwMode="auto">
          <a:xfrm flipV="1">
            <a:off x="2573772" y="4695256"/>
            <a:ext cx="1658937" cy="455544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1603809" y="4125860"/>
            <a:ext cx="927101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Manecilla de rearme</a:t>
            </a:r>
          </a:p>
        </p:txBody>
      </p:sp>
      <p:cxnSp>
        <p:nvCxnSpPr>
          <p:cNvPr id="11" name="10 Conector recto de flecha"/>
          <p:cNvCxnSpPr/>
          <p:nvPr/>
        </p:nvCxnSpPr>
        <p:spPr bwMode="auto">
          <a:xfrm>
            <a:off x="2483768" y="4415365"/>
            <a:ext cx="553554" cy="0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604606" y="5612585"/>
            <a:ext cx="900112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Carcasa</a:t>
            </a:r>
          </a:p>
        </p:txBody>
      </p:sp>
      <p:cxnSp>
        <p:nvCxnSpPr>
          <p:cNvPr id="13" name="12 Conector recto de flecha"/>
          <p:cNvCxnSpPr>
            <a:stCxn id="12" idx="3"/>
          </p:cNvCxnSpPr>
          <p:nvPr/>
        </p:nvCxnSpPr>
        <p:spPr bwMode="auto">
          <a:xfrm>
            <a:off x="2504718" y="5758170"/>
            <a:ext cx="1462315" cy="2420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12 Rectángulo"/>
          <p:cNvSpPr>
            <a:spLocks noChangeArrowheads="1"/>
          </p:cNvSpPr>
          <p:nvPr/>
        </p:nvSpPr>
        <p:spPr bwMode="auto">
          <a:xfrm>
            <a:off x="7031676" y="3130223"/>
            <a:ext cx="1534060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Lámina bimetálica</a:t>
            </a:r>
          </a:p>
        </p:txBody>
      </p:sp>
      <p:cxnSp>
        <p:nvCxnSpPr>
          <p:cNvPr id="15" name="14 Conector recto de flecha"/>
          <p:cNvCxnSpPr>
            <a:stCxn id="14" idx="1"/>
          </p:cNvCxnSpPr>
          <p:nvPr/>
        </p:nvCxnSpPr>
        <p:spPr bwMode="auto">
          <a:xfrm flipH="1" flipV="1">
            <a:off x="6104374" y="3271633"/>
            <a:ext cx="927302" cy="4175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12 Rectángulo"/>
          <p:cNvSpPr>
            <a:spLocks noChangeArrowheads="1"/>
          </p:cNvSpPr>
          <p:nvPr/>
        </p:nvSpPr>
        <p:spPr bwMode="auto">
          <a:xfrm>
            <a:off x="7355480" y="4365395"/>
            <a:ext cx="1210256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Cámara </a:t>
            </a:r>
            <a:r>
              <a:rPr lang="es-ES" altLang="es-ES" sz="1292" dirty="0" err="1"/>
              <a:t>apagachispas</a:t>
            </a:r>
            <a:endParaRPr lang="es-ES" altLang="es-ES" sz="1292" dirty="0"/>
          </a:p>
        </p:txBody>
      </p:sp>
      <p:cxnSp>
        <p:nvCxnSpPr>
          <p:cNvPr id="17" name="16 Conector recto de flecha"/>
          <p:cNvCxnSpPr>
            <a:stCxn id="16" idx="1"/>
          </p:cNvCxnSpPr>
          <p:nvPr/>
        </p:nvCxnSpPr>
        <p:spPr bwMode="auto">
          <a:xfrm flipH="1">
            <a:off x="5628757" y="4610398"/>
            <a:ext cx="1726723" cy="84859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12 Rectángulo"/>
          <p:cNvSpPr>
            <a:spLocks noChangeArrowheads="1"/>
          </p:cNvSpPr>
          <p:nvPr/>
        </p:nvSpPr>
        <p:spPr bwMode="auto">
          <a:xfrm>
            <a:off x="7456863" y="5090762"/>
            <a:ext cx="1108872" cy="68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Conducto de evacuación</a:t>
            </a:r>
          </a:p>
        </p:txBody>
      </p:sp>
      <p:cxnSp>
        <p:nvCxnSpPr>
          <p:cNvPr id="19" name="18 Conector recto de flecha"/>
          <p:cNvCxnSpPr>
            <a:stCxn id="18" idx="1"/>
          </p:cNvCxnSpPr>
          <p:nvPr/>
        </p:nvCxnSpPr>
        <p:spPr bwMode="auto">
          <a:xfrm flipH="1" flipV="1">
            <a:off x="5761695" y="5332249"/>
            <a:ext cx="1695168" cy="102935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12 Rectángulo"/>
          <p:cNvSpPr>
            <a:spLocks noChangeArrowheads="1"/>
          </p:cNvSpPr>
          <p:nvPr/>
        </p:nvSpPr>
        <p:spPr bwMode="auto">
          <a:xfrm>
            <a:off x="6994751" y="5967095"/>
            <a:ext cx="1570985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Cuña para el carril</a:t>
            </a:r>
          </a:p>
        </p:txBody>
      </p:sp>
      <p:cxnSp>
        <p:nvCxnSpPr>
          <p:cNvPr id="27" name="26 Conector recto de flecha"/>
          <p:cNvCxnSpPr>
            <a:stCxn id="26" idx="1"/>
          </p:cNvCxnSpPr>
          <p:nvPr/>
        </p:nvCxnSpPr>
        <p:spPr bwMode="auto">
          <a:xfrm flipH="1" flipV="1">
            <a:off x="6104373" y="5760590"/>
            <a:ext cx="890378" cy="352090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Características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GENERAL AUTOMÁTICO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67856" y="1332818"/>
            <a:ext cx="7291686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46" b="1" dirty="0">
                <a:latin typeface="Century Gothic" panose="020B0502020202020204" pitchFamily="34" charset="0"/>
                <a:cs typeface="Arial" pitchFamily="34" charset="0"/>
              </a:rPr>
              <a:t>Objetivos: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827896" y="1997508"/>
            <a:ext cx="6931647" cy="122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46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1º Conocer la legislación aplicable:</a:t>
            </a: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>
                <a:solidFill>
                  <a:srgbClr val="009900"/>
                </a:solidFill>
                <a:cs typeface="Arial" pitchFamily="34" charset="0"/>
              </a:rPr>
              <a:t>REBT - ITC-BT </a:t>
            </a:r>
            <a:r>
              <a:rPr lang="es-ES" sz="1846" dirty="0" smtClean="0">
                <a:solidFill>
                  <a:srgbClr val="009900"/>
                </a:solidFill>
                <a:cs typeface="Arial" pitchFamily="34" charset="0"/>
              </a:rPr>
              <a:t>17</a:t>
            </a:r>
            <a:endParaRPr lang="es-ES" sz="1846" dirty="0">
              <a:solidFill>
                <a:srgbClr val="009900"/>
              </a:solidFill>
              <a:cs typeface="Arial" pitchFamily="34" charset="0"/>
            </a:endParaRP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>
                <a:solidFill>
                  <a:srgbClr val="009900"/>
                </a:solidFill>
                <a:cs typeface="Arial" pitchFamily="34" charset="0"/>
              </a:rPr>
              <a:t>GUIA REBT - ITC-BT </a:t>
            </a:r>
            <a:r>
              <a:rPr lang="es-ES" sz="1846" dirty="0" smtClean="0">
                <a:solidFill>
                  <a:srgbClr val="009900"/>
                </a:solidFill>
                <a:cs typeface="Arial" pitchFamily="34" charset="0"/>
              </a:rPr>
              <a:t>17</a:t>
            </a: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009900"/>
                </a:solidFill>
                <a:cs typeface="Arial" pitchFamily="34" charset="0"/>
              </a:rPr>
              <a:t>Artículo 16</a:t>
            </a:r>
            <a:endParaRPr lang="es-ES" sz="1846" dirty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1912" y="3792169"/>
            <a:ext cx="6787631" cy="1512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46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2º Conocer las características y prescripciones básicas para </a:t>
            </a:r>
            <a:r>
              <a:rPr lang="es-ES" sz="1846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los dispositivos generales de mando y protección:</a:t>
            </a:r>
            <a:endParaRPr lang="es-ES" sz="1846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009900"/>
                </a:solidFill>
                <a:cs typeface="Arial" pitchFamily="34" charset="0"/>
              </a:rPr>
              <a:t>Situación</a:t>
            </a:r>
            <a:endParaRPr lang="es-ES" sz="1846" dirty="0">
              <a:solidFill>
                <a:srgbClr val="009900"/>
              </a:solidFill>
              <a:cs typeface="Arial" pitchFamily="34" charset="0"/>
            </a:endParaRP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009900"/>
                </a:solidFill>
                <a:cs typeface="Arial" pitchFamily="34" charset="0"/>
              </a:rPr>
              <a:t>Características de los cuadros</a:t>
            </a:r>
            <a:endParaRPr lang="es-ES" sz="1846" dirty="0">
              <a:solidFill>
                <a:srgbClr val="009900"/>
              </a:solidFill>
              <a:cs typeface="Arial" pitchFamily="34" charset="0"/>
            </a:endParaRP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>
                <a:solidFill>
                  <a:srgbClr val="009900"/>
                </a:solidFill>
                <a:cs typeface="Arial" pitchFamily="34" charset="0"/>
              </a:rPr>
              <a:t>Características de </a:t>
            </a:r>
            <a:r>
              <a:rPr lang="es-ES" sz="1846" dirty="0" smtClean="0">
                <a:solidFill>
                  <a:srgbClr val="009900"/>
                </a:solidFill>
                <a:cs typeface="Arial" pitchFamily="34" charset="0"/>
              </a:rPr>
              <a:t>los dispositivos</a:t>
            </a:r>
            <a:endParaRPr lang="es-ES" sz="1846" dirty="0">
              <a:solidFill>
                <a:srgbClr val="0099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490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47961" y="5157192"/>
            <a:ext cx="7148352" cy="111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" altLang="es-ES" sz="1662" dirty="0"/>
              <a:t>Cuando se produce una sobreintensidad debido a un exceso de carga en el circuito, la temperatura de la lámina bimetálica aumenta durante un periodo prolongado de tiempo hasta su deformación, haciendo disparar el circuito térmico del interruptor </a:t>
            </a:r>
            <a:r>
              <a:rPr lang="es-ES" altLang="es-ES" sz="1662" b="1" dirty="0"/>
              <a:t>(Corte lento)</a:t>
            </a:r>
            <a:r>
              <a:rPr lang="es-ES" altLang="es-ES" sz="1662" dirty="0"/>
              <a:t>.</a:t>
            </a:r>
            <a:endParaRPr lang="es-ES" altLang="es-ES" sz="1662" b="1" dirty="0">
              <a:solidFill>
                <a:srgbClr val="0099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3" t="36227" r="25166" b="37434"/>
          <a:stretch>
            <a:fillRect/>
          </a:stretch>
        </p:blipFill>
        <p:spPr bwMode="auto">
          <a:xfrm>
            <a:off x="5863178" y="3438594"/>
            <a:ext cx="882650" cy="55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20"/>
          <a:stretch>
            <a:fillRect/>
          </a:stretch>
        </p:blipFill>
        <p:spPr bwMode="auto">
          <a:xfrm>
            <a:off x="1570579" y="2669267"/>
            <a:ext cx="1900238" cy="21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4" r="38261"/>
          <a:stretch>
            <a:fillRect/>
          </a:stretch>
        </p:blipFill>
        <p:spPr bwMode="auto">
          <a:xfrm>
            <a:off x="4428078" y="2700040"/>
            <a:ext cx="1435100" cy="21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5" r="59016"/>
          <a:stretch>
            <a:fillRect/>
          </a:stretch>
        </p:blipFill>
        <p:spPr bwMode="auto">
          <a:xfrm>
            <a:off x="3470816" y="2700040"/>
            <a:ext cx="957262" cy="21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92" y="2631168"/>
            <a:ext cx="1857375" cy="211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>
                <a:solidFill>
                  <a:srgbClr val="EC6F28"/>
                </a:solidFill>
                <a:latin typeface="Century Gothic" panose="020B0502020202020204" pitchFamily="34" charset="0"/>
              </a:rPr>
              <a:t>Funcionamiento protección </a:t>
            </a:r>
            <a:r>
              <a:rPr lang="es-ES" alt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térmica</a:t>
            </a:r>
            <a:endParaRPr lang="es-ES" alt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GENERAL AUTOMÁTICO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9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375335" y="5223662"/>
            <a:ext cx="7384207" cy="111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662" dirty="0"/>
              <a:t>Al producirse un cortocircuito, breve en tiempo pero de una gran intensidad, genera el campo magnético necesario para que la bobina impulse el núcleo del electroimán y dispare el circuito magnético del interruptor </a:t>
            </a:r>
            <a:r>
              <a:rPr lang="es-ES" altLang="es-ES" sz="1662" b="1" dirty="0"/>
              <a:t>(Corte inmediato)</a:t>
            </a:r>
            <a:r>
              <a:rPr lang="es-ES" altLang="es-ES" sz="1662" dirty="0"/>
              <a:t>.</a:t>
            </a:r>
            <a:endParaRPr lang="es-ES" altLang="es-ES" sz="1662" b="1" dirty="0">
              <a:solidFill>
                <a:srgbClr val="0099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3" t="36227" r="25166" b="37434"/>
          <a:stretch>
            <a:fillRect/>
          </a:stretch>
        </p:blipFill>
        <p:spPr bwMode="auto">
          <a:xfrm>
            <a:off x="6055205" y="3504629"/>
            <a:ext cx="882650" cy="55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5" r="59016"/>
          <a:stretch>
            <a:fillRect/>
          </a:stretch>
        </p:blipFill>
        <p:spPr bwMode="auto">
          <a:xfrm>
            <a:off x="3483456" y="2766075"/>
            <a:ext cx="957262" cy="21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1" r="42062"/>
          <a:stretch>
            <a:fillRect/>
          </a:stretch>
        </p:blipFill>
        <p:spPr bwMode="auto">
          <a:xfrm>
            <a:off x="4440717" y="2431966"/>
            <a:ext cx="1435100" cy="23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2"/>
          <a:stretch>
            <a:fillRect/>
          </a:stretch>
        </p:blipFill>
        <p:spPr bwMode="auto">
          <a:xfrm>
            <a:off x="6917218" y="2631259"/>
            <a:ext cx="2108200" cy="232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82" y="2648843"/>
            <a:ext cx="2047875" cy="232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Funcionamiento </a:t>
            </a:r>
            <a:r>
              <a:rPr lang="es-ES" altLang="es-ES" b="1" i="1" u="sng" dirty="0">
                <a:solidFill>
                  <a:srgbClr val="EC6F28"/>
                </a:solidFill>
                <a:latin typeface="Century Gothic" panose="020B0502020202020204" pitchFamily="34" charset="0"/>
              </a:rPr>
              <a:t>protección </a:t>
            </a:r>
            <a:r>
              <a:rPr lang="es-ES" alt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magnética</a:t>
            </a:r>
            <a:endParaRPr lang="es-ES" alt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GENERAL AUTOMÁTICO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6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75656" y="1988840"/>
            <a:ext cx="7056784" cy="1015663"/>
          </a:xfrm>
          <a:prstGeom prst="rect">
            <a:avLst/>
          </a:prstGeom>
          <a:solidFill>
            <a:srgbClr val="F7DDF3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+mn-lt"/>
              </a:rPr>
              <a:t>En instalaciones </a:t>
            </a:r>
            <a:r>
              <a:rPr lang="es-ES" sz="2000" dirty="0">
                <a:solidFill>
                  <a:srgbClr val="EC6F28"/>
                </a:solidFill>
                <a:latin typeface="+mn-lt"/>
              </a:rPr>
              <a:t>industriales</a:t>
            </a:r>
            <a:r>
              <a:rPr lang="es-ES" sz="2000" dirty="0">
                <a:latin typeface="+mn-lt"/>
              </a:rPr>
              <a:t>, </a:t>
            </a:r>
            <a:r>
              <a:rPr lang="es-ES" sz="2000" dirty="0" smtClean="0">
                <a:latin typeface="+mn-lt"/>
              </a:rPr>
              <a:t>será posible que los </a:t>
            </a:r>
            <a:r>
              <a:rPr lang="es-ES" sz="2000" dirty="0">
                <a:latin typeface="+mn-lt"/>
              </a:rPr>
              <a:t>dispositivos de mando y protección </a:t>
            </a:r>
            <a:r>
              <a:rPr lang="es-ES" sz="2000" dirty="0" smtClean="0">
                <a:latin typeface="+mn-lt"/>
              </a:rPr>
              <a:t>se </a:t>
            </a:r>
            <a:r>
              <a:rPr lang="es-ES" sz="2000" dirty="0">
                <a:latin typeface="+mn-lt"/>
              </a:rPr>
              <a:t>dispongan </a:t>
            </a:r>
            <a:r>
              <a:rPr lang="es-ES" sz="2000" dirty="0" smtClean="0">
                <a:latin typeface="+mn-lt"/>
              </a:rPr>
              <a:t>en </a:t>
            </a:r>
            <a:r>
              <a:rPr lang="es-ES" sz="2000" dirty="0" smtClean="0">
                <a:solidFill>
                  <a:srgbClr val="EC6F28"/>
                </a:solidFill>
                <a:latin typeface="+mn-lt"/>
              </a:rPr>
              <a:t>posición </a:t>
            </a:r>
            <a:r>
              <a:rPr lang="es-ES" sz="2000" dirty="0">
                <a:solidFill>
                  <a:srgbClr val="EC6F28"/>
                </a:solidFill>
                <a:latin typeface="+mn-lt"/>
              </a:rPr>
              <a:t>horizontal</a:t>
            </a:r>
            <a:r>
              <a:rPr lang="es-ES" sz="2000" dirty="0">
                <a:latin typeface="+mn-lt"/>
              </a:rPr>
              <a:t>, siempre que </a:t>
            </a:r>
            <a:r>
              <a:rPr lang="es-ES" sz="2000" dirty="0" smtClean="0">
                <a:latin typeface="+mn-lt"/>
              </a:rPr>
              <a:t>esté </a:t>
            </a:r>
            <a:r>
              <a:rPr lang="es-ES" sz="2000" dirty="0">
                <a:latin typeface="+mn-lt"/>
              </a:rPr>
              <a:t>prevista en las </a:t>
            </a:r>
            <a:r>
              <a:rPr lang="es-ES" sz="2000" dirty="0" smtClean="0">
                <a:latin typeface="+mn-lt"/>
              </a:rPr>
              <a:t>instrucciones de </a:t>
            </a:r>
            <a:r>
              <a:rPr lang="es-ES" sz="2000" dirty="0">
                <a:latin typeface="+mn-lt"/>
              </a:rPr>
              <a:t>montaje del </a:t>
            </a:r>
            <a:r>
              <a:rPr lang="es-ES" sz="2000" dirty="0" smtClean="0">
                <a:latin typeface="+mn-lt"/>
              </a:rPr>
              <a:t>fabricante</a:t>
            </a:r>
            <a:endParaRPr lang="es-ES" sz="1800" dirty="0">
              <a:latin typeface="+mn-lt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Posición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GENERAL AUTOMÁTICO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30" y="3501008"/>
            <a:ext cx="1753283" cy="31169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1" r="20094"/>
          <a:stretch/>
        </p:blipFill>
        <p:spPr>
          <a:xfrm>
            <a:off x="4139952" y="3501007"/>
            <a:ext cx="4223796" cy="3116949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956346" y="3076448"/>
            <a:ext cx="1170450" cy="352614"/>
          </a:xfrm>
          <a:prstGeom prst="rect">
            <a:avLst/>
          </a:prstGeom>
        </p:spPr>
        <p:txBody>
          <a:bodyPr/>
          <a:lstStyle>
            <a:lvl1pPr marL="284163" indent="-2841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1350" indent="-1666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+mn-lt"/>
              </a:defRPr>
            </a:lvl2pPr>
            <a:lvl3pPr marL="1123950" indent="-2555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+mn-lt"/>
              </a:defRPr>
            </a:lvl3pPr>
            <a:lvl4pPr marL="1563688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034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178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3750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322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lvl="1" indent="0" algn="ctr">
              <a:buClr>
                <a:srgbClr val="EC6F28"/>
              </a:buClr>
              <a:buNone/>
              <a:defRPr/>
            </a:pPr>
            <a:r>
              <a:rPr lang="es-ES" dirty="0">
                <a:solidFill>
                  <a:srgbClr val="EC6F28"/>
                </a:solidFill>
              </a:rPr>
              <a:t>Vertical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666625" y="3076448"/>
            <a:ext cx="1170450" cy="352614"/>
          </a:xfrm>
          <a:prstGeom prst="rect">
            <a:avLst/>
          </a:prstGeom>
        </p:spPr>
        <p:txBody>
          <a:bodyPr/>
          <a:lstStyle>
            <a:lvl1pPr marL="284163" indent="-2841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1350" indent="-1666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+mn-lt"/>
              </a:defRPr>
            </a:lvl2pPr>
            <a:lvl3pPr marL="1123950" indent="-2555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+mn-lt"/>
              </a:defRPr>
            </a:lvl3pPr>
            <a:lvl4pPr marL="1563688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034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178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3750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322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lvl="1" indent="0" algn="ctr">
              <a:buClr>
                <a:srgbClr val="EC6F28"/>
              </a:buClr>
              <a:buNone/>
              <a:defRPr/>
            </a:pPr>
            <a:r>
              <a:rPr lang="es-ES" dirty="0" smtClean="0">
                <a:solidFill>
                  <a:srgbClr val="EC6F28"/>
                </a:solidFill>
              </a:rPr>
              <a:t>Horizontal</a:t>
            </a:r>
            <a:endParaRPr lang="es-ES" dirty="0">
              <a:solidFill>
                <a:srgbClr val="EC6F28"/>
              </a:solidFill>
            </a:endParaRPr>
          </a:p>
          <a:p>
            <a:pPr marL="0" lvl="1" indent="0" algn="ctr">
              <a:buClr>
                <a:srgbClr val="EC6F28"/>
              </a:buClr>
              <a:buNone/>
              <a:defRPr/>
            </a:pPr>
            <a:endParaRPr lang="es-ES" dirty="0">
              <a:solidFill>
                <a:srgbClr val="EC6F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4742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81491" y="2060848"/>
            <a:ext cx="7294965" cy="1147396"/>
          </a:xfrm>
          <a:prstGeom prst="rect">
            <a:avLst/>
          </a:prstGeom>
        </p:spPr>
        <p:txBody>
          <a:bodyPr/>
          <a:lstStyle>
            <a:lvl1pPr marL="284163" indent="-2841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1350" indent="-1666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+mn-lt"/>
              </a:defRPr>
            </a:lvl2pPr>
            <a:lvl3pPr marL="1123950" indent="-2555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+mn-lt"/>
              </a:defRPr>
            </a:lvl3pPr>
            <a:lvl4pPr marL="1563688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034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178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3750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322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" sz="2000" dirty="0"/>
              <a:t>D</a:t>
            </a:r>
            <a:r>
              <a:rPr lang="es-ES" sz="2000" dirty="0" smtClean="0"/>
              <a:t>estinado </a:t>
            </a:r>
            <a:r>
              <a:rPr lang="es-ES" sz="2000" dirty="0"/>
              <a:t>a la protección contra </a:t>
            </a:r>
            <a:r>
              <a:rPr lang="es-ES" sz="2000" dirty="0">
                <a:solidFill>
                  <a:srgbClr val="EC6F28"/>
                </a:solidFill>
              </a:rPr>
              <a:t>contactos </a:t>
            </a:r>
            <a:r>
              <a:rPr lang="es-ES" sz="2000" dirty="0" smtClean="0">
                <a:solidFill>
                  <a:srgbClr val="EC6F28"/>
                </a:solidFill>
              </a:rPr>
              <a:t>indirectos </a:t>
            </a:r>
            <a:r>
              <a:rPr lang="es-ES" sz="2000" dirty="0" smtClean="0"/>
              <a:t>de </a:t>
            </a:r>
            <a:r>
              <a:rPr lang="es-ES" sz="2000" dirty="0">
                <a:solidFill>
                  <a:srgbClr val="EC6F28"/>
                </a:solidFill>
              </a:rPr>
              <a:t>todos los </a:t>
            </a:r>
            <a:r>
              <a:rPr lang="es-ES" sz="2000" dirty="0" smtClean="0">
                <a:solidFill>
                  <a:srgbClr val="EC6F28"/>
                </a:solidFill>
              </a:rPr>
              <a:t>circuitos</a:t>
            </a:r>
            <a:endParaRPr lang="es-ES" sz="2000" dirty="0" smtClean="0"/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Se puede prescindir del diferencial principal instalando varios parciales</a:t>
            </a:r>
            <a:endParaRPr lang="es-ES" sz="1846" b="1" dirty="0">
              <a:solidFill>
                <a:srgbClr val="EC6F28"/>
              </a:solidFill>
            </a:endParaRPr>
          </a:p>
        </p:txBody>
      </p:sp>
      <p:pic>
        <p:nvPicPr>
          <p:cNvPr id="5124" name="Picture 4" descr="T:\5 Imagenes\FOTOGRAFIAS\MATERIAL\Legrand\L74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08244"/>
            <a:ext cx="1997075" cy="3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Características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DIFERENCIAL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1456083" y="3280252"/>
            <a:ext cx="5276157" cy="3317100"/>
          </a:xfrm>
          <a:prstGeom prst="rect">
            <a:avLst/>
          </a:prstGeom>
          <a:solidFill>
            <a:srgbClr val="F7DDF3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200" b="1" dirty="0">
                <a:solidFill>
                  <a:srgbClr val="233862"/>
                </a:solidFill>
              </a:rPr>
              <a:t>SELECTIVIDAD ENTRE </a:t>
            </a:r>
            <a:r>
              <a:rPr lang="es-ES" sz="1200" b="1" dirty="0" smtClean="0">
                <a:solidFill>
                  <a:srgbClr val="233862"/>
                </a:solidFill>
              </a:rPr>
              <a:t>DIFERENCIALES EN SERIE</a:t>
            </a:r>
            <a:endParaRPr lang="es-ES" sz="1200" b="1" dirty="0">
              <a:solidFill>
                <a:srgbClr val="233862"/>
              </a:solidFill>
            </a:endParaRPr>
          </a:p>
          <a:p>
            <a:pPr algn="just"/>
            <a:r>
              <a:rPr lang="es-ES" sz="1200" b="1" u="sng" dirty="0">
                <a:solidFill>
                  <a:srgbClr val="233862"/>
                </a:solidFill>
              </a:rPr>
              <a:t> </a:t>
            </a:r>
            <a:endParaRPr lang="es-ES" sz="1200" dirty="0">
              <a:solidFill>
                <a:srgbClr val="233862"/>
              </a:solidFill>
            </a:endParaRPr>
          </a:p>
          <a:p>
            <a:pPr algn="just"/>
            <a:r>
              <a:rPr lang="es-ES" sz="1200" dirty="0" smtClean="0">
                <a:solidFill>
                  <a:srgbClr val="233862"/>
                </a:solidFill>
              </a:rPr>
              <a:t>Se </a:t>
            </a:r>
            <a:r>
              <a:rPr lang="es-ES" sz="1200" dirty="0">
                <a:solidFill>
                  <a:srgbClr val="233862"/>
                </a:solidFill>
              </a:rPr>
              <a:t>deben cumplir las </a:t>
            </a:r>
            <a:r>
              <a:rPr lang="es-ES" sz="1200" dirty="0" smtClean="0">
                <a:solidFill>
                  <a:srgbClr val="233862"/>
                </a:solidFill>
              </a:rPr>
              <a:t>2 condiciones:</a:t>
            </a:r>
          </a:p>
          <a:p>
            <a:pPr algn="just"/>
            <a:r>
              <a:rPr lang="es-ES" sz="1200" dirty="0" smtClean="0">
                <a:solidFill>
                  <a:srgbClr val="233862"/>
                </a:solidFill>
              </a:rPr>
              <a:t> </a:t>
            </a:r>
            <a:endParaRPr lang="es-ES" sz="1200" dirty="0">
              <a:solidFill>
                <a:srgbClr val="233862"/>
              </a:solidFill>
            </a:endParaRPr>
          </a:p>
          <a:p>
            <a:pPr marL="228600" indent="-228600" algn="just">
              <a:buFontTx/>
              <a:buAutoNum type="arabicPeriod"/>
            </a:pPr>
            <a:r>
              <a:rPr lang="es-ES" sz="1200" b="1" dirty="0" smtClean="0">
                <a:solidFill>
                  <a:srgbClr val="233862"/>
                </a:solidFill>
              </a:rPr>
              <a:t>TIEMPO </a:t>
            </a:r>
            <a:r>
              <a:rPr lang="es-ES" sz="1200" b="1" dirty="0">
                <a:solidFill>
                  <a:srgbClr val="233862"/>
                </a:solidFill>
              </a:rPr>
              <a:t>DE </a:t>
            </a:r>
            <a:r>
              <a:rPr lang="es-ES" sz="1200" b="1" dirty="0" smtClean="0">
                <a:solidFill>
                  <a:srgbClr val="233862"/>
                </a:solidFill>
              </a:rPr>
              <a:t>NO-ACTUACIÓN</a:t>
            </a:r>
          </a:p>
          <a:p>
            <a:pPr algn="just"/>
            <a:endParaRPr lang="es-ES" sz="1200" dirty="0" smtClean="0">
              <a:solidFill>
                <a:srgbClr val="233862"/>
              </a:solidFill>
            </a:endParaRPr>
          </a:p>
          <a:p>
            <a:pPr algn="just"/>
            <a:r>
              <a:rPr lang="es-ES" sz="1200" dirty="0" smtClean="0">
                <a:solidFill>
                  <a:srgbClr val="233862"/>
                </a:solidFill>
              </a:rPr>
              <a:t>Los </a:t>
            </a:r>
            <a:r>
              <a:rPr lang="es-ES" sz="1200" dirty="0">
                <a:solidFill>
                  <a:srgbClr val="233862"/>
                </a:solidFill>
              </a:rPr>
              <a:t>diferenciales </a:t>
            </a:r>
            <a:r>
              <a:rPr lang="es-ES" sz="1200" u="sng" dirty="0">
                <a:solidFill>
                  <a:srgbClr val="233862"/>
                </a:solidFill>
              </a:rPr>
              <a:t>tipo S</a:t>
            </a:r>
            <a:r>
              <a:rPr lang="es-ES" sz="1200" dirty="0">
                <a:solidFill>
                  <a:srgbClr val="233862"/>
                </a:solidFill>
              </a:rPr>
              <a:t> o los de tipo retardado de tiempo regulable cumplen con esta condición.</a:t>
            </a:r>
          </a:p>
          <a:p>
            <a:pPr marL="228600" indent="-228600" algn="just">
              <a:buFontTx/>
              <a:buAutoNum type="arabicPeriod"/>
            </a:pPr>
            <a:endParaRPr lang="es-ES" sz="1200" b="1" u="sng" dirty="0">
              <a:solidFill>
                <a:srgbClr val="233862"/>
              </a:solidFill>
            </a:endParaRPr>
          </a:p>
          <a:p>
            <a:pPr marL="228600" indent="-228600" algn="just">
              <a:buFontTx/>
              <a:buAutoNum type="arabicPeriod"/>
            </a:pPr>
            <a:endParaRPr lang="es-ES" sz="1200" b="1" u="sng" dirty="0" smtClean="0">
              <a:solidFill>
                <a:srgbClr val="233862"/>
              </a:solidFill>
            </a:endParaRPr>
          </a:p>
          <a:p>
            <a:pPr marL="228600" indent="-228600" algn="just">
              <a:buFont typeface="+mj-lt"/>
              <a:buAutoNum type="arabicPeriod" startAt="2"/>
            </a:pPr>
            <a:r>
              <a:rPr lang="es-ES" sz="1200" b="1" dirty="0" smtClean="0">
                <a:solidFill>
                  <a:srgbClr val="233862"/>
                </a:solidFill>
              </a:rPr>
              <a:t>INTENSIDAD </a:t>
            </a:r>
            <a:r>
              <a:rPr lang="es-ES" sz="1200" b="1" dirty="0">
                <a:solidFill>
                  <a:srgbClr val="233862"/>
                </a:solidFill>
              </a:rPr>
              <a:t>DIFERENCIAL-RESIDUAL </a:t>
            </a:r>
          </a:p>
          <a:p>
            <a:pPr marL="228600" indent="-228600" algn="just">
              <a:buAutoNum type="arabicPeriod" startAt="2"/>
            </a:pPr>
            <a:endParaRPr lang="es-ES" sz="1200" b="1" u="sng" dirty="0" smtClean="0">
              <a:solidFill>
                <a:srgbClr val="233862"/>
              </a:solidFill>
            </a:endParaRPr>
          </a:p>
          <a:p>
            <a:pPr algn="just"/>
            <a:r>
              <a:rPr lang="es-ES" sz="1200" dirty="0" smtClean="0">
                <a:solidFill>
                  <a:srgbClr val="233862"/>
                </a:solidFill>
              </a:rPr>
              <a:t>La </a:t>
            </a:r>
            <a:r>
              <a:rPr lang="es-ES" sz="1200" dirty="0">
                <a:solidFill>
                  <a:srgbClr val="233862"/>
                </a:solidFill>
              </a:rPr>
              <a:t>intensidad del diferencial instalado aguas arriba deberá ser superior a las del diferencial situado aguas abajo</a:t>
            </a:r>
            <a:r>
              <a:rPr lang="es-ES" sz="1200" dirty="0" smtClean="0">
                <a:solidFill>
                  <a:srgbClr val="233862"/>
                </a:solidFill>
              </a:rPr>
              <a:t>.</a:t>
            </a:r>
            <a:endParaRPr lang="es-ES" sz="1200" dirty="0">
              <a:solidFill>
                <a:srgbClr val="233862"/>
              </a:solidFill>
            </a:endParaRPr>
          </a:p>
          <a:p>
            <a:pPr algn="just"/>
            <a:endParaRPr lang="es-ES" sz="1200" dirty="0" smtClean="0">
              <a:solidFill>
                <a:srgbClr val="233862"/>
              </a:solidFill>
            </a:endParaRPr>
          </a:p>
          <a:p>
            <a:pPr algn="just"/>
            <a:r>
              <a:rPr lang="es-ES" sz="1200" dirty="0" smtClean="0">
                <a:solidFill>
                  <a:srgbClr val="233862"/>
                </a:solidFill>
              </a:rPr>
              <a:t>Para </a:t>
            </a:r>
            <a:r>
              <a:rPr lang="es-ES" sz="1200" dirty="0">
                <a:solidFill>
                  <a:srgbClr val="233862"/>
                </a:solidFill>
              </a:rPr>
              <a:t>uso doméstico o análogo </a:t>
            </a:r>
            <a:r>
              <a:rPr lang="es-ES" sz="1200" dirty="0" smtClean="0">
                <a:solidFill>
                  <a:srgbClr val="233862"/>
                </a:solidFill>
              </a:rPr>
              <a:t>la Intensidad del </a:t>
            </a:r>
            <a:r>
              <a:rPr lang="es-ES" sz="1200" dirty="0">
                <a:solidFill>
                  <a:srgbClr val="233862"/>
                </a:solidFill>
              </a:rPr>
              <a:t>diferencial </a:t>
            </a:r>
            <a:r>
              <a:rPr lang="es-ES" sz="1200" u="sng" dirty="0" smtClean="0">
                <a:solidFill>
                  <a:srgbClr val="233862"/>
                </a:solidFill>
              </a:rPr>
              <a:t>aguas </a:t>
            </a:r>
            <a:r>
              <a:rPr lang="es-ES" sz="1200" u="sng" dirty="0">
                <a:solidFill>
                  <a:srgbClr val="233862"/>
                </a:solidFill>
              </a:rPr>
              <a:t>arriba </a:t>
            </a:r>
            <a:r>
              <a:rPr lang="es-ES" sz="1200" dirty="0">
                <a:solidFill>
                  <a:srgbClr val="233862"/>
                </a:solidFill>
              </a:rPr>
              <a:t>deberá ser </a:t>
            </a:r>
            <a:r>
              <a:rPr lang="es-ES" sz="1200" dirty="0" smtClean="0">
                <a:solidFill>
                  <a:srgbClr val="233862"/>
                </a:solidFill>
              </a:rPr>
              <a:t>mínimo </a:t>
            </a:r>
            <a:r>
              <a:rPr lang="es-ES" sz="1200" u="sng" dirty="0" smtClean="0">
                <a:solidFill>
                  <a:srgbClr val="233862"/>
                </a:solidFill>
              </a:rPr>
              <a:t>3 </a:t>
            </a:r>
            <a:r>
              <a:rPr lang="es-ES" sz="1200" u="sng" dirty="0">
                <a:solidFill>
                  <a:srgbClr val="233862"/>
                </a:solidFill>
              </a:rPr>
              <a:t>veces superior</a:t>
            </a:r>
            <a:r>
              <a:rPr lang="es-ES" sz="1200" dirty="0">
                <a:solidFill>
                  <a:srgbClr val="233862"/>
                </a:solidFill>
              </a:rPr>
              <a:t> a la del diferencial </a:t>
            </a:r>
            <a:r>
              <a:rPr lang="es-ES" sz="1200" u="sng" dirty="0" smtClean="0">
                <a:solidFill>
                  <a:srgbClr val="233862"/>
                </a:solidFill>
              </a:rPr>
              <a:t>aguas </a:t>
            </a:r>
            <a:r>
              <a:rPr lang="es-ES" sz="1200" u="sng" dirty="0">
                <a:solidFill>
                  <a:srgbClr val="233862"/>
                </a:solidFill>
              </a:rPr>
              <a:t>abajo</a:t>
            </a:r>
            <a:r>
              <a:rPr lang="es-ES" sz="1200" dirty="0" smtClean="0">
                <a:solidFill>
                  <a:srgbClr val="23386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13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381491" y="2060848"/>
            <a:ext cx="7294965" cy="1147396"/>
          </a:xfrm>
          <a:prstGeom prst="rect">
            <a:avLst/>
          </a:prstGeom>
        </p:spPr>
        <p:txBody>
          <a:bodyPr/>
          <a:lstStyle>
            <a:lvl1pPr marL="284163" indent="-2841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1350" indent="-1666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+mn-lt"/>
              </a:defRPr>
            </a:lvl2pPr>
            <a:lvl3pPr marL="1123950" indent="-2555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+mn-lt"/>
              </a:defRPr>
            </a:lvl3pPr>
            <a:lvl4pPr marL="1563688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034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178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3750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322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Clr>
                <a:srgbClr val="EC6F28"/>
              </a:buClr>
            </a:pPr>
            <a:r>
              <a:rPr lang="es-ES" sz="2000" b="1" dirty="0"/>
              <a:t>Selectividad </a:t>
            </a:r>
            <a:r>
              <a:rPr lang="es-ES" sz="2000" b="1" dirty="0" err="1"/>
              <a:t>amperimétrica</a:t>
            </a:r>
            <a:r>
              <a:rPr lang="es-ES" sz="2000" b="1" dirty="0"/>
              <a:t> (</a:t>
            </a:r>
            <a:r>
              <a:rPr lang="es-ES" sz="2000" b="1" dirty="0" err="1"/>
              <a:t>Sa</a:t>
            </a:r>
            <a:r>
              <a:rPr lang="es-ES" sz="2000" b="1" dirty="0"/>
              <a:t>)</a:t>
            </a:r>
            <a:r>
              <a:rPr lang="es-ES" sz="2000" dirty="0"/>
              <a:t>: </a:t>
            </a:r>
            <a:r>
              <a:rPr lang="es-ES" sz="2000" dirty="0" smtClean="0"/>
              <a:t>IΔN </a:t>
            </a:r>
            <a:r>
              <a:rPr lang="es-ES" sz="2000" dirty="0"/>
              <a:t>2 veces </a:t>
            </a:r>
            <a:r>
              <a:rPr lang="es-ES" sz="2000" dirty="0" smtClean="0"/>
              <a:t>mayor</a:t>
            </a:r>
            <a:endParaRPr lang="es-ES" sz="2000" dirty="0"/>
          </a:p>
          <a:p>
            <a:pPr>
              <a:buClr>
                <a:srgbClr val="EC6F28"/>
              </a:buClr>
            </a:pPr>
            <a:r>
              <a:rPr lang="es-ES" sz="2000" b="1" dirty="0"/>
              <a:t>Selectividad cronométrica (Sc)</a:t>
            </a:r>
            <a:r>
              <a:rPr lang="es-ES" sz="2000" dirty="0"/>
              <a:t>: </a:t>
            </a:r>
            <a:r>
              <a:rPr lang="es-ES" sz="2000" dirty="0" smtClean="0"/>
              <a:t>Tipo selectivo</a:t>
            </a:r>
            <a:endParaRPr lang="es-ES" sz="1846" b="1" dirty="0">
              <a:solidFill>
                <a:srgbClr val="EC6F28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Selectividad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DIFERENCIAL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51" y="2924944"/>
            <a:ext cx="6711146" cy="372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18" flipH="1">
            <a:off x="3793943" y="2862630"/>
            <a:ext cx="3371850" cy="339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2 Rectángulo"/>
          <p:cNvSpPr>
            <a:spLocks noChangeArrowheads="1"/>
          </p:cNvSpPr>
          <p:nvPr/>
        </p:nvSpPr>
        <p:spPr bwMode="auto">
          <a:xfrm>
            <a:off x="1580899" y="3030187"/>
            <a:ext cx="1692274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Tornillo para apriete de </a:t>
            </a:r>
            <a:r>
              <a:rPr lang="es-ES" altLang="es-ES" sz="1292" dirty="0" err="1"/>
              <a:t>borna</a:t>
            </a:r>
            <a:endParaRPr lang="es-ES" altLang="es-ES" sz="1292" dirty="0"/>
          </a:p>
        </p:txBody>
      </p:sp>
      <p:cxnSp>
        <p:nvCxnSpPr>
          <p:cNvPr id="7" name="6 Conector recto de flecha"/>
          <p:cNvCxnSpPr>
            <a:stCxn id="6" idx="3"/>
          </p:cNvCxnSpPr>
          <p:nvPr/>
        </p:nvCxnSpPr>
        <p:spPr bwMode="auto">
          <a:xfrm>
            <a:off x="3273173" y="3275190"/>
            <a:ext cx="1764110" cy="13867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1580899" y="4273796"/>
            <a:ext cx="1697037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Bobina de disparo</a:t>
            </a:r>
          </a:p>
        </p:txBody>
      </p:sp>
      <p:cxnSp>
        <p:nvCxnSpPr>
          <p:cNvPr id="9" name="8 Conector recto de flecha"/>
          <p:cNvCxnSpPr>
            <a:stCxn id="8" idx="3"/>
          </p:cNvCxnSpPr>
          <p:nvPr/>
        </p:nvCxnSpPr>
        <p:spPr bwMode="auto">
          <a:xfrm flipV="1">
            <a:off x="3277936" y="4415940"/>
            <a:ext cx="1682822" cy="3441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1580899" y="4657728"/>
            <a:ext cx="1854200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Manecilla de rearme</a:t>
            </a:r>
          </a:p>
        </p:txBody>
      </p:sp>
      <p:cxnSp>
        <p:nvCxnSpPr>
          <p:cNvPr id="11" name="10 Conector recto de flecha"/>
          <p:cNvCxnSpPr>
            <a:stCxn id="10" idx="3"/>
          </p:cNvCxnSpPr>
          <p:nvPr/>
        </p:nvCxnSpPr>
        <p:spPr bwMode="auto">
          <a:xfrm flipV="1">
            <a:off x="3435099" y="4799871"/>
            <a:ext cx="538681" cy="3442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580898" y="3797547"/>
            <a:ext cx="1476375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Pulsador de test</a:t>
            </a:r>
          </a:p>
        </p:txBody>
      </p:sp>
      <p:cxnSp>
        <p:nvCxnSpPr>
          <p:cNvPr id="14" name="13 Conector recto de flecha"/>
          <p:cNvCxnSpPr>
            <a:stCxn id="13" idx="3"/>
          </p:cNvCxnSpPr>
          <p:nvPr/>
        </p:nvCxnSpPr>
        <p:spPr bwMode="auto">
          <a:xfrm>
            <a:off x="3057273" y="3943132"/>
            <a:ext cx="1059692" cy="9745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12 Rectángulo"/>
          <p:cNvSpPr>
            <a:spLocks noChangeArrowheads="1"/>
          </p:cNvSpPr>
          <p:nvPr/>
        </p:nvSpPr>
        <p:spPr bwMode="auto">
          <a:xfrm>
            <a:off x="7783333" y="3753585"/>
            <a:ext cx="1037139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Contactos</a:t>
            </a:r>
          </a:p>
        </p:txBody>
      </p:sp>
      <p:cxnSp>
        <p:nvCxnSpPr>
          <p:cNvPr id="17" name="16 Conector recto de flecha"/>
          <p:cNvCxnSpPr>
            <a:stCxn id="16" idx="1"/>
          </p:cNvCxnSpPr>
          <p:nvPr/>
        </p:nvCxnSpPr>
        <p:spPr bwMode="auto">
          <a:xfrm flipH="1" flipV="1">
            <a:off x="6414909" y="3895728"/>
            <a:ext cx="1368424" cy="3442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12 Rectángulo"/>
          <p:cNvSpPr>
            <a:spLocks noChangeArrowheads="1"/>
          </p:cNvSpPr>
          <p:nvPr/>
        </p:nvSpPr>
        <p:spPr bwMode="auto">
          <a:xfrm>
            <a:off x="7635694" y="4618161"/>
            <a:ext cx="1057379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Resistencia</a:t>
            </a:r>
          </a:p>
        </p:txBody>
      </p:sp>
      <p:cxnSp>
        <p:nvCxnSpPr>
          <p:cNvPr id="20" name="19 Conector recto de flecha"/>
          <p:cNvCxnSpPr>
            <a:stCxn id="19" idx="1"/>
          </p:cNvCxnSpPr>
          <p:nvPr/>
        </p:nvCxnSpPr>
        <p:spPr bwMode="auto">
          <a:xfrm flipH="1" flipV="1">
            <a:off x="6267270" y="4760305"/>
            <a:ext cx="1368424" cy="3441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12 Rectángulo"/>
          <p:cNvSpPr>
            <a:spLocks noChangeArrowheads="1"/>
          </p:cNvSpPr>
          <p:nvPr/>
        </p:nvSpPr>
        <p:spPr bwMode="auto">
          <a:xfrm>
            <a:off x="7895447" y="5221901"/>
            <a:ext cx="797626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Toroidal</a:t>
            </a:r>
          </a:p>
        </p:txBody>
      </p:sp>
      <p:cxnSp>
        <p:nvCxnSpPr>
          <p:cNvPr id="22" name="21 Conector recto de flecha"/>
          <p:cNvCxnSpPr>
            <a:stCxn id="21" idx="1"/>
          </p:cNvCxnSpPr>
          <p:nvPr/>
        </p:nvCxnSpPr>
        <p:spPr bwMode="auto">
          <a:xfrm flipH="1" flipV="1">
            <a:off x="6414908" y="5364042"/>
            <a:ext cx="1480539" cy="3444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Características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DIFERENCIAL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6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3" grpId="0"/>
      <p:bldP spid="16" grpId="0"/>
      <p:bldP spid="19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15023" y="1767277"/>
            <a:ext cx="7920037" cy="46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23950" indent="-2555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563688" indent="-249238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03425" indent="-249238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460625" indent="-249238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17825" indent="-249238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375025" indent="-249238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32225" indent="-249238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</a:pPr>
            <a:endParaRPr lang="es-ES" altLang="es-ES" sz="2215" b="1" dirty="0">
              <a:solidFill>
                <a:srgbClr val="59C619"/>
              </a:solidFill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47961" y="4891316"/>
            <a:ext cx="7245113" cy="145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" altLang="es-ES" sz="1477" dirty="0"/>
              <a:t>Al provocarse una derivación a tierra, la intensidad que atraviesa el transformador toroidal (anilla transformadora) crea un campo magnético debido a la diferencia de intensidad de entrada y de salida, que provoca la excitación del disparador, para que su bobina corte el suministro ante esta falta.</a:t>
            </a:r>
          </a:p>
          <a:p>
            <a:pPr algn="just"/>
            <a:r>
              <a:rPr lang="es-ES" altLang="es-ES" sz="1477" dirty="0"/>
              <a:t>Esta protección se emplea combinada con la puesta a tierra para impedir de este modo los contactos indirectos de las personas y animales.</a:t>
            </a:r>
            <a:endParaRPr lang="es-ES" altLang="es-ES" sz="1477" b="1" dirty="0">
              <a:solidFill>
                <a:srgbClr val="0099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3" t="36227" r="25166" b="37434"/>
          <a:stretch>
            <a:fillRect/>
          </a:stretch>
        </p:blipFill>
        <p:spPr bwMode="auto">
          <a:xfrm>
            <a:off x="6148700" y="3400975"/>
            <a:ext cx="882650" cy="55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5" r="59016"/>
          <a:stretch>
            <a:fillRect/>
          </a:stretch>
        </p:blipFill>
        <p:spPr bwMode="auto">
          <a:xfrm>
            <a:off x="3348862" y="2635036"/>
            <a:ext cx="957262" cy="212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92" y="2553387"/>
            <a:ext cx="2057400" cy="207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79" y="2990484"/>
            <a:ext cx="1920875" cy="150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12" y="2607606"/>
            <a:ext cx="1871662" cy="201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Funcionamiento </a:t>
            </a:r>
            <a:r>
              <a:rPr lang="es-ES" altLang="es-ES" b="1" i="1" u="sng" dirty="0">
                <a:solidFill>
                  <a:srgbClr val="EC6F28"/>
                </a:solidFill>
                <a:latin typeface="Century Gothic" panose="020B0502020202020204" pitchFamily="34" charset="0"/>
              </a:rPr>
              <a:t>disparo corriente </a:t>
            </a:r>
            <a:r>
              <a:rPr lang="es-ES" alt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diferencial-residual</a:t>
            </a:r>
            <a:endParaRPr lang="es-ES" alt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DIFERENCIAL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475656" y="2582902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Corte omnipolar</a:t>
            </a:r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dirty="0" smtClean="0"/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Accionamiento manual</a:t>
            </a:r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dirty="0" smtClean="0"/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Protección contra sobrecarga</a:t>
            </a:r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dirty="0" smtClean="0"/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Protección </a:t>
            </a:r>
            <a:r>
              <a:rPr lang="es-ES" sz="2000" dirty="0"/>
              <a:t>contra</a:t>
            </a:r>
            <a:r>
              <a:rPr lang="es-ES" sz="2000" dirty="0" smtClean="0"/>
              <a:t> cortocircuitos</a:t>
            </a:r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endParaRPr lang="es-ES" sz="2000" dirty="0" smtClean="0"/>
          </a:p>
          <a:p>
            <a:pPr marL="342900" indent="-342900">
              <a:buClr>
                <a:srgbClr val="EC6F28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Polos de la fase protegidos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Características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DISPOSITIVOS DE CORTE OMNIPOLAR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42" y="1988840"/>
            <a:ext cx="2297298" cy="418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64588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ANEXO 3 GUIA-REBT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CÁLCULO DE CORRIENTE DE CORTOCIRCUITO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70991" y="1880240"/>
            <a:ext cx="72334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rgbClr val="211D1E"/>
                </a:solidFill>
                <a:latin typeface="+mj-lt"/>
              </a:rPr>
              <a:t>Los interruptores </a:t>
            </a:r>
            <a:r>
              <a:rPr lang="es-ES" sz="2000" dirty="0">
                <a:solidFill>
                  <a:srgbClr val="211D1E"/>
                </a:solidFill>
                <a:latin typeface="+mj-lt"/>
              </a:rPr>
              <a:t>automáticos y diferenciales deberán resistir las corrientes de cortocircuito que puedan presentarse en el punto de su </a:t>
            </a:r>
            <a:r>
              <a:rPr lang="es-ES" sz="2000" dirty="0" smtClean="0">
                <a:solidFill>
                  <a:srgbClr val="211D1E"/>
                </a:solidFill>
                <a:latin typeface="+mj-lt"/>
              </a:rPr>
              <a:t>instalación</a:t>
            </a:r>
          </a:p>
          <a:p>
            <a:pPr algn="just"/>
            <a:endParaRPr lang="es-ES" sz="2000" dirty="0">
              <a:solidFill>
                <a:srgbClr val="211D1E"/>
              </a:solidFill>
              <a:latin typeface="+mj-lt"/>
            </a:endParaRPr>
          </a:p>
          <a:p>
            <a:pPr algn="just"/>
            <a:r>
              <a:rPr lang="es-ES" sz="2000" dirty="0">
                <a:solidFill>
                  <a:srgbClr val="211D1E"/>
                </a:solidFill>
                <a:latin typeface="+mj-lt"/>
              </a:rPr>
              <a:t>Se puede emplear la siguiente fórmula </a:t>
            </a:r>
            <a:r>
              <a:rPr lang="es-ES" sz="2000" dirty="0" smtClean="0">
                <a:solidFill>
                  <a:srgbClr val="211D1E"/>
                </a:solidFill>
                <a:latin typeface="+mj-lt"/>
              </a:rPr>
              <a:t>simplificada</a:t>
            </a:r>
          </a:p>
          <a:p>
            <a:pPr algn="just"/>
            <a:endParaRPr lang="es-ES" sz="2000" dirty="0">
              <a:solidFill>
                <a:srgbClr val="211D1E"/>
              </a:solidFill>
              <a:latin typeface="+mj-lt"/>
            </a:endParaRPr>
          </a:p>
          <a:p>
            <a:pPr algn="just"/>
            <a:endParaRPr lang="es-ES" sz="2000" dirty="0" smtClean="0">
              <a:solidFill>
                <a:srgbClr val="211D1E"/>
              </a:solidFill>
              <a:latin typeface="+mj-lt"/>
            </a:endParaRPr>
          </a:p>
          <a:p>
            <a:pPr algn="just"/>
            <a:endParaRPr lang="es-ES" sz="2000" dirty="0">
              <a:solidFill>
                <a:srgbClr val="211D1E"/>
              </a:solidFill>
              <a:latin typeface="+mj-lt"/>
            </a:endParaRPr>
          </a:p>
          <a:p>
            <a:pPr algn="just"/>
            <a:endParaRPr lang="es-ES" sz="2000" dirty="0" smtClean="0">
              <a:solidFill>
                <a:srgbClr val="211D1E"/>
              </a:solidFill>
              <a:latin typeface="+mj-lt"/>
            </a:endParaRPr>
          </a:p>
          <a:p>
            <a:endParaRPr lang="es-ES" sz="2000" dirty="0" smtClean="0">
              <a:solidFill>
                <a:srgbClr val="211D1E"/>
              </a:solidFill>
              <a:latin typeface="+mj-lt"/>
            </a:endParaRPr>
          </a:p>
          <a:p>
            <a:r>
              <a:rPr lang="es-ES" sz="2000" dirty="0" smtClean="0">
                <a:solidFill>
                  <a:srgbClr val="211D1E"/>
                </a:solidFill>
                <a:latin typeface="+mj-lt"/>
              </a:rPr>
              <a:t>Donde</a:t>
            </a:r>
            <a:r>
              <a:rPr lang="es-ES" sz="2000" dirty="0">
                <a:solidFill>
                  <a:srgbClr val="211D1E"/>
                </a:solidFill>
                <a:latin typeface="+mj-lt"/>
              </a:rPr>
              <a:t>:</a:t>
            </a:r>
          </a:p>
          <a:p>
            <a:r>
              <a:rPr lang="es-ES" sz="2000" dirty="0" err="1" smtClean="0">
                <a:solidFill>
                  <a:srgbClr val="EC6F28"/>
                </a:solidFill>
                <a:latin typeface="+mj-lt"/>
              </a:rPr>
              <a:t>Icc</a:t>
            </a:r>
            <a:r>
              <a:rPr lang="es-ES" sz="2000" dirty="0" smtClean="0">
                <a:solidFill>
                  <a:srgbClr val="211D1E"/>
                </a:solidFill>
                <a:latin typeface="+mj-lt"/>
              </a:rPr>
              <a:t>: </a:t>
            </a:r>
            <a:r>
              <a:rPr lang="es-ES" sz="2000" dirty="0">
                <a:solidFill>
                  <a:srgbClr val="211D1E"/>
                </a:solidFill>
                <a:latin typeface="+mj-lt"/>
              </a:rPr>
              <a:t>intensidad de cortocircuito máxima en el punto considerado</a:t>
            </a:r>
          </a:p>
          <a:p>
            <a:r>
              <a:rPr lang="es-ES" sz="2000" dirty="0" smtClean="0">
                <a:solidFill>
                  <a:srgbClr val="EC6F28"/>
                </a:solidFill>
                <a:latin typeface="+mj-lt"/>
              </a:rPr>
              <a:t>U</a:t>
            </a:r>
            <a:r>
              <a:rPr lang="es-ES" sz="2000" dirty="0" smtClean="0">
                <a:solidFill>
                  <a:srgbClr val="211D1E"/>
                </a:solidFill>
                <a:latin typeface="+mj-lt"/>
              </a:rPr>
              <a:t>: </a:t>
            </a:r>
            <a:r>
              <a:rPr lang="es-ES" sz="2000" dirty="0">
                <a:solidFill>
                  <a:srgbClr val="211D1E"/>
                </a:solidFill>
                <a:latin typeface="+mj-lt"/>
              </a:rPr>
              <a:t>tensión de alimentación fase neutro (</a:t>
            </a:r>
            <a:r>
              <a:rPr lang="es-ES" sz="2000" b="1" dirty="0">
                <a:solidFill>
                  <a:srgbClr val="EC6F28"/>
                </a:solidFill>
                <a:latin typeface="+mj-lt"/>
              </a:rPr>
              <a:t>230 V</a:t>
            </a:r>
            <a:r>
              <a:rPr lang="es-ES" sz="2000" dirty="0">
                <a:solidFill>
                  <a:srgbClr val="211D1E"/>
                </a:solidFill>
                <a:latin typeface="+mj-lt"/>
              </a:rPr>
              <a:t>)</a:t>
            </a:r>
          </a:p>
          <a:p>
            <a:r>
              <a:rPr lang="es-ES" sz="2000" dirty="0" smtClean="0">
                <a:solidFill>
                  <a:srgbClr val="EC6F28"/>
                </a:solidFill>
                <a:latin typeface="+mj-lt"/>
              </a:rPr>
              <a:t>R</a:t>
            </a:r>
            <a:r>
              <a:rPr lang="es-ES" sz="2000" dirty="0" smtClean="0">
                <a:solidFill>
                  <a:srgbClr val="211D1E"/>
                </a:solidFill>
                <a:latin typeface="+mj-lt"/>
              </a:rPr>
              <a:t>: </a:t>
            </a:r>
            <a:r>
              <a:rPr lang="es-ES" sz="2000" dirty="0">
                <a:solidFill>
                  <a:srgbClr val="211D1E"/>
                </a:solidFill>
                <a:latin typeface="+mj-lt"/>
              </a:rPr>
              <a:t>resistencia del conductor de fase entre el punto considerado y la </a:t>
            </a:r>
            <a:r>
              <a:rPr lang="es-ES" sz="2000" dirty="0" smtClean="0">
                <a:solidFill>
                  <a:srgbClr val="211D1E"/>
                </a:solidFill>
                <a:latin typeface="+mj-lt"/>
              </a:rPr>
              <a:t>alimentación</a:t>
            </a:r>
            <a:endParaRPr lang="es-ES" sz="2000" dirty="0">
              <a:solidFill>
                <a:srgbClr val="211D1E"/>
              </a:solidFill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3474232"/>
            <a:ext cx="2382324" cy="12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2761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49498" y="2099622"/>
            <a:ext cx="5847728" cy="393274"/>
          </a:xfrm>
          <a:prstGeom prst="rect">
            <a:avLst/>
          </a:prstGeom>
        </p:spPr>
        <p:txBody>
          <a:bodyPr/>
          <a:lstStyle>
            <a:lvl1pPr marL="284163" indent="-2841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1350" indent="-1666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+mn-lt"/>
              </a:defRPr>
            </a:lvl2pPr>
            <a:lvl3pPr marL="1123950" indent="-2555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+mn-lt"/>
              </a:defRPr>
            </a:lvl3pPr>
            <a:lvl4pPr marL="1563688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034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178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3750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322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Clr>
                <a:srgbClr val="59C619"/>
              </a:buClr>
              <a:buNone/>
              <a:defRPr/>
            </a:pPr>
            <a:r>
              <a:rPr lang="es-ES" sz="2215" kern="0" dirty="0"/>
              <a:t>Protección contra sobretensión </a:t>
            </a:r>
            <a:r>
              <a:rPr lang="es-ES" sz="2215" kern="0" dirty="0" smtClean="0"/>
              <a:t>transitoria</a:t>
            </a:r>
            <a:endParaRPr lang="es-ES" sz="2215" kern="0" dirty="0"/>
          </a:p>
        </p:txBody>
      </p:sp>
      <p:pic>
        <p:nvPicPr>
          <p:cNvPr id="18434" name="Picture 2" descr="T:\6 Documentos Técnicos\MANUALES_ LIBROS_CATECISMO\MANUAL TECNICO\PROTECCIONES ELECTRICAS\3.IMAGENES\2º EDICION\P. 4 FIGURA 5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00" y="1295364"/>
            <a:ext cx="166211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Características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PROTECCION CONTRA SOBRETENSIONES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57" y="3985572"/>
            <a:ext cx="700493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5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Instalaciones </a:t>
            </a:r>
            <a:r>
              <a:rPr lang="es-ES" b="1" i="1" u="sng" dirty="0">
                <a:solidFill>
                  <a:srgbClr val="EC6F28"/>
                </a:solidFill>
                <a:latin typeface="Century Gothic" panose="020B0502020202020204" pitchFamily="34" charset="0"/>
              </a:rPr>
              <a:t>interiores o </a:t>
            </a:r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receptoras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ARTÍCULO DIECISEIS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1916832"/>
            <a:ext cx="70866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dirty="0"/>
              <a:t>Los sistemas de protección para las instalaciones interiores o receptoras para baja tensión impedirán los efectos </a:t>
            </a:r>
            <a:r>
              <a:rPr lang="es-ES" dirty="0" smtClean="0"/>
              <a:t>de:</a:t>
            </a:r>
          </a:p>
          <a:p>
            <a:pPr marL="0" indent="0" algn="just">
              <a:buNone/>
            </a:pPr>
            <a:endParaRPr lang="es-ES" dirty="0"/>
          </a:p>
          <a:p>
            <a:pPr marL="719138" algn="just">
              <a:buClr>
                <a:srgbClr val="EC6F28"/>
              </a:buClr>
            </a:pPr>
            <a:r>
              <a:rPr lang="es-ES" dirty="0" smtClean="0"/>
              <a:t>Sobreintensidades</a:t>
            </a:r>
          </a:p>
          <a:p>
            <a:pPr marL="719138" algn="just">
              <a:buClr>
                <a:srgbClr val="EC6F28"/>
              </a:buClr>
            </a:pPr>
            <a:r>
              <a:rPr lang="es-ES" dirty="0" smtClean="0"/>
              <a:t>Sobretensiones</a:t>
            </a:r>
          </a:p>
          <a:p>
            <a:pPr marL="719138" algn="just">
              <a:buClr>
                <a:srgbClr val="EC6F28"/>
              </a:buClr>
            </a:pPr>
            <a:r>
              <a:rPr lang="es-ES" dirty="0" smtClean="0"/>
              <a:t>Contactos </a:t>
            </a:r>
            <a:r>
              <a:rPr lang="es-ES" dirty="0"/>
              <a:t>directos e indirectos</a:t>
            </a:r>
            <a:endParaRPr lang="es-ES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65104"/>
            <a:ext cx="4197896" cy="22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2071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34" y="2420888"/>
            <a:ext cx="2895600" cy="383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1662805" y="4313982"/>
            <a:ext cx="1385610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Testigo de funcionamiento</a:t>
            </a:r>
          </a:p>
        </p:txBody>
      </p:sp>
      <p:cxnSp>
        <p:nvCxnSpPr>
          <p:cNvPr id="9" name="8 Conector recto de flecha"/>
          <p:cNvCxnSpPr>
            <a:stCxn id="8" idx="3"/>
          </p:cNvCxnSpPr>
          <p:nvPr/>
        </p:nvCxnSpPr>
        <p:spPr bwMode="auto">
          <a:xfrm flipV="1">
            <a:off x="3048415" y="4555468"/>
            <a:ext cx="1112982" cy="3517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662805" y="5426263"/>
            <a:ext cx="1385610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Tornillo para apriete de </a:t>
            </a:r>
            <a:r>
              <a:rPr lang="es-ES" altLang="es-ES" sz="1292" dirty="0" err="1"/>
              <a:t>borna</a:t>
            </a:r>
            <a:endParaRPr lang="es-ES" altLang="es-ES" sz="1292" dirty="0"/>
          </a:p>
        </p:txBody>
      </p:sp>
      <p:cxnSp>
        <p:nvCxnSpPr>
          <p:cNvPr id="13" name="12 Conector recto de flecha"/>
          <p:cNvCxnSpPr>
            <a:stCxn id="12" idx="3"/>
          </p:cNvCxnSpPr>
          <p:nvPr/>
        </p:nvCxnSpPr>
        <p:spPr bwMode="auto">
          <a:xfrm flipV="1">
            <a:off x="3048415" y="5667750"/>
            <a:ext cx="1539022" cy="3516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12 Rectángulo"/>
          <p:cNvSpPr>
            <a:spLocks noChangeArrowheads="1"/>
          </p:cNvSpPr>
          <p:nvPr/>
        </p:nvSpPr>
        <p:spPr bwMode="auto">
          <a:xfrm>
            <a:off x="6998978" y="2469246"/>
            <a:ext cx="1643063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Conector para señalización remota</a:t>
            </a:r>
          </a:p>
        </p:txBody>
      </p:sp>
      <p:cxnSp>
        <p:nvCxnSpPr>
          <p:cNvPr id="15" name="14 Conector recto de flecha"/>
          <p:cNvCxnSpPr>
            <a:stCxn id="14" idx="1"/>
          </p:cNvCxnSpPr>
          <p:nvPr/>
        </p:nvCxnSpPr>
        <p:spPr bwMode="auto">
          <a:xfrm flipH="1" flipV="1">
            <a:off x="6388090" y="2711036"/>
            <a:ext cx="610888" cy="3213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12 Rectángulo"/>
          <p:cNvSpPr>
            <a:spLocks noChangeArrowheads="1"/>
          </p:cNvSpPr>
          <p:nvPr/>
        </p:nvSpPr>
        <p:spPr bwMode="auto">
          <a:xfrm>
            <a:off x="7377812" y="3232789"/>
            <a:ext cx="1264230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Base </a:t>
            </a:r>
            <a:r>
              <a:rPr lang="es-ES" altLang="es-ES" sz="1292" dirty="0" err="1"/>
              <a:t>portacartuchos</a:t>
            </a:r>
            <a:endParaRPr lang="es-ES" altLang="es-ES" sz="1292" dirty="0"/>
          </a:p>
        </p:txBody>
      </p:sp>
      <p:cxnSp>
        <p:nvCxnSpPr>
          <p:cNvPr id="17" name="16 Conector recto de flecha"/>
          <p:cNvCxnSpPr>
            <a:stCxn id="16" idx="1"/>
          </p:cNvCxnSpPr>
          <p:nvPr/>
        </p:nvCxnSpPr>
        <p:spPr bwMode="auto">
          <a:xfrm flipH="1" flipV="1">
            <a:off x="6068414" y="3474276"/>
            <a:ext cx="1309398" cy="3516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12 Rectángulo"/>
          <p:cNvSpPr>
            <a:spLocks noChangeArrowheads="1"/>
          </p:cNvSpPr>
          <p:nvPr/>
        </p:nvSpPr>
        <p:spPr bwMode="auto">
          <a:xfrm>
            <a:off x="7510750" y="4195470"/>
            <a:ext cx="1131292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Cartucho con varistor</a:t>
            </a:r>
          </a:p>
        </p:txBody>
      </p:sp>
      <p:cxnSp>
        <p:nvCxnSpPr>
          <p:cNvPr id="19" name="18 Conector recto de flecha"/>
          <p:cNvCxnSpPr>
            <a:stCxn id="18" idx="1"/>
          </p:cNvCxnSpPr>
          <p:nvPr/>
        </p:nvCxnSpPr>
        <p:spPr bwMode="auto">
          <a:xfrm flipH="1" flipV="1">
            <a:off x="5641712" y="4436956"/>
            <a:ext cx="1869038" cy="3517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442093" y="2120507"/>
            <a:ext cx="1284215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215" b="1" i="1" dirty="0">
                <a:solidFill>
                  <a:srgbClr val="EC6F28"/>
                </a:solidFill>
                <a:latin typeface="Century Gothic" panose="020B0502020202020204" pitchFamily="34" charset="0"/>
              </a:rPr>
              <a:t>Módulo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Características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PROTECCION CONTRA SOBRETENSIONES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  <p:bldP spid="18" grpId="0"/>
      <p:bldP spid="3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25" y="2917195"/>
            <a:ext cx="3900487" cy="296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1487350" y="4255091"/>
            <a:ext cx="850900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/>
              <a:t>Varistor</a:t>
            </a:r>
          </a:p>
        </p:txBody>
      </p:sp>
      <p:cxnSp>
        <p:nvCxnSpPr>
          <p:cNvPr id="9" name="8 Conector recto de flecha"/>
          <p:cNvCxnSpPr/>
          <p:nvPr/>
        </p:nvCxnSpPr>
        <p:spPr bwMode="auto">
          <a:xfrm flipV="1">
            <a:off x="2374762" y="4397233"/>
            <a:ext cx="1690688" cy="0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87350" y="5066914"/>
            <a:ext cx="900112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Carcasa </a:t>
            </a:r>
          </a:p>
        </p:txBody>
      </p:sp>
      <p:cxnSp>
        <p:nvCxnSpPr>
          <p:cNvPr id="13" name="12 Conector recto de flecha"/>
          <p:cNvCxnSpPr>
            <a:stCxn id="12" idx="3"/>
          </p:cNvCxnSpPr>
          <p:nvPr/>
        </p:nvCxnSpPr>
        <p:spPr bwMode="auto">
          <a:xfrm flipV="1">
            <a:off x="2387462" y="5209058"/>
            <a:ext cx="1677988" cy="3441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12 Rectángulo"/>
          <p:cNvSpPr>
            <a:spLocks noChangeArrowheads="1"/>
          </p:cNvSpPr>
          <p:nvPr/>
        </p:nvSpPr>
        <p:spPr bwMode="auto">
          <a:xfrm>
            <a:off x="7716141" y="2753232"/>
            <a:ext cx="843993" cy="68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Patilla de conexión</a:t>
            </a:r>
          </a:p>
        </p:txBody>
      </p:sp>
      <p:cxnSp>
        <p:nvCxnSpPr>
          <p:cNvPr id="15" name="14 Conector recto de flecha"/>
          <p:cNvCxnSpPr>
            <a:stCxn id="14" idx="1"/>
          </p:cNvCxnSpPr>
          <p:nvPr/>
        </p:nvCxnSpPr>
        <p:spPr bwMode="auto">
          <a:xfrm flipH="1" flipV="1">
            <a:off x="6478453" y="3085577"/>
            <a:ext cx="1237688" cy="12077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12 Rectángulo"/>
          <p:cNvSpPr>
            <a:spLocks noChangeArrowheads="1"/>
          </p:cNvSpPr>
          <p:nvPr/>
        </p:nvSpPr>
        <p:spPr bwMode="auto">
          <a:xfrm>
            <a:off x="7164289" y="3905725"/>
            <a:ext cx="1395846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Testigo de funcionamiento</a:t>
            </a:r>
          </a:p>
        </p:txBody>
      </p:sp>
      <p:cxnSp>
        <p:nvCxnSpPr>
          <p:cNvPr id="17" name="16 Conector recto de flecha"/>
          <p:cNvCxnSpPr>
            <a:stCxn id="16" idx="1"/>
          </p:cNvCxnSpPr>
          <p:nvPr/>
        </p:nvCxnSpPr>
        <p:spPr bwMode="auto">
          <a:xfrm flipH="1" flipV="1">
            <a:off x="6478452" y="3564896"/>
            <a:ext cx="685837" cy="585832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360187" y="2088543"/>
            <a:ext cx="1284215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215" b="1" i="1" dirty="0">
                <a:solidFill>
                  <a:srgbClr val="EC6F28"/>
                </a:solidFill>
                <a:latin typeface="Century Gothic" panose="020B0502020202020204" pitchFamily="34" charset="0"/>
              </a:rPr>
              <a:t>Pastilla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Características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PROTECCION CONTRA SOBRETENSIONES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  <p:bldP spid="2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47961" y="5356599"/>
            <a:ext cx="7372190" cy="100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" altLang="es-ES" sz="1477" dirty="0"/>
              <a:t>Al provocarse una descarga atmosférica en la línea de distribución la tensión se eleva a valores de kV durante un brevísimo instante de tiempo, y mediante el varistor (Resistencia variable en función de la tensión), descarga esta tensión sobrante a tierra.</a:t>
            </a:r>
            <a:endParaRPr lang="es-ES" altLang="es-ES" sz="1477" b="1" dirty="0">
              <a:solidFill>
                <a:srgbClr val="0099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3" t="36227" r="25166" b="37434"/>
          <a:stretch>
            <a:fillRect/>
          </a:stretch>
        </p:blipFill>
        <p:spPr bwMode="auto">
          <a:xfrm>
            <a:off x="6100785" y="3485076"/>
            <a:ext cx="882650" cy="55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5" r="59016"/>
          <a:stretch>
            <a:fillRect/>
          </a:stretch>
        </p:blipFill>
        <p:spPr bwMode="auto">
          <a:xfrm>
            <a:off x="3082987" y="2764311"/>
            <a:ext cx="957262" cy="212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8"/>
          <a:stretch>
            <a:fillRect/>
          </a:stretch>
        </p:blipFill>
        <p:spPr bwMode="auto">
          <a:xfrm>
            <a:off x="6943488" y="2742123"/>
            <a:ext cx="1770063" cy="221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9" r="36044"/>
          <a:stretch>
            <a:fillRect/>
          </a:stretch>
        </p:blipFill>
        <p:spPr bwMode="auto">
          <a:xfrm>
            <a:off x="3975673" y="2742123"/>
            <a:ext cx="2212975" cy="221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69"/>
          <a:stretch>
            <a:fillRect/>
          </a:stretch>
        </p:blipFill>
        <p:spPr bwMode="auto">
          <a:xfrm>
            <a:off x="1570985" y="2742123"/>
            <a:ext cx="1671637" cy="221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Características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PROTECCION CONTRA SOBRETENSIONES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47368" y="2099622"/>
            <a:ext cx="6957080" cy="465282"/>
          </a:xfrm>
          <a:prstGeom prst="rect">
            <a:avLst/>
          </a:prstGeom>
        </p:spPr>
        <p:txBody>
          <a:bodyPr/>
          <a:lstStyle>
            <a:lvl1pPr marL="284163" indent="-284163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41350" indent="-1666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+mn-lt"/>
              </a:defRPr>
            </a:lvl2pPr>
            <a:lvl3pPr marL="1123950" indent="-25558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+mn-lt"/>
              </a:defRPr>
            </a:lvl3pPr>
            <a:lvl4pPr marL="1563688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034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+mn-lt"/>
              </a:defRPr>
            </a:lvl5pPr>
            <a:lvl6pPr marL="24606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6pPr>
            <a:lvl7pPr marL="29178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7pPr>
            <a:lvl8pPr marL="33750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8pPr>
            <a:lvl9pPr marL="3832225" indent="-249238" algn="l" defTabSz="6842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Clr>
                <a:srgbClr val="59C619"/>
              </a:buClr>
              <a:buNone/>
              <a:defRPr/>
            </a:pPr>
            <a:r>
              <a:rPr lang="es-ES" sz="2215" kern="0" dirty="0"/>
              <a:t>Protección contra sobretensión temporal</a:t>
            </a:r>
          </a:p>
          <a:p>
            <a:pPr marL="0" indent="0">
              <a:buClr>
                <a:srgbClr val="59C619"/>
              </a:buClr>
              <a:buNone/>
              <a:defRPr/>
            </a:pPr>
            <a:endParaRPr lang="es-ES" sz="2215" kern="0" dirty="0"/>
          </a:p>
        </p:txBody>
      </p:sp>
      <p:pic>
        <p:nvPicPr>
          <p:cNvPr id="17410" name="Picture 2" descr="T:\6 Documentos Técnicos\MANUALES_ LIBROS_CATECISMO\MANUAL TECNICO\PROTECCIONES ELECTRICAS\3.IMAGENES\2º EDICION\P. 4 FIGURA 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738415" cy="306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Características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PROTECCION CONTRA SOBRETENSIONES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647368" y="2980486"/>
            <a:ext cx="4508808" cy="2554545"/>
          </a:xfrm>
          <a:prstGeom prst="rect">
            <a:avLst/>
          </a:prstGeom>
          <a:solidFill>
            <a:srgbClr val="F7DDF3"/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+mj-lt"/>
              </a:rPr>
              <a:t>La </a:t>
            </a:r>
            <a:r>
              <a:rPr lang="es-ES" sz="2000" b="1" dirty="0" smtClean="0">
                <a:latin typeface="+mj-lt"/>
              </a:rPr>
              <a:t>ITC-BT-23</a:t>
            </a:r>
            <a:r>
              <a:rPr lang="es-ES" sz="2000" dirty="0" smtClean="0">
                <a:latin typeface="+mj-lt"/>
              </a:rPr>
              <a:t> no </a:t>
            </a:r>
            <a:r>
              <a:rPr lang="es-ES" sz="2000" dirty="0">
                <a:latin typeface="+mj-lt"/>
              </a:rPr>
              <a:t>trata </a:t>
            </a:r>
            <a:r>
              <a:rPr lang="es-ES" sz="2000" dirty="0" smtClean="0">
                <a:latin typeface="+mj-lt"/>
              </a:rPr>
              <a:t>las </a:t>
            </a:r>
            <a:r>
              <a:rPr lang="es-ES" sz="2000" dirty="0">
                <a:latin typeface="+mj-lt"/>
              </a:rPr>
              <a:t>sobretensiones </a:t>
            </a:r>
            <a:r>
              <a:rPr lang="es-ES" sz="2000" dirty="0" smtClean="0">
                <a:latin typeface="+mj-lt"/>
              </a:rPr>
              <a:t>temporales, permanentes </a:t>
            </a:r>
            <a:r>
              <a:rPr lang="es-ES" sz="2000" dirty="0">
                <a:latin typeface="+mj-lt"/>
              </a:rPr>
              <a:t>o a frecuencia industrial</a:t>
            </a:r>
            <a:r>
              <a:rPr lang="es-ES" sz="2000" dirty="0" smtClean="0">
                <a:latin typeface="+mj-lt"/>
              </a:rPr>
              <a:t>, </a:t>
            </a:r>
            <a:r>
              <a:rPr lang="es-ES" sz="2000" dirty="0">
                <a:latin typeface="+mj-lt"/>
              </a:rPr>
              <a:t>debidas a rotura o desconexión del neutro. </a:t>
            </a:r>
            <a:endParaRPr lang="es-ES" sz="2000" dirty="0" smtClean="0">
              <a:latin typeface="+mj-lt"/>
            </a:endParaRPr>
          </a:p>
          <a:p>
            <a:pPr algn="just"/>
            <a:endParaRPr lang="es-ES" sz="2000" dirty="0">
              <a:latin typeface="+mj-lt"/>
            </a:endParaRPr>
          </a:p>
          <a:p>
            <a:pPr algn="just"/>
            <a:r>
              <a:rPr lang="es-ES" sz="2000" dirty="0" smtClean="0">
                <a:latin typeface="+mj-lt"/>
              </a:rPr>
              <a:t>Según </a:t>
            </a:r>
            <a:r>
              <a:rPr lang="es-ES" sz="2000" dirty="0">
                <a:latin typeface="+mj-lt"/>
              </a:rPr>
              <a:t>el </a:t>
            </a:r>
            <a:r>
              <a:rPr lang="es-ES" sz="2000" b="1" dirty="0">
                <a:latin typeface="+mj-lt"/>
              </a:rPr>
              <a:t>artículo </a:t>
            </a:r>
            <a:r>
              <a:rPr lang="es-ES" sz="2000" b="1" dirty="0" smtClean="0">
                <a:latin typeface="+mj-lt"/>
              </a:rPr>
              <a:t>16 </a:t>
            </a:r>
            <a:r>
              <a:rPr lang="es-ES" sz="2000" dirty="0" smtClean="0">
                <a:latin typeface="+mj-lt"/>
              </a:rPr>
              <a:t>se </a:t>
            </a:r>
            <a:r>
              <a:rPr lang="es-ES" sz="2000" dirty="0">
                <a:latin typeface="+mj-lt"/>
              </a:rPr>
              <a:t>debe proteger la instalación interior o receptora contra sobretensiones temporales.</a:t>
            </a:r>
          </a:p>
        </p:txBody>
      </p:sp>
    </p:spTree>
    <p:extLst>
      <p:ext uri="{BB962C8B-B14F-4D97-AF65-F5344CB8AC3E}">
        <p14:creationId xmlns:p14="http://schemas.microsoft.com/office/powerpoint/2010/main" val="34300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30" y="1720063"/>
            <a:ext cx="4027565" cy="44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2 Rectángulo"/>
          <p:cNvSpPr>
            <a:spLocks noChangeArrowheads="1"/>
          </p:cNvSpPr>
          <p:nvPr/>
        </p:nvSpPr>
        <p:spPr bwMode="auto">
          <a:xfrm>
            <a:off x="1580898" y="2105273"/>
            <a:ext cx="1394868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Bornes de entrada</a:t>
            </a:r>
          </a:p>
        </p:txBody>
      </p:sp>
      <p:cxnSp>
        <p:nvCxnSpPr>
          <p:cNvPr id="7" name="6 Conector recto de flecha"/>
          <p:cNvCxnSpPr/>
          <p:nvPr/>
        </p:nvCxnSpPr>
        <p:spPr bwMode="auto">
          <a:xfrm>
            <a:off x="2832891" y="2247414"/>
            <a:ext cx="1570038" cy="0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12 Rectángulo"/>
          <p:cNvSpPr>
            <a:spLocks noChangeArrowheads="1"/>
          </p:cNvSpPr>
          <p:nvPr/>
        </p:nvSpPr>
        <p:spPr bwMode="auto">
          <a:xfrm>
            <a:off x="1513680" y="4613684"/>
            <a:ext cx="1130722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Palanca disparadora</a:t>
            </a:r>
          </a:p>
        </p:txBody>
      </p:sp>
      <p:cxnSp>
        <p:nvCxnSpPr>
          <p:cNvPr id="9" name="8 Conector recto de flecha"/>
          <p:cNvCxnSpPr>
            <a:stCxn id="8" idx="3"/>
          </p:cNvCxnSpPr>
          <p:nvPr/>
        </p:nvCxnSpPr>
        <p:spPr bwMode="auto">
          <a:xfrm flipV="1">
            <a:off x="2644402" y="4492504"/>
            <a:ext cx="2991101" cy="366183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1513680" y="3456030"/>
            <a:ext cx="1482725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/>
              <a:t>Circuito impreso</a:t>
            </a:r>
          </a:p>
        </p:txBody>
      </p:sp>
      <p:cxnSp>
        <p:nvCxnSpPr>
          <p:cNvPr id="11" name="10 Conector recto de flecha"/>
          <p:cNvCxnSpPr/>
          <p:nvPr/>
        </p:nvCxnSpPr>
        <p:spPr bwMode="auto">
          <a:xfrm>
            <a:off x="2996405" y="3598171"/>
            <a:ext cx="1142205" cy="0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80899" y="5558857"/>
            <a:ext cx="1415507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altLang="es-ES" sz="1292" dirty="0"/>
              <a:t>Bornes de salida</a:t>
            </a:r>
          </a:p>
        </p:txBody>
      </p:sp>
      <p:cxnSp>
        <p:nvCxnSpPr>
          <p:cNvPr id="13" name="12 Conector recto de flecha"/>
          <p:cNvCxnSpPr>
            <a:stCxn id="12" idx="3"/>
          </p:cNvCxnSpPr>
          <p:nvPr/>
        </p:nvCxnSpPr>
        <p:spPr bwMode="auto">
          <a:xfrm flipV="1">
            <a:off x="2996406" y="5700998"/>
            <a:ext cx="1492249" cy="3444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12 Rectángulo"/>
          <p:cNvSpPr>
            <a:spLocks noChangeArrowheads="1"/>
          </p:cNvSpPr>
          <p:nvPr/>
        </p:nvSpPr>
        <p:spPr bwMode="auto">
          <a:xfrm>
            <a:off x="7818405" y="2601711"/>
            <a:ext cx="822692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Carcasa</a:t>
            </a:r>
          </a:p>
        </p:txBody>
      </p:sp>
      <p:cxnSp>
        <p:nvCxnSpPr>
          <p:cNvPr id="15" name="14 Conector recto de flecha"/>
          <p:cNvCxnSpPr>
            <a:stCxn id="14" idx="1"/>
          </p:cNvCxnSpPr>
          <p:nvPr/>
        </p:nvCxnSpPr>
        <p:spPr bwMode="auto">
          <a:xfrm flipH="1">
            <a:off x="7164289" y="2747296"/>
            <a:ext cx="654116" cy="216422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12 Rectángulo"/>
          <p:cNvSpPr>
            <a:spLocks noChangeArrowheads="1"/>
          </p:cNvSpPr>
          <p:nvPr/>
        </p:nvSpPr>
        <p:spPr bwMode="auto">
          <a:xfrm>
            <a:off x="7946229" y="3579124"/>
            <a:ext cx="694868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Bobina</a:t>
            </a:r>
          </a:p>
        </p:txBody>
      </p:sp>
      <p:cxnSp>
        <p:nvCxnSpPr>
          <p:cNvPr id="17" name="16 Conector recto de flecha"/>
          <p:cNvCxnSpPr>
            <a:stCxn id="16" idx="1"/>
          </p:cNvCxnSpPr>
          <p:nvPr/>
        </p:nvCxnSpPr>
        <p:spPr bwMode="auto">
          <a:xfrm flipH="1">
            <a:off x="6638129" y="3724709"/>
            <a:ext cx="1308100" cy="15605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12 Rectángulo"/>
          <p:cNvSpPr>
            <a:spLocks noChangeArrowheads="1"/>
          </p:cNvSpPr>
          <p:nvPr/>
        </p:nvSpPr>
        <p:spPr bwMode="auto">
          <a:xfrm>
            <a:off x="7717173" y="4583445"/>
            <a:ext cx="923924" cy="68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Pulsador de rearme</a:t>
            </a:r>
          </a:p>
        </p:txBody>
      </p:sp>
      <p:cxnSp>
        <p:nvCxnSpPr>
          <p:cNvPr id="19" name="18 Conector recto de flecha"/>
          <p:cNvCxnSpPr>
            <a:stCxn id="18" idx="1"/>
          </p:cNvCxnSpPr>
          <p:nvPr/>
        </p:nvCxnSpPr>
        <p:spPr bwMode="auto">
          <a:xfrm flipH="1" flipV="1">
            <a:off x="7164289" y="4583447"/>
            <a:ext cx="552884" cy="344420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12 Rectángulo"/>
          <p:cNvSpPr>
            <a:spLocks noChangeArrowheads="1"/>
          </p:cNvSpPr>
          <p:nvPr/>
        </p:nvSpPr>
        <p:spPr bwMode="auto">
          <a:xfrm>
            <a:off x="7248927" y="5601352"/>
            <a:ext cx="1392171" cy="49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s-ES" altLang="es-ES" sz="1292" dirty="0"/>
              <a:t>Disparador magnetotérmico</a:t>
            </a:r>
          </a:p>
        </p:txBody>
      </p:sp>
      <p:cxnSp>
        <p:nvCxnSpPr>
          <p:cNvPr id="27" name="26 Conector recto de flecha"/>
          <p:cNvCxnSpPr>
            <a:stCxn id="26" idx="1"/>
          </p:cNvCxnSpPr>
          <p:nvPr/>
        </p:nvCxnSpPr>
        <p:spPr bwMode="auto">
          <a:xfrm flipH="1" flipV="1">
            <a:off x="6749855" y="4704191"/>
            <a:ext cx="499072" cy="1142164"/>
          </a:xfrm>
          <a:prstGeom prst="straightConnector1">
            <a:avLst/>
          </a:prstGeom>
          <a:ln>
            <a:solidFill>
              <a:srgbClr val="EC6F28"/>
            </a:solidFill>
            <a:headEnd type="none" w="sm" len="sm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Características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PROTECCION CONTRA SOBRETENSIONES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381492" y="5454300"/>
            <a:ext cx="7408496" cy="77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ES" altLang="es-ES" sz="1477" dirty="0"/>
              <a:t>El protector de sobretensiones permanentes vigila continuamente el valor de la tensión mediante un circuito comparador y cuando el valor es superior al fijado desconecta el circuito para evitar daños en la instalación.</a:t>
            </a:r>
            <a:endParaRPr lang="es-ES" altLang="es-ES" sz="1477" b="1" dirty="0">
              <a:solidFill>
                <a:srgbClr val="0099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3" t="36227" r="25166" b="37434"/>
          <a:stretch>
            <a:fillRect/>
          </a:stretch>
        </p:blipFill>
        <p:spPr bwMode="auto">
          <a:xfrm>
            <a:off x="5849938" y="3297116"/>
            <a:ext cx="882650" cy="55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5" r="59016"/>
          <a:stretch>
            <a:fillRect/>
          </a:stretch>
        </p:blipFill>
        <p:spPr bwMode="auto">
          <a:xfrm>
            <a:off x="3348862" y="2529255"/>
            <a:ext cx="957262" cy="21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9"/>
          <a:stretch>
            <a:fillRect/>
          </a:stretch>
        </p:blipFill>
        <p:spPr bwMode="auto">
          <a:xfrm>
            <a:off x="6732589" y="2539513"/>
            <a:ext cx="2135187" cy="235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6" r="39874"/>
          <a:stretch>
            <a:fillRect/>
          </a:stretch>
        </p:blipFill>
        <p:spPr bwMode="auto">
          <a:xfrm>
            <a:off x="4175972" y="2697775"/>
            <a:ext cx="1658937" cy="235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34"/>
          <a:stretch>
            <a:fillRect/>
          </a:stretch>
        </p:blipFill>
        <p:spPr bwMode="auto">
          <a:xfrm>
            <a:off x="1315023" y="2539513"/>
            <a:ext cx="2147887" cy="235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Características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PROTECCION CONTRA SOBRETENSIONES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59632" y="5733256"/>
            <a:ext cx="74847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800" b="1" dirty="0">
                <a:solidFill>
                  <a:srgbClr val="59C619"/>
                </a:solidFill>
                <a:latin typeface="Segoe Print" pitchFamily="2" charset="0"/>
              </a:rPr>
              <a:t>www.plcmadrid.es/rebt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1"/>
            <a:ext cx="3816424" cy="5452887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Situación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DISPOSITIVOS DE MANDO Y PROTECCION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1844824"/>
            <a:ext cx="70866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Los </a:t>
            </a:r>
            <a:r>
              <a:rPr lang="es-ES" dirty="0"/>
              <a:t>dispositivos generales de mando y protección, se situarán lo más cerca posible del punto de entrada de la derivación </a:t>
            </a:r>
            <a:r>
              <a:rPr lang="es-ES" dirty="0" smtClean="0"/>
              <a:t>individual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763688" y="2996952"/>
            <a:ext cx="6169132" cy="3733371"/>
            <a:chOff x="1763688" y="2801821"/>
            <a:chExt cx="6169132" cy="3733371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801821"/>
              <a:ext cx="6169132" cy="3312368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4257387" y="6135082"/>
              <a:ext cx="11817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/>
                <a:t>pág. 289</a:t>
              </a:r>
              <a:endParaRPr lang="es-E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707220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Situación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DISPOSITIVOS DE MANDO Y PROTECCION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69975"/>
            <a:ext cx="3624867" cy="483315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370992" y="5092640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dirty="0"/>
              <a:t>Placa identificadora con</a:t>
            </a:r>
            <a:r>
              <a:rPr lang="es-ES" sz="1800" dirty="0" smtClean="0"/>
              <a:t>:</a:t>
            </a:r>
          </a:p>
          <a:p>
            <a:endParaRPr lang="es-ES" sz="1800" dirty="0"/>
          </a:p>
          <a:p>
            <a:r>
              <a:rPr lang="es-ES" sz="1800" dirty="0"/>
              <a:t>1) Nombre del instalador o empresa</a:t>
            </a:r>
          </a:p>
          <a:p>
            <a:r>
              <a:rPr lang="es-ES" sz="1800" dirty="0"/>
              <a:t>2) Fecha de la instalación</a:t>
            </a:r>
          </a:p>
          <a:p>
            <a:r>
              <a:rPr lang="es-ES" sz="1800" dirty="0"/>
              <a:t>3) Intensidad del Interruptor general</a:t>
            </a:r>
          </a:p>
        </p:txBody>
      </p:sp>
      <p:cxnSp>
        <p:nvCxnSpPr>
          <p:cNvPr id="9" name="Conector recto de flecha 8"/>
          <p:cNvCxnSpPr>
            <a:endCxn id="8" idx="0"/>
          </p:cNvCxnSpPr>
          <p:nvPr/>
        </p:nvCxnSpPr>
        <p:spPr bwMode="auto">
          <a:xfrm flipH="1">
            <a:off x="3315208" y="4293096"/>
            <a:ext cx="608720" cy="7995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6F28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5" name="Rectángulo 14"/>
          <p:cNvSpPr/>
          <p:nvPr/>
        </p:nvSpPr>
        <p:spPr>
          <a:xfrm>
            <a:off x="7709061" y="2535286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≤ </a:t>
            </a:r>
            <a:r>
              <a:rPr lang="es-ES" dirty="0"/>
              <a:t>2 m</a:t>
            </a:r>
          </a:p>
        </p:txBody>
      </p:sp>
      <p:cxnSp>
        <p:nvCxnSpPr>
          <p:cNvPr id="16" name="Conector recto de flecha 15"/>
          <p:cNvCxnSpPr>
            <a:endCxn id="15" idx="1"/>
          </p:cNvCxnSpPr>
          <p:nvPr/>
        </p:nvCxnSpPr>
        <p:spPr bwMode="auto">
          <a:xfrm>
            <a:off x="5220072" y="2766118"/>
            <a:ext cx="248898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6F28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Rectángulo 18"/>
          <p:cNvSpPr/>
          <p:nvPr/>
        </p:nvSpPr>
        <p:spPr>
          <a:xfrm>
            <a:off x="7463802" y="4149080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≤ 1,4 </a:t>
            </a:r>
            <a:r>
              <a:rPr lang="es-ES" dirty="0"/>
              <a:t>m</a:t>
            </a:r>
          </a:p>
        </p:txBody>
      </p:sp>
      <p:cxnSp>
        <p:nvCxnSpPr>
          <p:cNvPr id="20" name="Conector recto de flecha 19"/>
          <p:cNvCxnSpPr>
            <a:endCxn id="19" idx="1"/>
          </p:cNvCxnSpPr>
          <p:nvPr/>
        </p:nvCxnSpPr>
        <p:spPr bwMode="auto">
          <a:xfrm>
            <a:off x="5220072" y="4379912"/>
            <a:ext cx="2243730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6F28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75656" y="1916833"/>
            <a:ext cx="7086600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Ejemplo viviendas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0891765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9" grpId="0"/>
      <p:bldP spid="22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Situación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DISPOSITIVOS DE MANDO Y PROTECCION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1916833"/>
            <a:ext cx="7086600" cy="115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dirty="0"/>
              <a:t>P</a:t>
            </a:r>
            <a:r>
              <a:rPr lang="es-ES" dirty="0" smtClean="0"/>
              <a:t>odrán </a:t>
            </a:r>
            <a:r>
              <a:rPr lang="es-ES" dirty="0"/>
              <a:t>instalarse en cuadros separados y en otros </a:t>
            </a:r>
            <a:r>
              <a:rPr lang="es-ES" dirty="0" smtClean="0"/>
              <a:t>lugares</a:t>
            </a:r>
          </a:p>
          <a:p>
            <a:pPr marL="719138" algn="just">
              <a:buClr>
                <a:srgbClr val="EC6F28"/>
              </a:buClr>
            </a:pPr>
            <a:r>
              <a:rPr lang="es-ES" dirty="0" smtClean="0"/>
              <a:t>IP 30</a:t>
            </a:r>
          </a:p>
          <a:p>
            <a:pPr marL="719138" algn="just">
              <a:buClr>
                <a:srgbClr val="EC6F28"/>
              </a:buClr>
            </a:pPr>
            <a:r>
              <a:rPr lang="es-ES" dirty="0" smtClean="0"/>
              <a:t>IK07</a:t>
            </a:r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1475656" y="3073988"/>
            <a:ext cx="3456384" cy="3595372"/>
            <a:chOff x="1475656" y="3114058"/>
            <a:chExt cx="3456384" cy="359537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3114058"/>
              <a:ext cx="3456384" cy="3496574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51720" y="6309320"/>
              <a:ext cx="27063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dirty="0" smtClean="0"/>
                <a:t>CUADRO PRINCIPAL</a:t>
              </a:r>
              <a:endParaRPr lang="es-ES" sz="2000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135216" y="3573016"/>
            <a:ext cx="1800199" cy="2504873"/>
            <a:chOff x="5135216" y="3573016"/>
            <a:chExt cx="1800199" cy="250487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3573016"/>
              <a:ext cx="1630489" cy="1858542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5135216" y="5431558"/>
              <a:ext cx="1800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dirty="0" smtClean="0"/>
                <a:t>CUADRO SECUNDARIO</a:t>
              </a:r>
              <a:endParaRPr lang="es-ES" sz="1800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7053737" y="3573016"/>
            <a:ext cx="1800199" cy="2504872"/>
            <a:chOff x="7053737" y="3573016"/>
            <a:chExt cx="1800199" cy="2504872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8593" y="3573016"/>
              <a:ext cx="1630489" cy="1858542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7053737" y="5431557"/>
              <a:ext cx="1800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800" dirty="0" smtClean="0"/>
                <a:t>CUADRO SECUNDARIO</a:t>
              </a:r>
              <a:endParaRPr lang="es-E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033749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Caja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DE CONTROL DE POTENCIA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060848"/>
            <a:ext cx="7086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dirty="0" smtClean="0"/>
              <a:t>Caja </a:t>
            </a:r>
            <a:r>
              <a:rPr lang="es-ES" dirty="0"/>
              <a:t>para el interruptor de control de </a:t>
            </a:r>
            <a:r>
              <a:rPr lang="es-ES" dirty="0" smtClean="0"/>
              <a:t>potencia:</a:t>
            </a:r>
          </a:p>
          <a:p>
            <a:pPr marL="719138" algn="just">
              <a:buClr>
                <a:srgbClr val="EC6F28"/>
              </a:buClr>
            </a:pPr>
            <a:r>
              <a:rPr lang="es-ES" dirty="0" smtClean="0"/>
              <a:t>Antes </a:t>
            </a:r>
            <a:r>
              <a:rPr lang="es-ES" dirty="0"/>
              <a:t>de los demás </a:t>
            </a:r>
            <a:r>
              <a:rPr lang="es-ES" dirty="0" smtClean="0"/>
              <a:t>dispositivos</a:t>
            </a:r>
          </a:p>
          <a:p>
            <a:pPr marL="719138" algn="just">
              <a:buClr>
                <a:srgbClr val="EC6F28"/>
              </a:buClr>
            </a:pPr>
            <a:r>
              <a:rPr lang="es-ES" dirty="0" smtClean="0"/>
              <a:t>En </a:t>
            </a:r>
            <a:r>
              <a:rPr lang="es-ES" dirty="0"/>
              <a:t>compartimento independiente y </a:t>
            </a:r>
            <a:r>
              <a:rPr lang="es-ES" dirty="0" smtClean="0"/>
              <a:t>precintable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2005754" y="3429000"/>
            <a:ext cx="2137124" cy="3144409"/>
            <a:chOff x="2005754" y="3429000"/>
            <a:chExt cx="2137124" cy="3144409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20" y="3429000"/>
              <a:ext cx="2045192" cy="2726922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2005754" y="6173299"/>
              <a:ext cx="2137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/>
                <a:t>En la misma caja</a:t>
              </a:r>
              <a:endParaRPr lang="es-ES" sz="20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499992" y="3429000"/>
            <a:ext cx="3635896" cy="3144409"/>
            <a:chOff x="4499992" y="3429000"/>
            <a:chExt cx="3635896" cy="3144409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3429000"/>
              <a:ext cx="3635896" cy="2726922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5355977" y="6173299"/>
              <a:ext cx="19239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/>
                <a:t>En distinta caja</a:t>
              </a:r>
              <a:endParaRPr lang="es-ES" sz="2000" dirty="0"/>
            </a:p>
          </p:txBody>
        </p:sp>
      </p:grpSp>
      <p:sp>
        <p:nvSpPr>
          <p:cNvPr id="15" name="Rectángulo 14"/>
          <p:cNvSpPr/>
          <p:nvPr/>
        </p:nvSpPr>
        <p:spPr bwMode="auto">
          <a:xfrm>
            <a:off x="2267744" y="3646646"/>
            <a:ext cx="792088" cy="1294521"/>
          </a:xfrm>
          <a:prstGeom prst="rect">
            <a:avLst/>
          </a:prstGeom>
          <a:noFill/>
          <a:ln w="57150" cap="flat" cmpd="sng" algn="ctr">
            <a:solidFill>
              <a:srgbClr val="EC6F2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ángulo 15"/>
          <p:cNvSpPr/>
          <p:nvPr/>
        </p:nvSpPr>
        <p:spPr bwMode="auto">
          <a:xfrm>
            <a:off x="6876256" y="3861048"/>
            <a:ext cx="1152128" cy="1944216"/>
          </a:xfrm>
          <a:prstGeom prst="rect">
            <a:avLst/>
          </a:prstGeom>
          <a:noFill/>
          <a:ln w="57150" cap="flat" cmpd="sng" algn="ctr">
            <a:solidFill>
              <a:srgbClr val="EC6F2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8008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>
                <a:solidFill>
                  <a:srgbClr val="EC6F28"/>
                </a:solidFill>
                <a:latin typeface="Century Gothic" panose="020B0502020202020204" pitchFamily="34" charset="0"/>
              </a:rPr>
              <a:t>Caja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DE CONTROL DE POTENCIA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75656" y="2060848"/>
            <a:ext cx="7086600" cy="14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>
              <a:buClr>
                <a:srgbClr val="EC6F28"/>
              </a:buClr>
            </a:pPr>
            <a:r>
              <a:rPr lang="es-ES" dirty="0" smtClean="0"/>
              <a:t>Precintable</a:t>
            </a:r>
          </a:p>
          <a:p>
            <a:pPr>
              <a:buClr>
                <a:srgbClr val="EC6F28"/>
              </a:buClr>
            </a:pPr>
            <a:r>
              <a:rPr lang="es-ES" dirty="0" smtClean="0"/>
              <a:t>Dimensiones de </a:t>
            </a:r>
            <a:r>
              <a:rPr lang="es-ES" dirty="0"/>
              <a:t>acuerdo con el tipo de suministro y </a:t>
            </a:r>
            <a:r>
              <a:rPr lang="es-ES" dirty="0" smtClean="0"/>
              <a:t>tarifa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75" y="1400121"/>
            <a:ext cx="2057099" cy="1380423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2350317" y="3733953"/>
            <a:ext cx="2448272" cy="2825055"/>
            <a:chOff x="2350317" y="3733953"/>
            <a:chExt cx="2448272" cy="2825055"/>
          </a:xfrm>
        </p:grpSpPr>
        <p:sp>
          <p:nvSpPr>
            <p:cNvPr id="18" name="CuadroTexto 17"/>
            <p:cNvSpPr txBox="1"/>
            <p:nvPr/>
          </p:nvSpPr>
          <p:spPr>
            <a:xfrm>
              <a:off x="2879225" y="6158898"/>
              <a:ext cx="1563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/>
                <a:t>Caja ICP 29</a:t>
              </a:r>
              <a:endParaRPr lang="es-ES" sz="200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2350317" y="3733953"/>
              <a:ext cx="2448272" cy="2448272"/>
              <a:chOff x="2350317" y="3733953"/>
              <a:chExt cx="2448272" cy="2448272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50317" y="3733953"/>
                <a:ext cx="2448272" cy="2448272"/>
              </a:xfrm>
              <a:prstGeom prst="rect">
                <a:avLst/>
              </a:prstGeom>
            </p:spPr>
          </p:pic>
          <p:sp>
            <p:nvSpPr>
              <p:cNvPr id="5" name="Elipse 4"/>
              <p:cNvSpPr/>
              <p:nvPr/>
            </p:nvSpPr>
            <p:spPr bwMode="auto">
              <a:xfrm>
                <a:off x="3286421" y="3854642"/>
                <a:ext cx="576064" cy="7200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EC6F28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9" name="Grupo 28"/>
          <p:cNvGrpSpPr/>
          <p:nvPr/>
        </p:nvGrpSpPr>
        <p:grpSpPr>
          <a:xfrm>
            <a:off x="6045489" y="3725434"/>
            <a:ext cx="2448272" cy="2848382"/>
            <a:chOff x="6045489" y="3725434"/>
            <a:chExt cx="2448272" cy="2848382"/>
          </a:xfrm>
        </p:grpSpPr>
        <p:sp>
          <p:nvSpPr>
            <p:cNvPr id="19" name="CuadroTexto 18"/>
            <p:cNvSpPr txBox="1"/>
            <p:nvPr/>
          </p:nvSpPr>
          <p:spPr>
            <a:xfrm>
              <a:off x="6569927" y="6173706"/>
              <a:ext cx="1563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/>
                <a:t>Caja ICP 36</a:t>
              </a:r>
              <a:endParaRPr lang="es-ES" sz="2000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6045489" y="3725434"/>
              <a:ext cx="2448272" cy="2448272"/>
              <a:chOff x="6045489" y="3725434"/>
              <a:chExt cx="2448272" cy="2448272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5489" y="3725434"/>
                <a:ext cx="2448272" cy="2448272"/>
              </a:xfrm>
              <a:prstGeom prst="rect">
                <a:avLst/>
              </a:prstGeom>
            </p:spPr>
          </p:pic>
          <p:sp>
            <p:nvSpPr>
              <p:cNvPr id="21" name="Elipse 20"/>
              <p:cNvSpPr/>
              <p:nvPr/>
            </p:nvSpPr>
            <p:spPr bwMode="auto">
              <a:xfrm>
                <a:off x="6981593" y="3861055"/>
                <a:ext cx="576064" cy="72008"/>
              </a:xfrm>
              <a:prstGeom prst="ellipse">
                <a:avLst/>
              </a:prstGeom>
              <a:noFill/>
              <a:ln w="28575" cap="flat" cmpd="sng" algn="ctr">
                <a:solidFill>
                  <a:srgbClr val="EC6F28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2" name="CuadroTexto 21"/>
          <p:cNvSpPr txBox="1"/>
          <p:nvPr/>
        </p:nvSpPr>
        <p:spPr>
          <a:xfrm>
            <a:off x="1109164" y="4306682"/>
            <a:ext cx="1770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Diámetro para tubos hasta </a:t>
            </a:r>
          </a:p>
          <a:p>
            <a:pPr algn="ctr"/>
            <a:r>
              <a:rPr lang="es-ES" sz="2000" dirty="0" smtClean="0"/>
              <a:t>29 mm</a:t>
            </a:r>
            <a:endParaRPr lang="es-ES" sz="2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817459" y="4378801"/>
            <a:ext cx="1770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Diámetro para tubos hasta </a:t>
            </a:r>
          </a:p>
          <a:p>
            <a:pPr algn="ctr"/>
            <a:r>
              <a:rPr lang="es-ES" sz="2000" dirty="0" smtClean="0"/>
              <a:t>36 mm</a:t>
            </a:r>
            <a:endParaRPr lang="es-ES" sz="2000" dirty="0"/>
          </a:p>
        </p:txBody>
      </p:sp>
      <p:cxnSp>
        <p:nvCxnSpPr>
          <p:cNvPr id="25" name="Conector recto de flecha 24"/>
          <p:cNvCxnSpPr>
            <a:endCxn id="22" idx="0"/>
          </p:cNvCxnSpPr>
          <p:nvPr/>
        </p:nvCxnSpPr>
        <p:spPr bwMode="auto">
          <a:xfrm flipH="1">
            <a:off x="1994195" y="3933063"/>
            <a:ext cx="1292226" cy="3736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6F28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Conector recto de flecha 25"/>
          <p:cNvCxnSpPr>
            <a:endCxn id="23" idx="0"/>
          </p:cNvCxnSpPr>
          <p:nvPr/>
        </p:nvCxnSpPr>
        <p:spPr bwMode="auto">
          <a:xfrm flipH="1">
            <a:off x="5702490" y="3926650"/>
            <a:ext cx="1279103" cy="4521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EC6F28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2854277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 advAuto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C6F28"/>
                </a:solidFill>
                <a:latin typeface="Century Gothic" panose="020B0502020202020204" pitchFamily="34" charset="0"/>
              </a:rPr>
              <a:t>ICP</a:t>
            </a:r>
            <a:endParaRPr lang="es-ES" b="1" i="1" u="sng" dirty="0">
              <a:solidFill>
                <a:srgbClr val="EC6F28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/>
              <a:t>INTERRUPTOR DE CONTROL DE POTENCIA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80424" y="1988840"/>
            <a:ext cx="70866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</a:pPr>
            <a:r>
              <a:rPr lang="es-ES" b="1" dirty="0" smtClean="0">
                <a:solidFill>
                  <a:srgbClr val="EC6F28"/>
                </a:solidFill>
              </a:rPr>
              <a:t>No</a:t>
            </a:r>
            <a:r>
              <a:rPr lang="es-ES" dirty="0" smtClean="0"/>
              <a:t> </a:t>
            </a:r>
            <a:r>
              <a:rPr lang="es-ES" dirty="0"/>
              <a:t>puede considerarse el ICP ni cualquier otro dispositivo de control de potencia, como </a:t>
            </a:r>
            <a:r>
              <a:rPr lang="es-ES" b="1" dirty="0">
                <a:solidFill>
                  <a:srgbClr val="EC6F28"/>
                </a:solidFill>
              </a:rPr>
              <a:t>elemento de protección y de desconexión</a:t>
            </a:r>
            <a:r>
              <a:rPr lang="es-ES" dirty="0"/>
              <a:t> de la </a:t>
            </a:r>
            <a:r>
              <a:rPr lang="es-ES" dirty="0" smtClean="0"/>
              <a:t>instalación</a:t>
            </a:r>
            <a:endParaRPr lang="es-ES" dirty="0"/>
          </a:p>
          <a:p>
            <a:endParaRPr lang="es-ES" dirty="0" smtClean="0"/>
          </a:p>
          <a:p>
            <a:pPr>
              <a:buClr>
                <a:srgbClr val="EC6F28"/>
              </a:buClr>
            </a:pPr>
            <a:r>
              <a:rPr lang="es-ES" dirty="0" smtClean="0"/>
              <a:t>Hasta </a:t>
            </a:r>
            <a:r>
              <a:rPr lang="es-ES" b="1" dirty="0" smtClean="0">
                <a:solidFill>
                  <a:srgbClr val="EC6F28"/>
                </a:solidFill>
              </a:rPr>
              <a:t>63 A</a:t>
            </a:r>
          </a:p>
          <a:p>
            <a:pPr lvl="1">
              <a:buClr>
                <a:srgbClr val="EC6F28"/>
              </a:buClr>
            </a:pPr>
            <a:r>
              <a:rPr lang="es-ES" dirty="0" smtClean="0"/>
              <a:t>ICP </a:t>
            </a:r>
          </a:p>
          <a:p>
            <a:pPr lvl="1">
              <a:buClr>
                <a:srgbClr val="EC6F28"/>
              </a:buClr>
            </a:pPr>
            <a:endParaRPr lang="es-ES" dirty="0"/>
          </a:p>
          <a:p>
            <a:pPr>
              <a:buClr>
                <a:srgbClr val="EC6F28"/>
              </a:buClr>
            </a:pPr>
            <a:r>
              <a:rPr lang="es-ES" b="1" dirty="0">
                <a:solidFill>
                  <a:srgbClr val="EC6F28"/>
                </a:solidFill>
              </a:rPr>
              <a:t>S</a:t>
            </a:r>
            <a:r>
              <a:rPr lang="es-ES" b="1" dirty="0" smtClean="0">
                <a:solidFill>
                  <a:srgbClr val="EC6F28"/>
                </a:solidFill>
              </a:rPr>
              <a:t>uperior </a:t>
            </a:r>
            <a:r>
              <a:rPr lang="es-ES" b="1" dirty="0">
                <a:solidFill>
                  <a:srgbClr val="EC6F28"/>
                </a:solidFill>
              </a:rPr>
              <a:t>a 63 </a:t>
            </a:r>
            <a:r>
              <a:rPr lang="es-ES" b="1" dirty="0" smtClean="0">
                <a:solidFill>
                  <a:srgbClr val="EC6F28"/>
                </a:solidFill>
              </a:rPr>
              <a:t>A </a:t>
            </a:r>
            <a:r>
              <a:rPr lang="es-ES" dirty="0" smtClean="0"/>
              <a:t>(</a:t>
            </a:r>
            <a:r>
              <a:rPr lang="es-ES" dirty="0"/>
              <a:t>no es </a:t>
            </a:r>
            <a:r>
              <a:rPr lang="es-ES" dirty="0" smtClean="0"/>
              <a:t>necesaria </a:t>
            </a:r>
            <a:r>
              <a:rPr lang="es-ES" dirty="0"/>
              <a:t>la caja para </a:t>
            </a:r>
            <a:r>
              <a:rPr lang="es-ES" dirty="0" smtClean="0"/>
              <a:t>ICP)</a:t>
            </a:r>
          </a:p>
          <a:p>
            <a:pPr lvl="1">
              <a:buClr>
                <a:srgbClr val="EC6F28"/>
              </a:buClr>
            </a:pPr>
            <a:r>
              <a:rPr lang="es-ES" b="1" dirty="0" smtClean="0"/>
              <a:t> </a:t>
            </a:r>
            <a:r>
              <a:rPr lang="es-ES" dirty="0" smtClean="0"/>
              <a:t>Interruptores </a:t>
            </a:r>
            <a:r>
              <a:rPr lang="es-ES" dirty="0"/>
              <a:t>de intensidad </a:t>
            </a:r>
            <a:r>
              <a:rPr lang="es-ES" dirty="0" smtClean="0"/>
              <a:t>regulable</a:t>
            </a:r>
          </a:p>
          <a:p>
            <a:pPr lvl="1">
              <a:buClr>
                <a:srgbClr val="EC6F28"/>
              </a:buClr>
            </a:pPr>
            <a:r>
              <a:rPr lang="es-ES" dirty="0" smtClean="0"/>
              <a:t>Maxímetros</a:t>
            </a:r>
          </a:p>
          <a:p>
            <a:pPr lvl="1">
              <a:buClr>
                <a:srgbClr val="EC6F28"/>
              </a:buClr>
            </a:pPr>
            <a:r>
              <a:rPr lang="es-ES" dirty="0"/>
              <a:t>I</a:t>
            </a:r>
            <a:r>
              <a:rPr lang="es-ES" dirty="0" smtClean="0"/>
              <a:t>ntegradores </a:t>
            </a:r>
            <a:r>
              <a:rPr lang="es-ES" dirty="0"/>
              <a:t>incorporados al equipo de medida de energía </a:t>
            </a:r>
            <a:r>
              <a:rPr lang="es-ES" dirty="0" smtClean="0"/>
              <a:t>eléctrica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08920"/>
            <a:ext cx="1440160" cy="323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2151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utoUpdateAnimBg="0" advAuto="0"/>
    </p:bldLst>
  </p:timing>
</p:sld>
</file>

<file path=ppt/theme/theme1.xml><?xml version="1.0" encoding="utf-8"?>
<a:theme xmlns:a="http://schemas.openxmlformats.org/drawingml/2006/main" name="fondoblanco">
  <a:themeElements>
    <a:clrScheme name="">
      <a:dk1>
        <a:srgbClr val="000000"/>
      </a:dk1>
      <a:lt1>
        <a:srgbClr val="FFFFFF"/>
      </a:lt1>
      <a:dk2>
        <a:srgbClr val="000000"/>
      </a:dk2>
      <a:lt2>
        <a:srgbClr val="5760A3"/>
      </a:lt2>
      <a:accent1>
        <a:srgbClr val="2464FD"/>
      </a:accent1>
      <a:accent2>
        <a:srgbClr val="EF9100"/>
      </a:accent2>
      <a:accent3>
        <a:srgbClr val="FFFFFF"/>
      </a:accent3>
      <a:accent4>
        <a:srgbClr val="000000"/>
      </a:accent4>
      <a:accent5>
        <a:srgbClr val="ACB8FE"/>
      </a:accent5>
      <a:accent6>
        <a:srgbClr val="D98300"/>
      </a:accent6>
      <a:hlink>
        <a:srgbClr val="EAEC5E"/>
      </a:hlink>
      <a:folHlink>
        <a:srgbClr val="A2FFA3"/>
      </a:folHlink>
    </a:clrScheme>
    <a:fontScheme name="fondoblanc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ndoblanc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oblanc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Settings\mirlui\Plantillas\Schneider\fondoblanco.pot</Template>
  <TotalTime>13821</TotalTime>
  <Pages>2</Pages>
  <Words>1438</Words>
  <Application>Microsoft Office PowerPoint</Application>
  <PresentationFormat>Presentación en pantalla (4:3)</PresentationFormat>
  <Paragraphs>274</Paragraphs>
  <Slides>36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  <vt:variant>
        <vt:lpstr>Presentaciones personalizadas</vt:lpstr>
      </vt:variant>
      <vt:variant>
        <vt:i4>2</vt:i4>
      </vt:variant>
    </vt:vector>
  </HeadingPairs>
  <TitlesOfParts>
    <vt:vector size="46" baseType="lpstr">
      <vt:lpstr>Arial</vt:lpstr>
      <vt:lpstr>Arial Narrow</vt:lpstr>
      <vt:lpstr>Century Gothic</vt:lpstr>
      <vt:lpstr>Segoe Print</vt:lpstr>
      <vt:lpstr>Source Sans Pro</vt:lpstr>
      <vt:lpstr>Times New Roman</vt:lpstr>
      <vt:lpstr>Wingdings</vt:lpstr>
      <vt:lpstr>fondoblanco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Instaladores</vt:lpstr>
      <vt:lpstr>A fondo</vt:lpstr>
    </vt:vector>
  </TitlesOfParts>
  <Company>Schneider Electric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ELECTROTÉCNICO DE BAJA TENSIÓN</dc:title>
  <dc:creator>PLC MADRID</dc:creator>
  <cp:lastModifiedBy>Jose</cp:lastModifiedBy>
  <cp:revision>849</cp:revision>
  <cp:lastPrinted>1999-03-03T08:48:54Z</cp:lastPrinted>
  <dcterms:created xsi:type="dcterms:W3CDTF">2002-03-04T11:22:07Z</dcterms:created>
  <dcterms:modified xsi:type="dcterms:W3CDTF">2019-09-04T11:57:37Z</dcterms:modified>
</cp:coreProperties>
</file>