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448" r:id="rId2"/>
    <p:sldId id="598" r:id="rId3"/>
    <p:sldId id="599" r:id="rId4"/>
    <p:sldId id="600" r:id="rId5"/>
    <p:sldId id="605" r:id="rId6"/>
    <p:sldId id="602" r:id="rId7"/>
    <p:sldId id="603" r:id="rId8"/>
    <p:sldId id="607" r:id="rId9"/>
    <p:sldId id="608" r:id="rId10"/>
    <p:sldId id="609" r:id="rId11"/>
    <p:sldId id="611" r:id="rId12"/>
    <p:sldId id="610" r:id="rId13"/>
    <p:sldId id="612" r:id="rId14"/>
    <p:sldId id="616" r:id="rId15"/>
    <p:sldId id="615" r:id="rId16"/>
    <p:sldId id="613" r:id="rId17"/>
    <p:sldId id="614" r:id="rId18"/>
    <p:sldId id="617" r:id="rId19"/>
    <p:sldId id="601" r:id="rId20"/>
    <p:sldId id="586" r:id="rId21"/>
    <p:sldId id="618" r:id="rId22"/>
    <p:sldId id="619" r:id="rId23"/>
    <p:sldId id="620" r:id="rId24"/>
    <p:sldId id="621" r:id="rId25"/>
    <p:sldId id="622" r:id="rId26"/>
    <p:sldId id="623" r:id="rId27"/>
    <p:sldId id="624" r:id="rId28"/>
    <p:sldId id="626" r:id="rId29"/>
    <p:sldId id="591" r:id="rId30"/>
    <p:sldId id="627" r:id="rId31"/>
    <p:sldId id="628" r:id="rId32"/>
    <p:sldId id="593" r:id="rId33"/>
    <p:sldId id="594" r:id="rId34"/>
    <p:sldId id="595" r:id="rId35"/>
    <p:sldId id="625" r:id="rId36"/>
    <p:sldId id="629" r:id="rId37"/>
    <p:sldId id="596" r:id="rId38"/>
    <p:sldId id="631" r:id="rId39"/>
    <p:sldId id="630" r:id="rId40"/>
    <p:sldId id="632" r:id="rId41"/>
    <p:sldId id="633" r:id="rId42"/>
    <p:sldId id="634" r:id="rId43"/>
    <p:sldId id="635" r:id="rId44"/>
    <p:sldId id="636" r:id="rId45"/>
    <p:sldId id="536" r:id="rId46"/>
  </p:sldIdLst>
  <p:sldSz cx="9144000" cy="6858000" type="screen4x3"/>
  <p:notesSz cx="7099300" cy="10234613"/>
  <p:custShowLst>
    <p:custShow name="Instaladores" id="0">
      <p:sldLst/>
    </p:custShow>
    <p:custShow name="A fondo" id="1">
      <p:sldLst/>
    </p:custShow>
  </p:custShowLst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6F28"/>
    <a:srgbClr val="FFFBCF"/>
    <a:srgbClr val="59C619"/>
    <a:srgbClr val="FFFF99"/>
    <a:srgbClr val="F7DDF3"/>
    <a:srgbClr val="AE58A3"/>
    <a:srgbClr val="FF00FF"/>
    <a:srgbClr val="009900"/>
    <a:srgbClr val="EFBFE8"/>
    <a:srgbClr val="EAA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 autoAdjust="0"/>
  </p:normalViewPr>
  <p:slideViewPr>
    <p:cSldViewPr>
      <p:cViewPr varScale="1">
        <p:scale>
          <a:sx n="46" d="100"/>
          <a:sy n="46" d="100"/>
        </p:scale>
        <p:origin x="1206" y="6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1662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50" d="100"/>
          <a:sy n="150" d="100"/>
        </p:scale>
        <p:origin x="402" y="274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2" Type="http://schemas.openxmlformats.org/officeDocument/2006/relationships/slide" Target="slides/slide20.xml"/><Relationship Id="rId1" Type="http://schemas.openxmlformats.org/officeDocument/2006/relationships/slide" Target="slides/slide18.xml"/><Relationship Id="rId4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t" anchorCtr="0" compatLnSpc="1">
            <a:prstTxWarp prst="textNoShape">
              <a:avLst/>
            </a:prstTxWarp>
          </a:bodyPr>
          <a:lstStyle>
            <a:lvl1pPr marL="316403" indent="-316403" defTabSz="966404" eaLnBrk="0" hangingPunct="0">
              <a:defRPr sz="110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t" anchorCtr="0" compatLnSpc="1">
            <a:prstTxWarp prst="textNoShape">
              <a:avLst/>
            </a:prstTxWarp>
          </a:bodyPr>
          <a:lstStyle>
            <a:lvl1pPr marL="316403" indent="-316403" algn="r" defTabSz="966404" eaLnBrk="0" hangingPunct="0">
              <a:defRPr sz="110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b" anchorCtr="0" compatLnSpc="1">
            <a:prstTxWarp prst="textNoShape">
              <a:avLst/>
            </a:prstTxWarp>
          </a:bodyPr>
          <a:lstStyle>
            <a:lvl1pPr marL="316403" indent="-316403" defTabSz="966404" eaLnBrk="0" hangingPunct="0">
              <a:defRPr sz="110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b" anchorCtr="0" compatLnSpc="1">
            <a:prstTxWarp prst="textNoShape">
              <a:avLst/>
            </a:prstTxWarp>
          </a:bodyPr>
          <a:lstStyle>
            <a:lvl1pPr marL="315913" indent="-315913" algn="r" defTabSz="965200">
              <a:defRPr sz="1100" i="1"/>
            </a:lvl1pPr>
          </a:lstStyle>
          <a:p>
            <a:fld id="{6E541461-32D1-4811-B388-5AC75F335B35}" type="slidenum">
              <a:rPr lang="es-ES_tradnl" altLang="es-ES"/>
              <a:pPr/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254262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t" anchorCtr="0" compatLnSpc="1">
            <a:prstTxWarp prst="textNoShape">
              <a:avLst/>
            </a:prstTxWarp>
          </a:bodyPr>
          <a:lstStyle>
            <a:lvl1pPr defTabSz="825398" eaLnBrk="0" hangingPunct="0">
              <a:defRPr sz="11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t" anchorCtr="0" compatLnSpc="1">
            <a:prstTxWarp prst="textNoShape">
              <a:avLst/>
            </a:prstTxWarp>
          </a:bodyPr>
          <a:lstStyle>
            <a:lvl1pPr algn="r" defTabSz="825398" eaLnBrk="0" hangingPunct="0">
              <a:defRPr sz="11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b" anchorCtr="0" compatLnSpc="1">
            <a:prstTxWarp prst="textNoShape">
              <a:avLst/>
            </a:prstTxWarp>
          </a:bodyPr>
          <a:lstStyle>
            <a:lvl1pPr defTabSz="825398" eaLnBrk="0" hangingPunct="0">
              <a:defRPr sz="11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b" anchorCtr="0" compatLnSpc="1">
            <a:prstTxWarp prst="textNoShape">
              <a:avLst/>
            </a:prstTxWarp>
          </a:bodyPr>
          <a:lstStyle>
            <a:lvl1pPr algn="r" defTabSz="823913">
              <a:defRPr sz="1100" i="1">
                <a:latin typeface="Times New Roman" panose="02020603050405020304" pitchFamily="18" charset="0"/>
              </a:defRPr>
            </a:lvl1pPr>
          </a:lstStyle>
          <a:p>
            <a:fld id="{DA471B6D-EE2C-4448-8BAB-BBCC77A1705D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75213"/>
            <a:ext cx="5205413" cy="462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455" tIns="49868" rIns="101455" bIns="498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Selecciona para modificar los estilos de texto de la máscara </a:t>
            </a:r>
          </a:p>
          <a:p>
            <a:pPr lvl="1"/>
            <a:r>
              <a:rPr lang="es-ES_tradnl" noProof="0" smtClean="0"/>
              <a:t>Segundo nivel </a:t>
            </a:r>
          </a:p>
          <a:p>
            <a:pPr lvl="2"/>
            <a:r>
              <a:rPr lang="es-ES_tradnl" noProof="0" smtClean="0"/>
              <a:t>Tercer nivel </a:t>
            </a:r>
          </a:p>
          <a:p>
            <a:pPr lvl="3"/>
            <a:r>
              <a:rPr lang="es-ES_tradnl" noProof="0" smtClean="0"/>
              <a:t>Cuarto nivel </a:t>
            </a:r>
          </a:p>
          <a:p>
            <a:pPr lvl="4"/>
            <a:r>
              <a:rPr lang="es-ES_tradnl" noProof="0" smtClean="0"/>
              <a:t>Quinto nivel </a:t>
            </a:r>
          </a:p>
        </p:txBody>
      </p:sp>
      <p:sp>
        <p:nvSpPr>
          <p:cNvPr id="35847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74700"/>
            <a:ext cx="5099050" cy="3824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09916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3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23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23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23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23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23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23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23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23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67F075-46CC-44E4-9FAE-834BF308AD9B}" type="slidenum">
              <a:rPr lang="es-ES_tradnl" altLang="es-ES" sz="11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s-ES_tradnl" altLang="es-ES" sz="1100">
              <a:latin typeface="Times New Roman" panose="02020603050405020304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4925" cy="383698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51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971800" y="685800"/>
            <a:ext cx="5791200" cy="1524000"/>
          </a:xfrm>
          <a:gradFill rotWithShape="0">
            <a:gsLst>
              <a:gs pos="0">
                <a:srgbClr val="008000"/>
              </a:gs>
              <a:gs pos="100000">
                <a:srgbClr val="33CC33"/>
              </a:gs>
            </a:gsLst>
            <a:lin ang="5400000" scaled="1"/>
          </a:gradFill>
        </p:spPr>
        <p:txBody>
          <a:bodyPr lIns="0" tIns="0" rIns="0" bIns="0"/>
          <a:lstStyle>
            <a:lvl1pPr marL="98425" algn="ctr">
              <a:spcBef>
                <a:spcPct val="20000"/>
              </a:spcBef>
              <a:buClr>
                <a:srgbClr val="00CC00"/>
              </a:buClr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480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658075"/>
      </p:ext>
    </p:extLst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72350" y="381000"/>
            <a:ext cx="1771650" cy="547211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057400" y="381000"/>
            <a:ext cx="5162550" cy="547211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8461171"/>
      </p:ext>
    </p:extLst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381000"/>
            <a:ext cx="6096000" cy="885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2057400" y="1447800"/>
            <a:ext cx="3467100" cy="440531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676900" y="1447800"/>
            <a:ext cx="3467100" cy="44053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6742838"/>
      </p:ext>
    </p:extLst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438954"/>
      </p:ext>
    </p:extLst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7532219"/>
      </p:ext>
    </p:extLst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57400" y="1447800"/>
            <a:ext cx="3467100" cy="4405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676900" y="1447800"/>
            <a:ext cx="3467100" cy="4405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218909"/>
      </p:ext>
    </p:extLst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3706030"/>
      </p:ext>
    </p:extLst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116084"/>
      </p:ext>
    </p:extLst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977579"/>
      </p:ext>
    </p:extLst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0330908"/>
      </p:ext>
    </p:extLst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2259909"/>
      </p:ext>
    </p:extLst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5656" y="1616114"/>
            <a:ext cx="7086600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dirty="0" smtClean="0"/>
              <a:t>Selecciona para modificar los estilos de texto de la máscara</a:t>
            </a:r>
          </a:p>
          <a:p>
            <a:pPr lvl="1"/>
            <a:r>
              <a:rPr lang="es-ES_tradnl" altLang="es-ES" dirty="0" smtClean="0"/>
              <a:t>Segundo nivel</a:t>
            </a:r>
          </a:p>
          <a:p>
            <a:pPr lvl="2"/>
            <a:r>
              <a:rPr lang="es-ES_tradnl" altLang="es-ES" dirty="0" smtClean="0"/>
              <a:t>Tercer nivel</a:t>
            </a:r>
          </a:p>
          <a:p>
            <a:pPr lvl="3"/>
            <a:r>
              <a:rPr lang="es-ES_tradnl" altLang="es-ES" dirty="0" smtClean="0"/>
              <a:t>Cuarto nivel </a:t>
            </a:r>
          </a:p>
          <a:p>
            <a:pPr lvl="4"/>
            <a:r>
              <a:rPr lang="es-ES_tradnl" altLang="es-ES" dirty="0" smtClean="0"/>
              <a:t>Quinto nivel 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381000"/>
            <a:ext cx="6096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</p:sldLayoutIdLst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utoUpdateAnimBg="0"/>
    </p:bldLst>
  </p:timing>
  <p:txStyles>
    <p:titleStyle>
      <a:lvl1pPr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2pPr>
      <a:lvl3pPr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3pPr>
      <a:lvl4pPr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4pPr>
      <a:lvl5pPr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5pPr>
      <a:lvl6pPr marL="457200"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6pPr>
      <a:lvl7pPr marL="914400"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7pPr>
      <a:lvl8pPr marL="1371600"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8pPr>
      <a:lvl9pPr marL="1828800"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9pPr>
    </p:titleStyle>
    <p:bodyStyle>
      <a:lvl1pPr marL="284163" indent="-284163" algn="l" defTabSz="684213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Font typeface="Wingdings" panose="05000000000000000000" pitchFamily="2" charset="2"/>
        <a:buChar char="Ø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41350" indent="-166688" algn="l" defTabSz="684213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Font typeface="Wingdings" panose="05000000000000000000" pitchFamily="2" charset="2"/>
        <a:buChar char="q"/>
        <a:defRPr sz="2000">
          <a:solidFill>
            <a:srgbClr val="000000"/>
          </a:solidFill>
          <a:latin typeface="+mn-lt"/>
        </a:defRPr>
      </a:lvl2pPr>
      <a:lvl3pPr marL="1123950" indent="-255588" algn="l" defTabSz="684213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Font typeface="Wingdings" panose="05000000000000000000" pitchFamily="2" charset="2"/>
        <a:buChar char="ü"/>
        <a:defRPr sz="2000">
          <a:solidFill>
            <a:srgbClr val="000000"/>
          </a:solidFill>
          <a:latin typeface="+mn-lt"/>
        </a:defRPr>
      </a:lvl3pPr>
      <a:lvl4pPr marL="1563688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–"/>
        <a:defRPr sz="2000">
          <a:solidFill>
            <a:srgbClr val="000000"/>
          </a:solidFill>
          <a:latin typeface="+mn-lt"/>
        </a:defRPr>
      </a:lvl4pPr>
      <a:lvl5pPr marL="2003425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 sz="2000">
          <a:solidFill>
            <a:srgbClr val="000000"/>
          </a:solidFill>
          <a:latin typeface="+mn-lt"/>
        </a:defRPr>
      </a:lvl5pPr>
      <a:lvl6pPr marL="2460625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>
          <a:solidFill>
            <a:srgbClr val="000000"/>
          </a:solidFill>
          <a:latin typeface="+mn-lt"/>
        </a:defRPr>
      </a:lvl6pPr>
      <a:lvl7pPr marL="2917825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>
          <a:solidFill>
            <a:srgbClr val="000000"/>
          </a:solidFill>
          <a:latin typeface="+mn-lt"/>
        </a:defRPr>
      </a:lvl7pPr>
      <a:lvl8pPr marL="3375025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>
          <a:solidFill>
            <a:srgbClr val="000000"/>
          </a:solidFill>
          <a:latin typeface="+mn-lt"/>
        </a:defRPr>
      </a:lvl8pPr>
      <a:lvl9pPr marL="3832225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>
          <a:solidFill>
            <a:srgbClr val="000000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CuadroTexto"/>
          <p:cNvSpPr txBox="1"/>
          <p:nvPr/>
        </p:nvSpPr>
        <p:spPr>
          <a:xfrm>
            <a:off x="1763688" y="69269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solidFill>
                  <a:srgbClr val="EC6F28"/>
                </a:solidFill>
              </a:rPr>
              <a:t>CENTRALIZACION DE CONTADORES</a:t>
            </a:r>
            <a:endParaRPr lang="es-ES" sz="2400" b="1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t="22700" r="3958" b="21650"/>
          <a:stretch/>
        </p:blipFill>
        <p:spPr>
          <a:xfrm>
            <a:off x="1835696" y="1154361"/>
            <a:ext cx="6084676" cy="5465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835696" y="1938151"/>
            <a:ext cx="655272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>
                <a:solidFill>
                  <a:srgbClr val="EC6F28"/>
                </a:solidFill>
              </a:rPr>
              <a:t>Suministro</a:t>
            </a:r>
          </a:p>
          <a:p>
            <a:pPr marL="719138" lvl="1" indent="-358775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Edificios destinados a viviendas y locales comerciales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  <a:p>
            <a:pPr marL="719138" lvl="1" indent="-358775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Edificios comerciales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  <a:p>
            <a:pPr marL="719138" lvl="1" indent="-358775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Edificios destinados a una concentración de industrias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 smtClean="0">
              <a:solidFill>
                <a:srgbClr val="EC6F28"/>
              </a:solidFill>
            </a:endParaRPr>
          </a:p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Concentración</a:t>
            </a:r>
          </a:p>
          <a:p>
            <a:pPr marL="685800" lvl="2" indent="-327025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En un lugar</a:t>
            </a:r>
          </a:p>
          <a:p>
            <a:pPr marL="685800" lvl="2" indent="-327025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En varios lugares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 smtClean="0">
              <a:solidFill>
                <a:srgbClr val="EC6F28"/>
              </a:solidFill>
            </a:endParaRPr>
          </a:p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Ubicación</a:t>
            </a:r>
            <a:endParaRPr lang="es-ES" altLang="es-ES" sz="2000" b="1" dirty="0">
              <a:solidFill>
                <a:srgbClr val="EC6F28"/>
              </a:solidFill>
            </a:endParaRPr>
          </a:p>
          <a:p>
            <a:pPr marL="685800" lvl="2" indent="-327025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Armario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  <a:p>
            <a:pPr marL="685800" lvl="2" indent="-327025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L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ocal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Colocación de forma concentrada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r="6394"/>
          <a:stretch/>
        </p:blipFill>
        <p:spPr>
          <a:xfrm>
            <a:off x="4719195" y="3284984"/>
            <a:ext cx="3960440" cy="33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0745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inalte.com/udecontrol_datos/ImageManager/13104932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7" b="6849"/>
          <a:stretch/>
        </p:blipFill>
        <p:spPr bwMode="auto">
          <a:xfrm>
            <a:off x="5644576" y="3462569"/>
            <a:ext cx="2635836" cy="31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Local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/>
          <a:stretch/>
        </p:blipFill>
        <p:spPr>
          <a:xfrm>
            <a:off x="2123728" y="3462569"/>
            <a:ext cx="2808312" cy="3108904"/>
          </a:xfrm>
          <a:prstGeom prst="rect">
            <a:avLst/>
          </a:prstGeom>
        </p:spPr>
      </p:pic>
      <p:sp>
        <p:nvSpPr>
          <p:cNvPr id="8" name="14 CuadroTexto"/>
          <p:cNvSpPr txBox="1">
            <a:spLocks noChangeArrowheads="1"/>
          </p:cNvSpPr>
          <p:nvPr/>
        </p:nvSpPr>
        <p:spPr bwMode="auto">
          <a:xfrm>
            <a:off x="1701652" y="1848887"/>
            <a:ext cx="625472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Servicios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1800" dirty="0">
                <a:solidFill>
                  <a:srgbClr val="000000"/>
                </a:solidFill>
                <a:latin typeface="Arial Narrow" pitchFamily="34" charset="0"/>
              </a:rPr>
              <a:t>Equipos de medida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1800" dirty="0">
                <a:solidFill>
                  <a:srgbClr val="000000"/>
                </a:solidFill>
                <a:latin typeface="Arial Narrow" pitchFamily="34" charset="0"/>
              </a:rPr>
              <a:t>Cuadro de servicios comunes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1800" dirty="0" smtClean="0">
                <a:solidFill>
                  <a:srgbClr val="000000"/>
                </a:solidFill>
                <a:latin typeface="Arial Narrow" pitchFamily="34" charset="0"/>
              </a:rPr>
              <a:t>Equipo </a:t>
            </a:r>
            <a:r>
              <a:rPr lang="es-ES" altLang="es-ES" sz="1800" dirty="0">
                <a:solidFill>
                  <a:srgbClr val="000000"/>
                </a:solidFill>
                <a:latin typeface="Arial Narrow" pitchFamily="34" charset="0"/>
              </a:rPr>
              <a:t>de comunicación y adquisición de </a:t>
            </a:r>
            <a:r>
              <a:rPr lang="es-ES" altLang="es-ES" sz="1800" dirty="0" smtClean="0">
                <a:solidFill>
                  <a:srgbClr val="000000"/>
                </a:solidFill>
                <a:latin typeface="Arial Narrow" pitchFamily="34" charset="0"/>
              </a:rPr>
              <a:t>datos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1800" dirty="0">
                <a:solidFill>
                  <a:srgbClr val="000000"/>
                </a:solidFill>
                <a:latin typeface="Arial Narrow" pitchFamily="34" charset="0"/>
              </a:rPr>
              <a:t>No puede emplearse para otro </a:t>
            </a:r>
            <a:r>
              <a:rPr lang="es-ES" altLang="es-ES" sz="1800" dirty="0" smtClean="0">
                <a:solidFill>
                  <a:srgbClr val="000000"/>
                </a:solidFill>
                <a:latin typeface="Arial Narrow" pitchFamily="34" charset="0"/>
              </a:rPr>
              <a:t>fin</a:t>
            </a:r>
            <a:endParaRPr lang="es-ES" altLang="es-ES" sz="180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60702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619672" y="1938151"/>
            <a:ext cx="662473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>
                <a:solidFill>
                  <a:srgbClr val="EC6F28"/>
                </a:solidFill>
              </a:rPr>
              <a:t>CTE-DB-SI - Ubicación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>
              <a:solidFill>
                <a:srgbClr val="EC6F28"/>
              </a:solidFill>
            </a:endParaRPr>
          </a:p>
          <a:p>
            <a:pPr marL="533400" indent="-358775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Situado en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planta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baja, entresuelo o primer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sótano (solo centralizado)</a:t>
            </a:r>
          </a:p>
          <a:p>
            <a:pPr marL="533400" indent="-358775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Lo más próximo a la entrada del edificio </a:t>
            </a:r>
          </a:p>
          <a:p>
            <a:pPr marL="533400" indent="-358775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Libre acceso (Portal o portería)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No puede utilizarse de 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pasillo ni acceso a otro local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Local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6" name="Picture 2" descr="Resultado de imagen de cuarto contad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4164726"/>
            <a:ext cx="2880320" cy="246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63" y="4184919"/>
            <a:ext cx="2525594" cy="244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383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619672" y="1938151"/>
            <a:ext cx="712879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CTE-DB-SI – Comportamiento con el fuego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>
              <a:solidFill>
                <a:srgbClr val="EC6F28"/>
              </a:solidFill>
            </a:endParaRP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Resistencia 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al fuego del local </a:t>
            </a:r>
            <a:r>
              <a:rPr lang="es-ES" alt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RF90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Paredes de clase </a:t>
            </a:r>
            <a:r>
              <a:rPr lang="es-ES" altLang="es-ES" sz="2000" b="1" dirty="0">
                <a:solidFill>
                  <a:srgbClr val="EC6F28"/>
                </a:solidFill>
                <a:latin typeface="Arial Narrow" pitchFamily="34" charset="0"/>
              </a:rPr>
              <a:t>M0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Suelos de clase </a:t>
            </a:r>
            <a:r>
              <a:rPr lang="es-ES" alt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M1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Extintor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móvil </a:t>
            </a:r>
            <a:endParaRPr lang="es-ES" sz="20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21B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instalado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en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el exterior del local </a:t>
            </a:r>
            <a:r>
              <a:rPr lang="es-ES" sz="2000" dirty="0" smtClean="0">
                <a:latin typeface="Arial Narrow" pitchFamily="34" charset="0"/>
              </a:rPr>
              <a:t>(</a:t>
            </a:r>
            <a:r>
              <a:rPr lang="es-ES" sz="2000" dirty="0" smtClean="0">
                <a:solidFill>
                  <a:srgbClr val="EC6F28"/>
                </a:solidFill>
                <a:latin typeface="Arial Narrow" pitchFamily="34" charset="0"/>
              </a:rPr>
              <a:t>propiedad del edificio</a:t>
            </a:r>
            <a:r>
              <a:rPr lang="es-ES" sz="2000" dirty="0" smtClean="0">
                <a:latin typeface="Arial Narrow" pitchFamily="34" charset="0"/>
              </a:rPr>
              <a:t>)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Separado de locales que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presenten:</a:t>
            </a: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1800" dirty="0" smtClean="0">
                <a:solidFill>
                  <a:srgbClr val="000000"/>
                </a:solidFill>
                <a:latin typeface="Arial Narrow" pitchFamily="34" charset="0"/>
              </a:rPr>
              <a:t>Riesgos </a:t>
            </a:r>
            <a:r>
              <a:rPr lang="es-ES" sz="1800" dirty="0">
                <a:solidFill>
                  <a:srgbClr val="000000"/>
                </a:solidFill>
                <a:latin typeface="Arial Narrow" pitchFamily="34" charset="0"/>
              </a:rPr>
              <a:t>de </a:t>
            </a:r>
            <a:r>
              <a:rPr lang="es-ES" sz="1800" dirty="0" smtClean="0">
                <a:solidFill>
                  <a:srgbClr val="000000"/>
                </a:solidFill>
                <a:latin typeface="Arial Narrow" pitchFamily="34" charset="0"/>
              </a:rPr>
              <a:t>incendio o</a:t>
            </a: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1800" dirty="0">
                <a:solidFill>
                  <a:srgbClr val="000000"/>
                </a:solidFill>
                <a:latin typeface="Arial Narrow" pitchFamily="34" charset="0"/>
              </a:rPr>
              <a:t>P</a:t>
            </a:r>
            <a:r>
              <a:rPr lang="es-ES" sz="1800" dirty="0" smtClean="0">
                <a:solidFill>
                  <a:srgbClr val="000000"/>
                </a:solidFill>
                <a:latin typeface="Arial Narrow" pitchFamily="34" charset="0"/>
              </a:rPr>
              <a:t>roduzcan </a:t>
            </a:r>
            <a:r>
              <a:rPr lang="es-ES" sz="1800" dirty="0">
                <a:solidFill>
                  <a:srgbClr val="000000"/>
                </a:solidFill>
                <a:latin typeface="Arial Narrow" pitchFamily="34" charset="0"/>
              </a:rPr>
              <a:t>vapores </a:t>
            </a:r>
            <a:r>
              <a:rPr lang="es-ES" sz="1800" dirty="0" smtClean="0">
                <a:solidFill>
                  <a:srgbClr val="000000"/>
                </a:solidFill>
                <a:latin typeface="Arial Narrow" pitchFamily="34" charset="0"/>
              </a:rPr>
              <a:t>corrosivos</a:t>
            </a:r>
            <a:endParaRPr lang="es-ES" sz="18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Local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27683" y="5013176"/>
            <a:ext cx="6912769" cy="1631216"/>
          </a:xfrm>
          <a:prstGeom prst="rect">
            <a:avLst/>
          </a:prstGeom>
          <a:solidFill>
            <a:srgbClr val="F7DDF3"/>
          </a:solidFill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Clase </a:t>
            </a:r>
            <a:r>
              <a:rPr lang="es-ES" sz="2000" b="1" dirty="0">
                <a:solidFill>
                  <a:srgbClr val="EC6F28"/>
                </a:solidFill>
                <a:latin typeface="Arial Narrow" pitchFamily="34" charset="0"/>
              </a:rPr>
              <a:t>M0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 indica que un material es </a:t>
            </a:r>
            <a:r>
              <a:rPr lang="es-ES" sz="2000" b="1" dirty="0">
                <a:solidFill>
                  <a:srgbClr val="EC6F28"/>
                </a:solidFill>
                <a:latin typeface="Arial Narrow" pitchFamily="34" charset="0"/>
              </a:rPr>
              <a:t>no combustible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ante la acción térmica normalizada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del ensayo correspondiente</a:t>
            </a:r>
          </a:p>
          <a:p>
            <a:endParaRPr lang="es-ES" sz="2000" dirty="0">
              <a:solidFill>
                <a:srgbClr val="000000"/>
              </a:solidFill>
              <a:latin typeface="Arial Narrow" pitchFamily="34" charset="0"/>
            </a:endParaRPr>
          </a:p>
          <a:p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Clase </a:t>
            </a:r>
            <a:r>
              <a:rPr lang="es-ES" sz="2000" b="1" dirty="0">
                <a:solidFill>
                  <a:srgbClr val="EC6F28"/>
                </a:solidFill>
                <a:latin typeface="Arial Narrow" pitchFamily="34" charset="0"/>
              </a:rPr>
              <a:t>M1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 es </a:t>
            </a:r>
            <a:r>
              <a:rPr lang="es-ES" sz="2000" b="1" dirty="0">
                <a:solidFill>
                  <a:srgbClr val="EC6F28"/>
                </a:solidFill>
                <a:latin typeface="Arial Narrow" pitchFamily="34" charset="0"/>
              </a:rPr>
              <a:t>combustible, pero no inflamable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su combustión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no se mantiene cuando cesa la aportación de calor desde un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foco exterior</a:t>
            </a:r>
            <a:endParaRPr lang="es-ES" sz="2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25530"/>
            <a:ext cx="1919165" cy="28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4558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619672" y="1844824"/>
            <a:ext cx="716871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CTE-DB-SI – Evacuación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>
              <a:solidFill>
                <a:srgbClr val="EC6F28"/>
              </a:solidFill>
            </a:endParaRP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Desagüe </a:t>
            </a:r>
            <a:endParaRPr lang="es-ES" sz="2000" dirty="0">
              <a:solidFill>
                <a:srgbClr val="000000"/>
              </a:solidFill>
              <a:latin typeface="Arial Narrow" pitchFamily="34" charset="0"/>
            </a:endParaRP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Cota del suelo inferior o igual a los pasillos o locales colindantes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Ventilación (</a:t>
            </a:r>
            <a:r>
              <a:rPr lang="es-ES" sz="2000" dirty="0" smtClean="0">
                <a:solidFill>
                  <a:srgbClr val="EC6F28"/>
                </a:solidFill>
                <a:latin typeface="Arial Narrow" pitchFamily="34" charset="0"/>
              </a:rPr>
              <a:t>Rejilla intumescente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1800" dirty="0"/>
              <a:t>B</a:t>
            </a:r>
            <a:r>
              <a:rPr lang="es-ES" sz="1800" dirty="0" smtClean="0"/>
              <a:t>ajo </a:t>
            </a:r>
            <a:r>
              <a:rPr lang="es-ES" sz="1800" dirty="0"/>
              <a:t>la influencia del calor, se transforma en espuma, obturando juntas y aperturas, oponiéndose </a:t>
            </a:r>
            <a:r>
              <a:rPr lang="es-ES" sz="1800" dirty="0" smtClean="0"/>
              <a:t>al </a:t>
            </a:r>
            <a:r>
              <a:rPr lang="es-ES" sz="1800" dirty="0"/>
              <a:t>paso de las llamas </a:t>
            </a:r>
            <a:r>
              <a:rPr lang="es-ES" sz="1800" dirty="0" smtClean="0"/>
              <a:t>y evitando </a:t>
            </a:r>
            <a:r>
              <a:rPr lang="es-ES" sz="1800" dirty="0"/>
              <a:t>la propagación del fuego</a:t>
            </a:r>
            <a:endParaRPr lang="es-ES" sz="18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Local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7" y="4471014"/>
            <a:ext cx="2938465" cy="21641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52" y="4461215"/>
            <a:ext cx="2779065" cy="2084299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4624232" y="4674404"/>
            <a:ext cx="1080120" cy="1122041"/>
            <a:chOff x="4624232" y="4530388"/>
            <a:chExt cx="1080120" cy="1122041"/>
          </a:xfrm>
        </p:grpSpPr>
        <p:sp>
          <p:nvSpPr>
            <p:cNvPr id="7" name="Flecha derecha 6"/>
            <p:cNvSpPr/>
            <p:nvPr/>
          </p:nvSpPr>
          <p:spPr bwMode="auto">
            <a:xfrm>
              <a:off x="4624232" y="5148373"/>
              <a:ext cx="1080120" cy="504056"/>
            </a:xfrm>
            <a:prstGeom prst="rightArrow">
              <a:avLst/>
            </a:prstGeom>
            <a:solidFill>
              <a:srgbClr val="EC6F28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4530388"/>
              <a:ext cx="411408" cy="641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3685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619672" y="1938151"/>
            <a:ext cx="73448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CTE-DB-SI – Iluminación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>
              <a:solidFill>
                <a:srgbClr val="EC6F28"/>
              </a:solidFill>
            </a:endParaRP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Iluminación suficiente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Equipo autónomo de alumbrado de emergencia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Autonomía </a:t>
            </a:r>
            <a:r>
              <a:rPr 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1 </a:t>
            </a:r>
            <a:r>
              <a:rPr lang="es-ES" sz="2000" b="1" dirty="0">
                <a:solidFill>
                  <a:srgbClr val="EC6F28"/>
                </a:solidFill>
                <a:latin typeface="Arial Narrow" pitchFamily="34" charset="0"/>
              </a:rPr>
              <a:t>hora </a:t>
            </a:r>
            <a:endParaRPr lang="es-ES" sz="2000" b="1" dirty="0" smtClean="0">
              <a:solidFill>
                <a:srgbClr val="EC6F28"/>
              </a:solidFill>
              <a:latin typeface="Arial Narrow" pitchFamily="34" charset="0"/>
            </a:endParaRP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Nivel de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iluminación de </a:t>
            </a:r>
            <a:r>
              <a:rPr lang="es-ES" sz="2000" b="1" dirty="0">
                <a:solidFill>
                  <a:srgbClr val="EC6F28"/>
                </a:solidFill>
                <a:latin typeface="Arial Narrow" pitchFamily="34" charset="0"/>
              </a:rPr>
              <a:t>5 lux</a:t>
            </a:r>
            <a:endParaRPr lang="es-ES" sz="2000" b="1" dirty="0" smtClean="0">
              <a:solidFill>
                <a:srgbClr val="EC6F28"/>
              </a:solidFill>
              <a:latin typeface="Arial Narrow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Local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114486"/>
            <a:ext cx="2970219" cy="2576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4553925" y="4725144"/>
                <a:ext cx="4151939" cy="756938"/>
              </a:xfrm>
              <a:prstGeom prst="rect">
                <a:avLst/>
              </a:prstGeom>
              <a:solidFill>
                <a:srgbClr val="FFFBC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</a:rPr>
                        <m:t>Lux</m:t>
                      </m:r>
                      <m:r>
                        <a:rPr lang="es-ES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>
                              <a:latin typeface="Cambria Math" panose="02040503050406030204" pitchFamily="18" charset="0"/>
                            </a:rPr>
                            <m:t>Lumenes</m:t>
                          </m:r>
                          <m:r>
                            <a:rPr lang="es-E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>
                              <a:latin typeface="Cambria Math" panose="02040503050406030204" pitchFamily="18" charset="0"/>
                            </a:rPr>
                            <m:t>emergencia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>
                              <a:latin typeface="Cambria Math" panose="02040503050406030204" pitchFamily="18" charset="0"/>
                            </a:rPr>
                            <m:t>Superficie</m:t>
                          </m:r>
                          <m:r>
                            <a:rPr lang="es-ES">
                              <a:latin typeface="Cambria Math" panose="02040503050406030204" pitchFamily="18" charset="0"/>
                            </a:rPr>
                            <m:t> (</m:t>
                          </m:r>
                          <m:sSup>
                            <m:sSup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s-E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ES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925" y="4725144"/>
                <a:ext cx="4151939" cy="75693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73127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378308" y="1938151"/>
            <a:ext cx="734481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CTE-DB-SI – Puerta de acceso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>
              <a:solidFill>
                <a:srgbClr val="EC6F28"/>
              </a:solidFill>
            </a:endParaRPr>
          </a:p>
          <a:p>
            <a:pPr marL="6477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Resistencia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al fuego (locales de riesgo especial bajo)</a:t>
            </a: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Desde zonas comunes </a:t>
            </a:r>
            <a:r>
              <a:rPr lang="es-ES" sz="2000" b="1" dirty="0">
                <a:solidFill>
                  <a:srgbClr val="EC6F28"/>
                </a:solidFill>
                <a:latin typeface="Arial Narrow" pitchFamily="34" charset="0"/>
              </a:rPr>
              <a:t>RF60</a:t>
            </a: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Desde un vestíbulo previo </a:t>
            </a:r>
            <a:r>
              <a:rPr lang="es-ES" sz="2000" b="1" dirty="0">
                <a:solidFill>
                  <a:srgbClr val="EC6F28"/>
                </a:solidFill>
                <a:latin typeface="Arial Narrow" pitchFamily="34" charset="0"/>
              </a:rPr>
              <a:t>RF30</a:t>
            </a:r>
          </a:p>
          <a:p>
            <a:pPr marL="6477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Dimensión mínima de </a:t>
            </a:r>
            <a:r>
              <a:rPr lang="es-ES" sz="2000" b="1" dirty="0">
                <a:solidFill>
                  <a:srgbClr val="EC6F28"/>
                </a:solidFill>
                <a:latin typeface="Arial Narrow" pitchFamily="34" charset="0"/>
              </a:rPr>
              <a:t>0,70 x 2 m</a:t>
            </a:r>
          </a:p>
          <a:p>
            <a:pPr marL="6477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Apertura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hacia el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exterior</a:t>
            </a:r>
          </a:p>
          <a:p>
            <a:pPr marL="6477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Cerradura normalizada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Local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39413"/>
            <a:ext cx="3456384" cy="3786659"/>
          </a:xfrm>
          <a:prstGeom prst="rect">
            <a:avLst/>
          </a:prstGeom>
        </p:spPr>
      </p:pic>
      <p:pic>
        <p:nvPicPr>
          <p:cNvPr id="1026" name="Picture 2" descr="Resultado de imagen de llav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66096"/>
            <a:ext cx="2076822" cy="13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88646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619671" y="1938151"/>
            <a:ext cx="705678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CTE-DB-SI – Dimensiones mínimas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>
              <a:solidFill>
                <a:srgbClr val="EC6F28"/>
              </a:solidFill>
            </a:endParaRP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Altura </a:t>
            </a:r>
            <a:r>
              <a:rPr lang="es-ES" altLang="es-ES" sz="2000" b="1" dirty="0">
                <a:solidFill>
                  <a:srgbClr val="EC6F28"/>
                </a:solidFill>
                <a:latin typeface="Arial Narrow" pitchFamily="34" charset="0"/>
              </a:rPr>
              <a:t>2,30 m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Obstáculos 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frente a 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los contadores </a:t>
            </a:r>
            <a:r>
              <a:rPr lang="es-ES" altLang="es-ES" sz="2000" b="1" dirty="0">
                <a:solidFill>
                  <a:srgbClr val="EC6F28"/>
                </a:solidFill>
                <a:latin typeface="Arial Narrow" pitchFamily="34" charset="0"/>
              </a:rPr>
              <a:t>1,10 </a:t>
            </a:r>
            <a:r>
              <a:rPr lang="es-ES" alt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m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Distancia ente los laterales y la concentración </a:t>
            </a:r>
            <a:r>
              <a:rPr lang="es-ES" alt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20 cm</a:t>
            </a:r>
            <a:endParaRPr lang="es-ES" altLang="es-ES" sz="2000" b="1" dirty="0">
              <a:solidFill>
                <a:srgbClr val="EC6F28"/>
              </a:solidFill>
              <a:latin typeface="Arial Narrow" pitchFamily="34" charset="0"/>
            </a:endParaRP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Pared donde se 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fijan 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los contadores</a:t>
            </a: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Ancho </a:t>
            </a:r>
            <a:r>
              <a:rPr lang="es-ES" alt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1,50 </a:t>
            </a:r>
            <a:r>
              <a:rPr lang="es-ES" altLang="es-ES" sz="2000" b="1" dirty="0">
                <a:solidFill>
                  <a:srgbClr val="EC6F28"/>
                </a:solidFill>
                <a:latin typeface="Arial Narrow" pitchFamily="34" charset="0"/>
              </a:rPr>
              <a:t>m</a:t>
            </a: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Resistencia 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no inferior a tabicón de medio pie de ladrillo 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hueco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Local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708"/>
          <a:stretch/>
        </p:blipFill>
        <p:spPr>
          <a:xfrm>
            <a:off x="6012160" y="4231027"/>
            <a:ext cx="1797670" cy="25202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1933"/>
          <a:stretch/>
        </p:blipFill>
        <p:spPr>
          <a:xfrm>
            <a:off x="2411760" y="4221088"/>
            <a:ext cx="2505040" cy="24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9171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14 CuadroTexto"/>
          <p:cNvSpPr txBox="1">
            <a:spLocks noChangeArrowheads="1"/>
          </p:cNvSpPr>
          <p:nvPr/>
        </p:nvSpPr>
        <p:spPr bwMode="auto">
          <a:xfrm>
            <a:off x="1774279" y="1711284"/>
            <a:ext cx="70567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Otras dimensiones</a:t>
            </a:r>
            <a:endParaRPr lang="es-ES" altLang="es-ES" sz="20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Local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43"/>
          <a:stretch/>
        </p:blipFill>
        <p:spPr>
          <a:xfrm>
            <a:off x="4355976" y="762969"/>
            <a:ext cx="4248472" cy="3129612"/>
          </a:xfrm>
          <a:prstGeom prst="rect">
            <a:avLst/>
          </a:prstGeom>
        </p:spPr>
      </p:pic>
      <p:sp>
        <p:nvSpPr>
          <p:cNvPr id="37" name="14 CuadroTexto"/>
          <p:cNvSpPr txBox="1">
            <a:spLocks noChangeArrowheads="1"/>
          </p:cNvSpPr>
          <p:nvPr/>
        </p:nvSpPr>
        <p:spPr bwMode="auto">
          <a:xfrm>
            <a:off x="6312941" y="428740"/>
            <a:ext cx="368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800" b="1" dirty="0" smtClean="0">
                <a:solidFill>
                  <a:srgbClr val="EC6F28"/>
                </a:solidFill>
              </a:rPr>
              <a:t>A</a:t>
            </a:r>
            <a:endParaRPr lang="es-ES" altLang="es-ES" sz="28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38" name="14 CuadroTexto"/>
          <p:cNvSpPr txBox="1">
            <a:spLocks noChangeArrowheads="1"/>
          </p:cNvSpPr>
          <p:nvPr/>
        </p:nvSpPr>
        <p:spPr bwMode="auto">
          <a:xfrm>
            <a:off x="6588224" y="2350029"/>
            <a:ext cx="368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800" b="1" dirty="0" smtClean="0">
                <a:solidFill>
                  <a:srgbClr val="EC6F28"/>
                </a:solidFill>
              </a:rPr>
              <a:t>B</a:t>
            </a:r>
            <a:endParaRPr lang="es-ES" altLang="es-ES" sz="28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39" name="14 CuadroTexto"/>
          <p:cNvSpPr txBox="1">
            <a:spLocks noChangeArrowheads="1"/>
          </p:cNvSpPr>
          <p:nvPr/>
        </p:nvSpPr>
        <p:spPr bwMode="auto">
          <a:xfrm>
            <a:off x="4499992" y="2999250"/>
            <a:ext cx="368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800" b="1" dirty="0" smtClean="0">
                <a:solidFill>
                  <a:srgbClr val="EC6F28"/>
                </a:solidFill>
              </a:rPr>
              <a:t>C</a:t>
            </a:r>
            <a:endParaRPr lang="es-ES" altLang="es-ES" sz="28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352839"/>
              </p:ext>
            </p:extLst>
          </p:nvPr>
        </p:nvGraphicFramePr>
        <p:xfrm>
          <a:off x="1475657" y="4045675"/>
          <a:ext cx="7272807" cy="25516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81809"/>
                <a:gridCol w="2232248"/>
                <a:gridCol w="2160240"/>
                <a:gridCol w="1198510"/>
              </a:tblGrid>
              <a:tr h="1061997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Normativa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(</a:t>
                      </a:r>
                      <a:r>
                        <a:rPr lang="es-ES" altLang="es-ES" sz="1800" dirty="0" smtClean="0"/>
                        <a:t>Pared donde se fijan los contadores</a:t>
                      </a:r>
                      <a:r>
                        <a:rPr lang="es-ES" dirty="0" smtClean="0"/>
                        <a:t>)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B</a:t>
                      </a:r>
                    </a:p>
                    <a:p>
                      <a:pPr algn="ctr"/>
                      <a:r>
                        <a:rPr lang="es-ES" altLang="es-ES" sz="1800" kern="1200" dirty="0" smtClean="0"/>
                        <a:t>(Obstáculos frente a los contadores)</a:t>
                      </a:r>
                      <a:endParaRPr lang="es-ES" sz="1800" b="1" kern="1200" dirty="0">
                        <a:solidFill>
                          <a:schemeClr val="bg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</a:t>
                      </a:r>
                    </a:p>
                    <a:p>
                      <a:pPr algn="ctr"/>
                      <a:r>
                        <a:rPr lang="es-ES" dirty="0" smtClean="0"/>
                        <a:t>(Altura)</a:t>
                      </a:r>
                      <a:endParaRPr lang="es-ES" dirty="0"/>
                    </a:p>
                  </a:txBody>
                  <a:tcPr anchor="ctr"/>
                </a:tc>
              </a:tr>
              <a:tr h="49656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REBT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≥ 150 cm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≥ 110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≥ 230 cm</a:t>
                      </a:r>
                    </a:p>
                  </a:txBody>
                  <a:tcPr anchor="ctr"/>
                </a:tc>
              </a:tr>
              <a:tr h="49656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Acta X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≥ 120 cm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≥ 80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≥ 180 cm</a:t>
                      </a:r>
                    </a:p>
                  </a:txBody>
                  <a:tcPr anchor="ctr"/>
                </a:tc>
              </a:tr>
              <a:tr h="49656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Excepción REBT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&lt; 120 cm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&lt; 80 cm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&lt; 180 cm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1" name="14 CuadroTexto"/>
          <p:cNvSpPr txBox="1">
            <a:spLocks noChangeArrowheads="1"/>
          </p:cNvSpPr>
          <p:nvPr/>
        </p:nvSpPr>
        <p:spPr bwMode="auto">
          <a:xfrm>
            <a:off x="4499992" y="1570444"/>
            <a:ext cx="8640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400" b="1" dirty="0" smtClean="0">
                <a:solidFill>
                  <a:srgbClr val="EC6F28"/>
                </a:solidFill>
              </a:rPr>
              <a:t>&gt; 20 cm</a:t>
            </a:r>
            <a:endParaRPr lang="es-ES" altLang="es-ES" sz="14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2" name="14 CuadroTexto"/>
          <p:cNvSpPr txBox="1">
            <a:spLocks noChangeArrowheads="1"/>
          </p:cNvSpPr>
          <p:nvPr/>
        </p:nvSpPr>
        <p:spPr bwMode="auto">
          <a:xfrm>
            <a:off x="7628659" y="1546919"/>
            <a:ext cx="868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400" b="1" dirty="0" smtClean="0">
                <a:solidFill>
                  <a:srgbClr val="EC6F28"/>
                </a:solidFill>
              </a:rPr>
              <a:t>&gt; 20 cm</a:t>
            </a:r>
            <a:endParaRPr lang="es-ES" altLang="es-ES" sz="14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7608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403648" y="2409072"/>
            <a:ext cx="7439798" cy="4260288"/>
            <a:chOff x="1403648" y="2409072"/>
            <a:chExt cx="7439798" cy="4260288"/>
          </a:xfrm>
        </p:grpSpPr>
        <p:sp>
          <p:nvSpPr>
            <p:cNvPr id="2" name="Rectángulo 1"/>
            <p:cNvSpPr/>
            <p:nvPr/>
          </p:nvSpPr>
          <p:spPr bwMode="auto">
            <a:xfrm>
              <a:off x="1403648" y="2409072"/>
              <a:ext cx="7439798" cy="4260288"/>
            </a:xfrm>
            <a:prstGeom prst="rect">
              <a:avLst/>
            </a:prstGeom>
            <a:solidFill>
              <a:srgbClr val="FFFBC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1403648" y="2409072"/>
              <a:ext cx="7439798" cy="4193081"/>
              <a:chOff x="1579014" y="1772816"/>
              <a:chExt cx="8001385" cy="4435693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79014" y="1988840"/>
                <a:ext cx="4608512" cy="4219669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990389" y="1772816"/>
                <a:ext cx="3590010" cy="4287350"/>
              </a:xfrm>
              <a:prstGeom prst="rect">
                <a:avLst/>
              </a:prstGeom>
            </p:spPr>
          </p:pic>
        </p:grp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Local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14 CuadroTexto"/>
          <p:cNvSpPr txBox="1">
            <a:spLocks noChangeArrowheads="1"/>
          </p:cNvSpPr>
          <p:nvPr/>
        </p:nvSpPr>
        <p:spPr bwMode="auto">
          <a:xfrm>
            <a:off x="1619671" y="1938151"/>
            <a:ext cx="70567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Resumen características</a:t>
            </a:r>
            <a:endParaRPr lang="es-ES" altLang="es-ES" sz="20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7165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/>
          <p:cNvSpPr txBox="1"/>
          <p:nvPr/>
        </p:nvSpPr>
        <p:spPr>
          <a:xfrm>
            <a:off x="1467856" y="1332818"/>
            <a:ext cx="7291686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46" b="1" dirty="0">
                <a:latin typeface="Century Gothic" panose="020B0502020202020204" pitchFamily="34" charset="0"/>
                <a:cs typeface="Arial" pitchFamily="34" charset="0"/>
              </a:rPr>
              <a:t>Objetivos:</a:t>
            </a:r>
          </a:p>
        </p:txBody>
      </p:sp>
      <p:sp>
        <p:nvSpPr>
          <p:cNvPr id="5" name="2 CuadroTexto"/>
          <p:cNvSpPr txBox="1"/>
          <p:nvPr/>
        </p:nvSpPr>
        <p:spPr>
          <a:xfrm>
            <a:off x="1827896" y="1997507"/>
            <a:ext cx="6931647" cy="1229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46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1º Conocer la legislación aplicable:</a:t>
            </a: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>
                <a:solidFill>
                  <a:srgbClr val="009900"/>
                </a:solidFill>
                <a:cs typeface="Arial" pitchFamily="34" charset="0"/>
              </a:rPr>
              <a:t>REBT - ITC-BT </a:t>
            </a: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16</a:t>
            </a: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GUÍA REBT </a:t>
            </a:r>
            <a:r>
              <a:rPr lang="es-ES" sz="1846" dirty="0">
                <a:solidFill>
                  <a:srgbClr val="009900"/>
                </a:solidFill>
                <a:cs typeface="Arial" pitchFamily="34" charset="0"/>
              </a:rPr>
              <a:t>- ITC-BT </a:t>
            </a: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16</a:t>
            </a: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ACTA X </a:t>
            </a:r>
            <a:r>
              <a:rPr lang="es-ES" sz="1846" dirty="0">
                <a:solidFill>
                  <a:srgbClr val="009900"/>
                </a:solidFill>
                <a:cs typeface="Arial" pitchFamily="34" charset="0"/>
              </a:rPr>
              <a:t>DE TRABAJO </a:t>
            </a:r>
            <a:r>
              <a:rPr lang="es-ES" sz="1850" dirty="0">
                <a:solidFill>
                  <a:srgbClr val="FF0000"/>
                </a:solidFill>
                <a:cs typeface="Arial" pitchFamily="34" charset="0"/>
              </a:rPr>
              <a:t>Comunidad Autónoma de Madrid</a:t>
            </a:r>
          </a:p>
        </p:txBody>
      </p:sp>
      <p:sp>
        <p:nvSpPr>
          <p:cNvPr id="6" name="3 CuadroTexto"/>
          <p:cNvSpPr txBox="1"/>
          <p:nvPr/>
        </p:nvSpPr>
        <p:spPr>
          <a:xfrm>
            <a:off x="1827896" y="3789040"/>
            <a:ext cx="6787631" cy="1512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46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2º Conocer </a:t>
            </a:r>
            <a:r>
              <a:rPr lang="es-ES" sz="1846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las características y prescripciones básicas necesarias para las centralizaciones de contadores:</a:t>
            </a:r>
            <a:endParaRPr lang="es-ES" sz="1846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Métodos de instalación</a:t>
            </a:r>
            <a:endParaRPr lang="es-ES" sz="1846" dirty="0">
              <a:solidFill>
                <a:srgbClr val="009900"/>
              </a:solidFill>
              <a:cs typeface="Arial" pitchFamily="34" charset="0"/>
            </a:endParaRP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Características de los locales</a:t>
            </a: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Características de los armarios</a:t>
            </a:r>
          </a:p>
        </p:txBody>
      </p:sp>
    </p:spTree>
    <p:extLst>
      <p:ext uri="{BB962C8B-B14F-4D97-AF65-F5344CB8AC3E}">
        <p14:creationId xmlns:p14="http://schemas.microsoft.com/office/powerpoint/2010/main" val="33238628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619672" y="1988840"/>
            <a:ext cx="81375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Ø"/>
              <a:defRPr sz="24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q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000" b="1" dirty="0" smtClean="0">
                <a:solidFill>
                  <a:srgbClr val="EC6F28"/>
                </a:solidFill>
                <a:latin typeface="Arial" panose="020B0604020202020204" pitchFamily="34" charset="0"/>
              </a:rPr>
              <a:t>Número de contadores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ES" altLang="es-ES" sz="2000" b="1" dirty="0">
              <a:solidFill>
                <a:srgbClr val="EC6F28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b="1" dirty="0" smtClean="0">
                <a:solidFill>
                  <a:srgbClr val="EC6F28"/>
                </a:solidFill>
              </a:rPr>
              <a:t>REBT</a:t>
            </a:r>
          </a:p>
          <a:p>
            <a:pPr marL="1252538" lvl="2" indent="-360363" eaLnBrk="1" hangingPunct="1">
              <a:spcBef>
                <a:spcPct val="0"/>
              </a:spcBef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altLang="es-ES" dirty="0"/>
              <a:t>Hasta </a:t>
            </a:r>
            <a:r>
              <a:rPr lang="es-ES" altLang="es-ES" b="1" dirty="0">
                <a:solidFill>
                  <a:srgbClr val="EC6F28"/>
                </a:solidFill>
              </a:rPr>
              <a:t>16</a:t>
            </a:r>
            <a:r>
              <a:rPr lang="es-ES" altLang="es-ES" dirty="0"/>
              <a:t> </a:t>
            </a:r>
            <a:r>
              <a:rPr lang="es-ES" altLang="es-ES" dirty="0" smtClean="0"/>
              <a:t>contadores</a:t>
            </a:r>
            <a:endParaRPr lang="es-ES" altLang="es-ES" b="1" dirty="0">
              <a:solidFill>
                <a:srgbClr val="EC6F28"/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b="1" dirty="0" smtClean="0">
                <a:solidFill>
                  <a:srgbClr val="EC6F28"/>
                </a:solidFill>
              </a:rPr>
              <a:t>Acta </a:t>
            </a:r>
            <a:r>
              <a:rPr lang="es-ES" altLang="es-ES" b="1" dirty="0">
                <a:solidFill>
                  <a:srgbClr val="EC6F28"/>
                </a:solidFill>
              </a:rPr>
              <a:t>X </a:t>
            </a:r>
            <a:r>
              <a:rPr lang="es-ES" altLang="es-ES" b="1" dirty="0" smtClean="0">
                <a:solidFill>
                  <a:srgbClr val="EC6F28"/>
                </a:solidFill>
              </a:rPr>
              <a:t>ASEICAM</a:t>
            </a:r>
          </a:p>
          <a:p>
            <a:pPr marL="1252538" lvl="2" indent="-360363" eaLnBrk="1" hangingPunct="1">
              <a:spcBef>
                <a:spcPct val="0"/>
              </a:spcBef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altLang="es-ES" dirty="0"/>
              <a:t>Hasta </a:t>
            </a:r>
            <a:r>
              <a:rPr lang="es-ES" altLang="es-ES" b="1" dirty="0">
                <a:solidFill>
                  <a:srgbClr val="EC6F28"/>
                </a:solidFill>
              </a:rPr>
              <a:t>32</a:t>
            </a:r>
            <a:r>
              <a:rPr lang="es-ES" altLang="es-ES" dirty="0"/>
              <a:t> </a:t>
            </a:r>
            <a:r>
              <a:rPr lang="es-ES" altLang="es-ES" dirty="0" smtClean="0"/>
              <a:t>contadores</a:t>
            </a:r>
            <a:endParaRPr lang="es-ES" altLang="es-ES" b="1" dirty="0">
              <a:solidFill>
                <a:srgbClr val="EC6F28"/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b="1" dirty="0" smtClean="0">
                <a:solidFill>
                  <a:srgbClr val="EC6F28"/>
                </a:solidFill>
              </a:rPr>
              <a:t>Excepción REBT</a:t>
            </a:r>
          </a:p>
          <a:p>
            <a:pPr marL="1252538" lvl="2" indent="-360363" eaLnBrk="1" hangingPunct="1">
              <a:spcBef>
                <a:spcPct val="0"/>
              </a:spcBef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altLang="es-ES" dirty="0"/>
              <a:t>Más de </a:t>
            </a:r>
            <a:r>
              <a:rPr lang="es-ES" altLang="es-ES" b="1" dirty="0">
                <a:solidFill>
                  <a:srgbClr val="EC6F28"/>
                </a:solidFill>
              </a:rPr>
              <a:t>32</a:t>
            </a:r>
            <a:r>
              <a:rPr lang="es-ES" altLang="es-ES" dirty="0"/>
              <a:t> </a:t>
            </a:r>
            <a:r>
              <a:rPr lang="es-ES" altLang="es-ES" dirty="0" smtClean="0"/>
              <a:t>contadores</a:t>
            </a:r>
            <a:endParaRPr lang="es-ES" altLang="es-ES" b="1" dirty="0">
              <a:solidFill>
                <a:srgbClr val="EC6F28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Armario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6873"/>
          <a:stretch/>
        </p:blipFill>
        <p:spPr>
          <a:xfrm>
            <a:off x="5174088" y="2996952"/>
            <a:ext cx="360987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2002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Armario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14 CuadroTexto"/>
          <p:cNvSpPr txBox="1">
            <a:spLocks noChangeArrowheads="1"/>
          </p:cNvSpPr>
          <p:nvPr/>
        </p:nvSpPr>
        <p:spPr bwMode="auto">
          <a:xfrm>
            <a:off x="1619672" y="1916832"/>
            <a:ext cx="7200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000" b="1" dirty="0" smtClean="0">
                <a:solidFill>
                  <a:srgbClr val="EC6F28"/>
                </a:solidFill>
              </a:rPr>
              <a:t>Ubicación</a:t>
            </a:r>
            <a:endParaRPr lang="es-ES" altLang="es-ES" sz="2000" b="1" dirty="0">
              <a:solidFill>
                <a:srgbClr val="EC6F28"/>
              </a:solidFill>
            </a:endParaRP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>
              <a:solidFill>
                <a:srgbClr val="EC6F28"/>
              </a:solidFill>
            </a:endParaRPr>
          </a:p>
          <a:p>
            <a:pPr marL="533400" indent="-358775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Situado en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planta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baja, entresuelo o primer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sótano (solo centralizado)</a:t>
            </a:r>
          </a:p>
          <a:p>
            <a:pPr marL="533400" indent="-358775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Lo más próximo a la entrada del edificio</a:t>
            </a:r>
          </a:p>
          <a:p>
            <a:pPr marL="533400" indent="-358775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Sin bastidores intermedios que dificulten la instalación o lectura</a:t>
            </a:r>
          </a:p>
          <a:p>
            <a:pPr marL="533400" indent="-358775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Pasillo armario - pared opuesta</a:t>
            </a:r>
          </a:p>
          <a:p>
            <a:pPr marL="1333500" lvl="1" indent="-358775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alt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REBT </a:t>
            </a:r>
          </a:p>
          <a:p>
            <a:pPr marL="1676400" lvl="2" indent="-358775">
              <a:buClr>
                <a:srgbClr val="EC6F28"/>
              </a:buClr>
              <a:buFont typeface="Wingdings" panose="05000000000000000000" pitchFamily="2" charset="2"/>
              <a:buChar char="ü"/>
            </a:pPr>
            <a:r>
              <a:rPr lang="es-ES" alt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1,5 m</a:t>
            </a:r>
          </a:p>
          <a:p>
            <a:pPr marL="1333500" lvl="1" indent="-358775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altLang="es-ES" sz="2000" b="1" dirty="0">
                <a:solidFill>
                  <a:srgbClr val="EC6F28"/>
                </a:solidFill>
                <a:latin typeface="+mj-lt"/>
              </a:rPr>
              <a:t>Acta X </a:t>
            </a:r>
            <a:r>
              <a:rPr lang="es-ES" altLang="es-ES" sz="2000" b="1" dirty="0" smtClean="0">
                <a:solidFill>
                  <a:srgbClr val="EC6F28"/>
                </a:solidFill>
                <a:latin typeface="+mj-lt"/>
              </a:rPr>
              <a:t>ASEICAM </a:t>
            </a:r>
          </a:p>
          <a:p>
            <a:pPr marL="1676400" lvl="2" indent="-358775">
              <a:buClr>
                <a:srgbClr val="EC6F28"/>
              </a:buClr>
              <a:buFont typeface="Wingdings" panose="05000000000000000000" pitchFamily="2" charset="2"/>
              <a:buChar char="ü"/>
            </a:pPr>
            <a:r>
              <a:rPr lang="es-ES" altLang="es-ES" sz="2000" b="1" dirty="0" smtClean="0">
                <a:solidFill>
                  <a:srgbClr val="EC6F28"/>
                </a:solidFill>
                <a:latin typeface="+mj-lt"/>
              </a:rPr>
              <a:t>1,2 m</a:t>
            </a:r>
            <a:endParaRPr lang="es-ES" altLang="es-ES" sz="2000" b="1" dirty="0">
              <a:solidFill>
                <a:srgbClr val="EC6F28"/>
              </a:solidFill>
              <a:latin typeface="+mj-lt"/>
            </a:endParaRPr>
          </a:p>
          <a:p>
            <a:pPr marL="1333500" lvl="1" indent="-358775">
              <a:buClr>
                <a:srgbClr val="EC6F28"/>
              </a:buClr>
              <a:buFont typeface="Wingdings" panose="05000000000000000000" pitchFamily="2" charset="2"/>
              <a:buChar char="q"/>
            </a:pPr>
            <a:endParaRPr lang="es-ES" altLang="es-ES" sz="20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r="8163"/>
          <a:stretch/>
        </p:blipFill>
        <p:spPr>
          <a:xfrm>
            <a:off x="5220072" y="3501008"/>
            <a:ext cx="3604390" cy="31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743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619672" y="1938151"/>
            <a:ext cx="712879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Comportamiento con el fuego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>
              <a:solidFill>
                <a:srgbClr val="EC6F28"/>
              </a:solidFill>
            </a:endParaRP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err="1" smtClean="0">
                <a:solidFill>
                  <a:srgbClr val="000000"/>
                </a:solidFill>
                <a:latin typeface="Arial Narrow" pitchFamily="34" charset="0"/>
              </a:rPr>
              <a:t>Parallamas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s-ES" alt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PF30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Extintor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móvil </a:t>
            </a:r>
            <a:endParaRPr lang="es-ES" sz="20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21B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instalado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en sus inmediaciones </a:t>
            </a:r>
            <a:r>
              <a:rPr lang="es-ES" sz="2000" dirty="0" smtClean="0">
                <a:latin typeface="Arial Narrow" pitchFamily="34" charset="0"/>
              </a:rPr>
              <a:t>(</a:t>
            </a:r>
            <a:r>
              <a:rPr lang="es-ES" sz="2000" dirty="0" smtClean="0">
                <a:solidFill>
                  <a:srgbClr val="EC6F28"/>
                </a:solidFill>
                <a:latin typeface="Arial Narrow" pitchFamily="34" charset="0"/>
              </a:rPr>
              <a:t>propiedad del edificio</a:t>
            </a:r>
            <a:r>
              <a:rPr lang="es-ES" sz="2000" dirty="0" smtClean="0">
                <a:latin typeface="Arial Narrow" pitchFamily="34" charset="0"/>
              </a:rPr>
              <a:t>)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Armario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56992"/>
            <a:ext cx="2160240" cy="3240361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19672" y="4293096"/>
            <a:ext cx="5904656" cy="1846659"/>
          </a:xfrm>
          <a:prstGeom prst="rect">
            <a:avLst/>
          </a:prstGeom>
          <a:solidFill>
            <a:srgbClr val="FFFBCF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PARALLAMAS</a:t>
            </a:r>
          </a:p>
          <a:p>
            <a:pPr marL="174625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62600" algn="l"/>
              </a:tabLst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Establece 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la capacidad que posee un elemento 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expuesto 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al fuego, para determinar, en función del 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tiempo:</a:t>
            </a:r>
          </a:p>
          <a:p>
            <a:pPr marL="517525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C6F28"/>
              </a:buClr>
              <a:buSzTx/>
              <a:buFont typeface="Wingdings" panose="05000000000000000000" pitchFamily="2" charset="2"/>
              <a:buChar char="ü"/>
              <a:tabLst>
                <a:tab pos="5562600" algn="l"/>
              </a:tabLst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S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u 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posibilidad de mantener su 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estabilidad</a:t>
            </a:r>
          </a:p>
          <a:p>
            <a:pPr marL="517525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C6F28"/>
              </a:buClr>
              <a:buSzTx/>
              <a:buFont typeface="Wingdings" panose="05000000000000000000" pitchFamily="2" charset="2"/>
              <a:buChar char="ü"/>
              <a:tabLst>
                <a:tab pos="5562600" algn="l"/>
              </a:tabLst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No 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emitir gases inflamables por la cara no 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expuesta</a:t>
            </a:r>
          </a:p>
          <a:p>
            <a:pPr marL="517525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C6F28"/>
              </a:buClr>
              <a:buSzTx/>
              <a:buFont typeface="Wingdings" panose="05000000000000000000" pitchFamily="2" charset="2"/>
              <a:buChar char="ü"/>
              <a:tabLst>
                <a:tab pos="5562600" algn="l"/>
              </a:tabLst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La estanqueidad con 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las llamas o paso de gases </a:t>
            </a: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calientes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2331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619672" y="1942381"/>
            <a:ext cx="716871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Ventilación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>
              <a:solidFill>
                <a:srgbClr val="EC6F28"/>
              </a:solidFill>
            </a:endParaRP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/>
              <a:t>Rejilla intumescente</a:t>
            </a: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1800" dirty="0"/>
              <a:t>B</a:t>
            </a:r>
            <a:r>
              <a:rPr lang="es-ES" sz="1800" dirty="0" smtClean="0"/>
              <a:t>ajo </a:t>
            </a:r>
            <a:r>
              <a:rPr lang="es-ES" sz="1800" dirty="0"/>
              <a:t>la influencia del calor, se transforma en espuma, obturando juntas y aperturas, oponiéndose </a:t>
            </a:r>
            <a:r>
              <a:rPr lang="es-ES" sz="1800" dirty="0" smtClean="0"/>
              <a:t>al </a:t>
            </a:r>
            <a:r>
              <a:rPr lang="es-ES" sz="1800" dirty="0"/>
              <a:t>paso de las llamas </a:t>
            </a:r>
            <a:r>
              <a:rPr lang="es-ES" sz="1800" dirty="0" smtClean="0"/>
              <a:t>y evitando </a:t>
            </a:r>
            <a:r>
              <a:rPr lang="es-ES" sz="1800" dirty="0"/>
              <a:t>la propagación del fuego</a:t>
            </a:r>
            <a:endParaRPr lang="es-ES" sz="18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Armario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7" y="4326998"/>
            <a:ext cx="2938465" cy="21641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52" y="4317199"/>
            <a:ext cx="2779065" cy="2084299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4624232" y="4530388"/>
            <a:ext cx="1080120" cy="1122041"/>
            <a:chOff x="4624232" y="4530388"/>
            <a:chExt cx="1080120" cy="1122041"/>
          </a:xfrm>
        </p:grpSpPr>
        <p:sp>
          <p:nvSpPr>
            <p:cNvPr id="7" name="Flecha derecha 6"/>
            <p:cNvSpPr/>
            <p:nvPr/>
          </p:nvSpPr>
          <p:spPr bwMode="auto">
            <a:xfrm>
              <a:off x="4624232" y="5148373"/>
              <a:ext cx="1080120" cy="504056"/>
            </a:xfrm>
            <a:prstGeom prst="rightArrow">
              <a:avLst/>
            </a:prstGeom>
            <a:solidFill>
              <a:srgbClr val="EC6F28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4530388"/>
              <a:ext cx="411408" cy="641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057336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619672" y="1938151"/>
            <a:ext cx="73448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Iluminación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>
              <a:solidFill>
                <a:srgbClr val="EC6F28"/>
              </a:solidFill>
            </a:endParaRP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Iluminación suficiente</a:t>
            </a:r>
          </a:p>
          <a:p>
            <a:pPr marL="5334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Equipo autónomo de alumbrado de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emergencia (</a:t>
            </a:r>
            <a:r>
              <a:rPr lang="es-ES" sz="2000" dirty="0" smtClean="0">
                <a:solidFill>
                  <a:srgbClr val="59C619"/>
                </a:solidFill>
                <a:latin typeface="Arial Narrow" pitchFamily="34" charset="0"/>
              </a:rPr>
              <a:t>ITC-BT-28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) </a:t>
            </a: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Autonomía </a:t>
            </a:r>
            <a:r>
              <a:rPr 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1 </a:t>
            </a:r>
            <a:r>
              <a:rPr lang="es-ES" sz="2000" b="1" dirty="0">
                <a:solidFill>
                  <a:srgbClr val="EC6F28"/>
                </a:solidFill>
                <a:latin typeface="Arial Narrow" pitchFamily="34" charset="0"/>
              </a:rPr>
              <a:t>hora </a:t>
            </a:r>
            <a:endParaRPr lang="es-ES" sz="2000" b="1" dirty="0" smtClean="0">
              <a:solidFill>
                <a:srgbClr val="EC6F28"/>
              </a:solidFill>
              <a:latin typeface="Arial Narrow" pitchFamily="34" charset="0"/>
            </a:endParaRPr>
          </a:p>
          <a:p>
            <a:pPr marL="990600" lvl="2" indent="-342900" eaLnBrk="1" hangingPunct="1">
              <a:buClr>
                <a:srgbClr val="EC6F28"/>
              </a:buClr>
              <a:buFont typeface="Wingdings" panose="05000000000000000000" pitchFamily="2" charset="2"/>
              <a:buChar char="q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Nivel de </a:t>
            </a:r>
            <a:r>
              <a:rPr lang="es-ES" sz="2000" dirty="0">
                <a:solidFill>
                  <a:srgbClr val="000000"/>
                </a:solidFill>
                <a:latin typeface="Arial Narrow" pitchFamily="34" charset="0"/>
              </a:rPr>
              <a:t>iluminación de </a:t>
            </a:r>
            <a:r>
              <a:rPr lang="es-ES" sz="2000" b="1" dirty="0">
                <a:solidFill>
                  <a:srgbClr val="EC6F28"/>
                </a:solidFill>
                <a:latin typeface="Arial Narrow" pitchFamily="34" charset="0"/>
              </a:rPr>
              <a:t>5 lux</a:t>
            </a:r>
            <a:endParaRPr lang="es-ES" sz="2000" b="1" dirty="0" smtClean="0">
              <a:solidFill>
                <a:srgbClr val="EC6F28"/>
              </a:solidFill>
              <a:latin typeface="Arial Narrow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Armario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114486"/>
            <a:ext cx="2970219" cy="2576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4553925" y="4725144"/>
                <a:ext cx="4151939" cy="756938"/>
              </a:xfrm>
              <a:prstGeom prst="rect">
                <a:avLst/>
              </a:prstGeom>
              <a:solidFill>
                <a:srgbClr val="FFFBC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</a:rPr>
                        <m:t>Lux</m:t>
                      </m:r>
                      <m:r>
                        <a:rPr lang="es-ES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>
                              <a:latin typeface="Cambria Math" panose="02040503050406030204" pitchFamily="18" charset="0"/>
                            </a:rPr>
                            <m:t>Lumenes</m:t>
                          </m:r>
                          <m:r>
                            <a:rPr lang="es-E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>
                              <a:latin typeface="Cambria Math" panose="02040503050406030204" pitchFamily="18" charset="0"/>
                            </a:rPr>
                            <m:t>emergencia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>
                              <a:latin typeface="Cambria Math" panose="02040503050406030204" pitchFamily="18" charset="0"/>
                            </a:rPr>
                            <m:t>Superficie</m:t>
                          </m:r>
                          <m:r>
                            <a:rPr lang="es-ES">
                              <a:latin typeface="Cambria Math" panose="02040503050406030204" pitchFamily="18" charset="0"/>
                            </a:rPr>
                            <m:t> (</m:t>
                          </m:r>
                          <m:sSup>
                            <m:sSup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s-E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ES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925" y="4725144"/>
                <a:ext cx="4151939" cy="75693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074062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378308" y="1938151"/>
            <a:ext cx="73448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CTE-DB-SI – Puerta de acceso</a:t>
            </a:r>
          </a:p>
          <a:p>
            <a:pPr marL="0" lvl="1" indent="0" eaLnBrk="1" hangingPunct="1">
              <a:buClr>
                <a:srgbClr val="EC6F28"/>
              </a:buClr>
            </a:pPr>
            <a:endParaRPr lang="es-ES" altLang="es-ES" sz="2000" b="1" dirty="0">
              <a:solidFill>
                <a:srgbClr val="EC6F28"/>
              </a:solidFill>
            </a:endParaRPr>
          </a:p>
          <a:p>
            <a:pPr marL="6477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Toma de corriente de </a:t>
            </a:r>
            <a:r>
              <a:rPr lang="es-ES" sz="2000" b="1" dirty="0" smtClean="0">
                <a:solidFill>
                  <a:srgbClr val="EC6F28"/>
                </a:solidFill>
                <a:latin typeface="Arial Narrow" pitchFamily="34" charset="0"/>
              </a:rPr>
              <a:t>16 A </a:t>
            </a: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para servicios de mantenimiento</a:t>
            </a:r>
          </a:p>
          <a:p>
            <a:pPr marL="647700"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000000"/>
                </a:solidFill>
                <a:latin typeface="Arial Narrow" pitchFamily="34" charset="0"/>
              </a:rPr>
              <a:t>Cerradura normalizada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Armario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6" name="Picture 2" descr="Resultado de imagen de llav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0" y="4365104"/>
            <a:ext cx="2828310" cy="18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61590"/>
            <a:ext cx="2932652" cy="313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1358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Armario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14 CuadroTexto"/>
          <p:cNvSpPr txBox="1">
            <a:spLocks noChangeArrowheads="1"/>
          </p:cNvSpPr>
          <p:nvPr/>
        </p:nvSpPr>
        <p:spPr bwMode="auto">
          <a:xfrm>
            <a:off x="1619671" y="1938151"/>
            <a:ext cx="70567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Resumen características</a:t>
            </a:r>
            <a:endParaRPr lang="es-ES" altLang="es-ES" sz="20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403648" y="2409072"/>
            <a:ext cx="7439798" cy="4260288"/>
            <a:chOff x="1403648" y="2409072"/>
            <a:chExt cx="7439798" cy="4260288"/>
          </a:xfrm>
        </p:grpSpPr>
        <p:sp>
          <p:nvSpPr>
            <p:cNvPr id="2" name="Rectángulo 1"/>
            <p:cNvSpPr/>
            <p:nvPr/>
          </p:nvSpPr>
          <p:spPr bwMode="auto">
            <a:xfrm>
              <a:off x="1403648" y="2409072"/>
              <a:ext cx="7439798" cy="4260288"/>
            </a:xfrm>
            <a:prstGeom prst="rect">
              <a:avLst/>
            </a:prstGeom>
            <a:solidFill>
              <a:srgbClr val="FFFBC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2409072"/>
              <a:ext cx="2988270" cy="4231823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276" y="3275300"/>
              <a:ext cx="4309881" cy="2499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096252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378308" y="1938151"/>
            <a:ext cx="73448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sz="2000" dirty="0" smtClean="0"/>
              <a:t>Albergarán los </a:t>
            </a:r>
            <a:r>
              <a:rPr lang="es-ES" sz="2000" dirty="0"/>
              <a:t>aparatos </a:t>
            </a:r>
            <a:r>
              <a:rPr lang="es-ES" sz="2000" dirty="0" smtClean="0"/>
              <a:t>de </a:t>
            </a:r>
            <a:r>
              <a:rPr lang="es-ES" sz="2000" dirty="0"/>
              <a:t>todas </a:t>
            </a:r>
            <a:r>
              <a:rPr lang="es-ES" sz="2000" dirty="0" smtClean="0"/>
              <a:t>las </a:t>
            </a:r>
            <a:r>
              <a:rPr lang="es-ES" sz="2000" dirty="0"/>
              <a:t>derivaciones individuales que se alimentan desde la propia </a:t>
            </a:r>
            <a:r>
              <a:rPr lang="es-ES" sz="2000" dirty="0" smtClean="0"/>
              <a:t>concentración:</a:t>
            </a:r>
          </a:p>
          <a:p>
            <a:pPr algn="just"/>
            <a:endParaRPr lang="es-ES" sz="2000" dirty="0" smtClean="0"/>
          </a:p>
          <a:p>
            <a:pPr marL="631825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/>
              <a:t>Medida</a:t>
            </a:r>
          </a:p>
          <a:p>
            <a:pPr marL="631825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/>
              <a:t>Mando y Control (Relojes)</a:t>
            </a:r>
          </a:p>
          <a:p>
            <a:pPr marL="631825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/>
              <a:t>Protección</a:t>
            </a:r>
            <a:endParaRPr lang="es-ES" altLang="es-ES" sz="48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Características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CONCENTRACIÓN DE 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5006" r="13276" b="5757"/>
          <a:stretch/>
        </p:blipFill>
        <p:spPr>
          <a:xfrm>
            <a:off x="1524406" y="3834140"/>
            <a:ext cx="1728192" cy="28279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67" y="4934299"/>
            <a:ext cx="1704933" cy="17049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61" y="3759569"/>
            <a:ext cx="1362503" cy="18158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61" y="5497658"/>
            <a:ext cx="1424855" cy="11398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r="15651"/>
          <a:stretch/>
        </p:blipFill>
        <p:spPr>
          <a:xfrm>
            <a:off x="5892953" y="3877143"/>
            <a:ext cx="1872208" cy="2760399"/>
          </a:xfrm>
          <a:prstGeom prst="rect">
            <a:avLst/>
          </a:prstGeom>
        </p:spPr>
      </p:pic>
      <p:sp>
        <p:nvSpPr>
          <p:cNvPr id="17" name="Flecha derecha 16"/>
          <p:cNvSpPr/>
          <p:nvPr/>
        </p:nvSpPr>
        <p:spPr bwMode="auto">
          <a:xfrm>
            <a:off x="4788024" y="4797152"/>
            <a:ext cx="1080120" cy="504056"/>
          </a:xfrm>
          <a:prstGeom prst="rightArrow">
            <a:avLst/>
          </a:prstGeom>
          <a:solidFill>
            <a:srgbClr val="EC6F2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4097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378308" y="1938151"/>
            <a:ext cx="7226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sz="2000" dirty="0"/>
              <a:t>Los elementos estarán marcados de forma visible para que permitan una fácil y correcta </a:t>
            </a:r>
            <a:r>
              <a:rPr lang="es-ES" sz="2000" dirty="0" smtClean="0"/>
              <a:t>identificación</a:t>
            </a:r>
            <a:endParaRPr lang="es-ES" altLang="es-ES" sz="20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Características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CONCENTRACIÓN DE 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" name="2 Image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80928"/>
            <a:ext cx="4935016" cy="388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cto de flecha 5"/>
          <p:cNvCxnSpPr>
            <a:stCxn id="15" idx="2"/>
          </p:cNvCxnSpPr>
          <p:nvPr/>
        </p:nvCxnSpPr>
        <p:spPr bwMode="auto">
          <a:xfrm>
            <a:off x="1835696" y="5164920"/>
            <a:ext cx="1321655" cy="3577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" name="Conector recto de flecha 6"/>
          <p:cNvCxnSpPr>
            <a:stCxn id="13" idx="2"/>
          </p:cNvCxnSpPr>
          <p:nvPr/>
        </p:nvCxnSpPr>
        <p:spPr bwMode="auto">
          <a:xfrm>
            <a:off x="2035392" y="3172734"/>
            <a:ext cx="2052227" cy="3337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8" name="Conector recto de flecha 7"/>
          <p:cNvCxnSpPr>
            <a:stCxn id="16" idx="2"/>
          </p:cNvCxnSpPr>
          <p:nvPr/>
        </p:nvCxnSpPr>
        <p:spPr bwMode="auto">
          <a:xfrm flipH="1">
            <a:off x="6156176" y="3043820"/>
            <a:ext cx="1545233" cy="3272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14 CuadroTexto"/>
          <p:cNvSpPr txBox="1">
            <a:spLocks noChangeArrowheads="1"/>
          </p:cNvSpPr>
          <p:nvPr/>
        </p:nvSpPr>
        <p:spPr bwMode="auto">
          <a:xfrm>
            <a:off x="1370992" y="2772624"/>
            <a:ext cx="1328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dirty="0" smtClean="0"/>
              <a:t>Contador</a:t>
            </a:r>
            <a:endParaRPr lang="es-ES" altLang="es-ES" sz="2000" dirty="0" smtClean="0">
              <a:latin typeface="Arial Narrow" pitchFamily="34" charset="0"/>
            </a:endParaRPr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1259632" y="4764810"/>
            <a:ext cx="1152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dirty="0" smtClean="0"/>
              <a:t>Fusibles</a:t>
            </a:r>
            <a:endParaRPr lang="es-ES" altLang="es-ES" sz="2000" dirty="0" smtClean="0">
              <a:latin typeface="Arial Narrow" pitchFamily="34" charset="0"/>
            </a:endParaRPr>
          </a:p>
        </p:txBody>
      </p:sp>
      <p:sp>
        <p:nvSpPr>
          <p:cNvPr id="16" name="14 CuadroTexto"/>
          <p:cNvSpPr txBox="1">
            <a:spLocks noChangeArrowheads="1"/>
          </p:cNvSpPr>
          <p:nvPr/>
        </p:nvSpPr>
        <p:spPr bwMode="auto">
          <a:xfrm>
            <a:off x="6711553" y="2643710"/>
            <a:ext cx="1979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dirty="0" smtClean="0"/>
              <a:t>Borne de salida</a:t>
            </a:r>
            <a:endParaRPr lang="es-ES" altLang="es-ES" sz="2000" dirty="0" smtClean="0">
              <a:latin typeface="Arial Narrow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/>
          <a:stretch/>
        </p:blipFill>
        <p:spPr>
          <a:xfrm>
            <a:off x="4163675" y="3768818"/>
            <a:ext cx="4440774" cy="27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2001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344634"/>
              </p:ext>
            </p:extLst>
          </p:nvPr>
        </p:nvGraphicFramePr>
        <p:xfrm>
          <a:off x="1370992" y="1916832"/>
          <a:ext cx="7378862" cy="230996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844419"/>
                <a:gridCol w="5534443"/>
              </a:tblGrid>
              <a:tr h="28044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TIPO DE COLUMNA*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73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</a:t>
                      </a:r>
                      <a:endParaRPr lang="es-E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Suministros monofásicos</a:t>
                      </a:r>
                      <a:endParaRPr lang="es-E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</a:tr>
              <a:tr h="284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</a:t>
                      </a:r>
                      <a:endParaRPr lang="es-E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Suministros trifásicos (normalmente en viviendas)</a:t>
                      </a:r>
                      <a:endParaRPr lang="es-E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</a:tr>
              <a:tr h="327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BR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Suministros trifásicos con Reactiva (Huecos locales comerciales) </a:t>
                      </a:r>
                      <a:r>
                        <a:rPr lang="es-ES" sz="1400" dirty="0">
                          <a:effectLst/>
                          <a:sym typeface="Wingdings"/>
                        </a:rPr>
                        <a:t></a:t>
                      </a:r>
                      <a:r>
                        <a:rPr lang="es-ES" sz="1400" dirty="0">
                          <a:effectLst/>
                        </a:rPr>
                        <a:t> Antiguo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</a:tr>
              <a:tr h="327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CPM3-S2/2 o S4/4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 monofásicos ó 1 monofásico + 1 trifásico ó 2 trifásicos. Simple tarifa 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</a:tr>
              <a:tr h="327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BIR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Suministro individual trifásico con reactiva (en nicho o centralización) </a:t>
                      </a:r>
                      <a:r>
                        <a:rPr lang="es-ES" sz="1400" dirty="0">
                          <a:effectLst/>
                          <a:sym typeface="Wingdings"/>
                        </a:rPr>
                        <a:t></a:t>
                      </a:r>
                      <a:r>
                        <a:rPr lang="es-ES" sz="1400" dirty="0">
                          <a:effectLst/>
                        </a:rPr>
                        <a:t> Antiguo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</a:tr>
              <a:tr h="327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CIT</a:t>
                      </a:r>
                      <a:endParaRPr lang="es-E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Suministro individual con transformadores de intensidad (en nicho o centralización) </a:t>
                      </a:r>
                      <a:endParaRPr lang="es-E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81240"/>
              </p:ext>
            </p:extLst>
          </p:nvPr>
        </p:nvGraphicFramePr>
        <p:xfrm>
          <a:off x="1370992" y="4371483"/>
          <a:ext cx="7378862" cy="207191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832856"/>
                <a:gridCol w="5546006"/>
              </a:tblGrid>
              <a:tr h="2804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CELDA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690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Rotulación: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Con marcador indeleble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</a:tr>
              <a:tr h="245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Orden de </a:t>
                      </a:r>
                      <a:r>
                        <a:rPr lang="es-ES" sz="1400" dirty="0" smtClean="0">
                          <a:effectLst/>
                        </a:rPr>
                        <a:t>rotulación Iberdrola: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Se </a:t>
                      </a:r>
                      <a:r>
                        <a:rPr lang="es-ES" sz="1400" dirty="0" smtClean="0">
                          <a:effectLst/>
                        </a:rPr>
                        <a:t>numera </a:t>
                      </a:r>
                      <a:r>
                        <a:rPr lang="es-ES" sz="1400" dirty="0">
                          <a:effectLst/>
                        </a:rPr>
                        <a:t>por columnas completas, de izquierda a derecha y de arriba abajo.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</a:tr>
              <a:tr h="2453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effectLst/>
                        </a:rPr>
                        <a:t>Orden de rotulación Gas Natural Fenosa:</a:t>
                      </a:r>
                      <a:endParaRPr lang="es-ES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marL="10604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effectLst/>
                        </a:rPr>
                        <a:t>Se numera por columnas completas, de derecha a izquierda y de arriba abajo.</a:t>
                      </a:r>
                      <a:endParaRPr lang="es-ES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</a:tr>
              <a:tr h="295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Dónde se rotula: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En el panel Junto al soporte superior del </a:t>
                      </a:r>
                      <a:r>
                        <a:rPr lang="es-ES" sz="1400" dirty="0" smtClean="0">
                          <a:effectLst/>
                        </a:rPr>
                        <a:t>contador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</a:tr>
              <a:tr h="245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Cómo se marca: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 dos dígitos y TODOS los huecos aunque no esté previsto instalar nada</a:t>
                      </a:r>
                      <a:r>
                        <a:rPr lang="es-ES" sz="1400" dirty="0" smtClean="0">
                          <a:effectLst/>
                        </a:rPr>
                        <a:t>.</a:t>
                      </a:r>
                      <a:endParaRPr lang="es-ES" sz="1400" dirty="0">
                        <a:effectLst/>
                      </a:endParaRPr>
                    </a:p>
                  </a:txBody>
                  <a:tcPr marL="68591" marR="68591" marT="0" marB="0" anchor="ctr"/>
                </a:tc>
              </a:tr>
            </a:tbl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Rotulación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04992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Instalación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75656" y="1916832"/>
            <a:ext cx="7086600" cy="211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dirty="0"/>
              <a:t>Los contadores y demás dispositivos para la medida de la energía eléctrica, podrán </a:t>
            </a:r>
            <a:r>
              <a:rPr lang="es-ES" dirty="0" smtClean="0"/>
              <a:t>estar ubicados en:</a:t>
            </a:r>
          </a:p>
          <a:p>
            <a:pPr marL="0" indent="0">
              <a:buNone/>
            </a:pPr>
            <a:endParaRPr lang="es-ES" sz="1600" dirty="0" smtClean="0"/>
          </a:p>
          <a:p>
            <a:pPr marL="719138">
              <a:buClr>
                <a:srgbClr val="EC6F28"/>
              </a:buClr>
            </a:pPr>
            <a:r>
              <a:rPr lang="es-ES" sz="2000" dirty="0" smtClean="0"/>
              <a:t>Módulos </a:t>
            </a:r>
            <a:r>
              <a:rPr lang="es-ES" sz="2000" dirty="0"/>
              <a:t>(cajas con tapas precintables)</a:t>
            </a:r>
            <a:endParaRPr lang="es-ES" sz="2000" dirty="0" smtClean="0"/>
          </a:p>
          <a:p>
            <a:pPr marL="719138">
              <a:buClr>
                <a:srgbClr val="EC6F28"/>
              </a:buClr>
            </a:pPr>
            <a:r>
              <a:rPr lang="es-ES" sz="2000" dirty="0" smtClean="0"/>
              <a:t>Paneles</a:t>
            </a:r>
          </a:p>
          <a:p>
            <a:pPr marL="719138">
              <a:buClr>
                <a:srgbClr val="EC6F28"/>
              </a:buClr>
            </a:pPr>
            <a:r>
              <a:rPr lang="es-ES" sz="2000" dirty="0" smtClean="0"/>
              <a:t>Armarios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213204"/>
            <a:ext cx="1800200" cy="24002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9"/>
          <a:stretch/>
        </p:blipFill>
        <p:spPr>
          <a:xfrm>
            <a:off x="3707903" y="4213204"/>
            <a:ext cx="1539131" cy="24002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2" y="4213204"/>
            <a:ext cx="3200355" cy="240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7136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378308" y="1938151"/>
            <a:ext cx="722614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sz="2000" dirty="0" smtClean="0"/>
              <a:t>La </a:t>
            </a:r>
            <a:r>
              <a:rPr lang="es-ES" sz="2000" b="1" dirty="0">
                <a:solidFill>
                  <a:srgbClr val="EC6F28"/>
                </a:solidFill>
              </a:rPr>
              <a:t>propiedad del edificio</a:t>
            </a:r>
            <a:r>
              <a:rPr lang="es-ES" sz="2000" dirty="0"/>
              <a:t> o el </a:t>
            </a:r>
            <a:r>
              <a:rPr lang="es-ES" sz="2000" b="1" dirty="0">
                <a:solidFill>
                  <a:srgbClr val="EC6F28"/>
                </a:solidFill>
              </a:rPr>
              <a:t>usuario</a:t>
            </a:r>
            <a:r>
              <a:rPr lang="es-ES" sz="2000" dirty="0"/>
              <a:t> </a:t>
            </a:r>
            <a:r>
              <a:rPr lang="es-ES" sz="2000" dirty="0" smtClean="0"/>
              <a:t>tendrán </a:t>
            </a:r>
            <a:r>
              <a:rPr lang="es-ES" sz="2000" dirty="0"/>
              <a:t>la responsabilidad </a:t>
            </a:r>
            <a:r>
              <a:rPr lang="es-ES" sz="2000" dirty="0" smtClean="0"/>
              <a:t>de:</a:t>
            </a:r>
          </a:p>
          <a:p>
            <a:pPr algn="just"/>
            <a:endParaRPr lang="es-ES" sz="2000" dirty="0"/>
          </a:p>
          <a:p>
            <a:pPr marL="719138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/>
              <a:t>El </a:t>
            </a:r>
            <a:r>
              <a:rPr lang="es-ES" sz="2000" dirty="0"/>
              <a:t>quebranto de los </a:t>
            </a:r>
            <a:r>
              <a:rPr lang="es-ES" sz="2000" dirty="0" smtClean="0"/>
              <a:t>precintos</a:t>
            </a:r>
          </a:p>
          <a:p>
            <a:pPr marL="719138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/>
              <a:t>La </a:t>
            </a:r>
            <a:r>
              <a:rPr lang="es-ES" sz="2000" dirty="0"/>
              <a:t>alteración de los elementos </a:t>
            </a:r>
            <a:r>
              <a:rPr lang="es-ES" sz="2000" dirty="0" smtClean="0"/>
              <a:t>instalados</a:t>
            </a:r>
            <a:endParaRPr lang="es-ES" altLang="es-ES" sz="20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Características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CONCENTRACIÓN DE 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77537"/>
            <a:ext cx="2691780" cy="294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653136"/>
            <a:ext cx="4261314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2538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378307" y="1938151"/>
            <a:ext cx="715413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sz="2000" dirty="0" smtClean="0"/>
              <a:t>La </a:t>
            </a:r>
            <a:r>
              <a:rPr lang="es-ES" sz="2000" dirty="0"/>
              <a:t>colocación de la concentración de contadores, se realizará de tal forma que </a:t>
            </a:r>
            <a:r>
              <a:rPr lang="es-ES" sz="2000" dirty="0" smtClean="0"/>
              <a:t>desde:</a:t>
            </a:r>
          </a:p>
          <a:p>
            <a:endParaRPr lang="es-ES" sz="2000" dirty="0" smtClean="0"/>
          </a:p>
          <a:p>
            <a:pPr marL="533400" indent="-342900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/>
              <a:t>Lectura máxima a </a:t>
            </a:r>
            <a:r>
              <a:rPr lang="es-ES" sz="2000" b="1" dirty="0" smtClean="0">
                <a:solidFill>
                  <a:srgbClr val="EC6F28"/>
                </a:solidFill>
              </a:rPr>
              <a:t>1,80 </a:t>
            </a:r>
            <a:r>
              <a:rPr lang="es-ES" sz="2000" b="1" dirty="0">
                <a:solidFill>
                  <a:srgbClr val="EC6F28"/>
                </a:solidFill>
              </a:rPr>
              <a:t>m </a:t>
            </a:r>
            <a:endParaRPr lang="es-ES" sz="2000" dirty="0">
              <a:solidFill>
                <a:srgbClr val="EC6F28"/>
              </a:solidFill>
            </a:endParaRPr>
          </a:p>
          <a:p>
            <a:pPr marL="533400" indent="-342900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/>
              <a:t>P</a:t>
            </a:r>
            <a:r>
              <a:rPr lang="es-ES" sz="2000" dirty="0" smtClean="0"/>
              <a:t>arte </a:t>
            </a:r>
            <a:r>
              <a:rPr lang="es-ES" sz="2000" dirty="0"/>
              <a:t>inferior </a:t>
            </a:r>
            <a:r>
              <a:rPr lang="es-ES" sz="2000" b="1" dirty="0" smtClean="0">
                <a:solidFill>
                  <a:srgbClr val="EC6F28"/>
                </a:solidFill>
              </a:rPr>
              <a:t>0,25 m</a:t>
            </a:r>
            <a:endParaRPr lang="es-ES" sz="2000" dirty="0" smtClean="0">
              <a:solidFill>
                <a:srgbClr val="EC6F28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Características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CONCENTRACIÓN DE 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348880"/>
            <a:ext cx="3312367" cy="42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24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1619672" y="2253481"/>
            <a:ext cx="708063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Ø"/>
              <a:defRPr sz="24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q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9pPr>
          </a:lstStyle>
          <a:p>
            <a:pPr marL="271463" indent="-271463" algn="just">
              <a:buClr>
                <a:srgbClr val="EC6F28"/>
              </a:buClr>
            </a:pP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Dejar </a:t>
            </a:r>
            <a:r>
              <a:rPr lang="es-ES" sz="2000" dirty="0">
                <a:solidFill>
                  <a:schemeClr val="tx1"/>
                </a:solidFill>
                <a:latin typeface="+mj-lt"/>
              </a:rPr>
              <a:t>fuera de 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servicio </a:t>
            </a:r>
            <a:r>
              <a:rPr lang="es-ES" sz="2000" dirty="0">
                <a:solidFill>
                  <a:schemeClr val="tx1"/>
                </a:solidFill>
                <a:latin typeface="+mj-lt"/>
              </a:rPr>
              <a:t>toda la concentración de 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contadores</a:t>
            </a:r>
          </a:p>
          <a:p>
            <a:pPr marL="271463" indent="-271463" algn="just">
              <a:buClr>
                <a:srgbClr val="EC6F28"/>
              </a:buClr>
            </a:pPr>
            <a:r>
              <a:rPr lang="es-ES" sz="2000" dirty="0">
                <a:solidFill>
                  <a:schemeClr val="tx1"/>
                </a:solidFill>
                <a:latin typeface="+mj-lt"/>
              </a:rPr>
              <a:t>O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bligatoria </a:t>
            </a:r>
            <a:r>
              <a:rPr lang="es-ES" sz="2000" dirty="0">
                <a:solidFill>
                  <a:schemeClr val="tx1"/>
                </a:solidFill>
                <a:latin typeface="+mj-lt"/>
              </a:rPr>
              <a:t>para concentraciones de más de 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2 usuarios</a:t>
            </a:r>
            <a:endParaRPr lang="es-ES" sz="2000" dirty="0">
              <a:solidFill>
                <a:schemeClr val="tx1"/>
              </a:solidFill>
              <a:latin typeface="+mj-lt"/>
            </a:endParaRPr>
          </a:p>
          <a:p>
            <a:pPr marL="271463" indent="-271463" algn="just">
              <a:buClr>
                <a:srgbClr val="EC6F28"/>
              </a:buClr>
            </a:pPr>
            <a:r>
              <a:rPr lang="es-ES" sz="2000" dirty="0">
                <a:solidFill>
                  <a:schemeClr val="tx1"/>
                </a:solidFill>
              </a:rPr>
              <a:t>Se colocará un interruptor por LGA</a:t>
            </a:r>
            <a:endParaRPr lang="es-ES" altLang="es-ES" sz="2000" dirty="0">
              <a:solidFill>
                <a:schemeClr val="tx1"/>
              </a:solidFill>
            </a:endParaRPr>
          </a:p>
          <a:p>
            <a:pPr marL="271463" indent="-271463" algn="just">
              <a:buClr>
                <a:srgbClr val="EC6F28"/>
              </a:buClr>
            </a:pPr>
            <a:r>
              <a:rPr lang="es-ES" sz="2000" dirty="0">
                <a:solidFill>
                  <a:schemeClr val="tx1"/>
                </a:solidFill>
              </a:rPr>
              <a:t>Garantizar que el </a:t>
            </a:r>
            <a:r>
              <a:rPr lang="es-ES" sz="2000" dirty="0">
                <a:solidFill>
                  <a:srgbClr val="EC6F28"/>
                </a:solidFill>
              </a:rPr>
              <a:t>neutro</a:t>
            </a:r>
            <a:r>
              <a:rPr lang="es-ES" sz="2000" dirty="0">
                <a:solidFill>
                  <a:schemeClr val="tx1"/>
                </a:solidFill>
              </a:rPr>
              <a:t> no sea cortado antes que </a:t>
            </a:r>
            <a:r>
              <a:rPr lang="es-ES" sz="2000" dirty="0" smtClean="0">
                <a:solidFill>
                  <a:schemeClr val="tx1"/>
                </a:solidFill>
              </a:rPr>
              <a:t>las fases</a:t>
            </a:r>
            <a:endParaRPr lang="es-ES" sz="2000" dirty="0">
              <a:solidFill>
                <a:schemeClr val="tx1"/>
              </a:solidFill>
            </a:endParaRPr>
          </a:p>
          <a:p>
            <a:pPr marL="271463" indent="-271463" algn="just">
              <a:buClr>
                <a:srgbClr val="EC6F28"/>
              </a:buClr>
            </a:pP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Corte omnipolar</a:t>
            </a:r>
          </a:p>
          <a:p>
            <a:pPr marL="271463" indent="-271463" algn="just">
              <a:buClr>
                <a:srgbClr val="EC6F28"/>
              </a:buClr>
            </a:pP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Apertura </a:t>
            </a:r>
            <a:r>
              <a:rPr lang="es-ES" sz="2000" dirty="0">
                <a:solidFill>
                  <a:schemeClr val="tx1"/>
                </a:solidFill>
                <a:latin typeface="+mj-lt"/>
              </a:rPr>
              <a:t>en carga </a:t>
            </a:r>
            <a:endParaRPr lang="es-ES" sz="20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763688" y="4736916"/>
            <a:ext cx="25922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Ø"/>
              <a:defRPr sz="24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q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b="1" dirty="0">
                <a:solidFill>
                  <a:srgbClr val="EC6F28"/>
                </a:solidFill>
                <a:latin typeface="Arial" panose="020B0604020202020204" pitchFamily="34" charset="0"/>
              </a:rPr>
              <a:t>160 A – 90 KW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b="1" dirty="0">
                <a:solidFill>
                  <a:srgbClr val="EC6F28"/>
                </a:solidFill>
                <a:latin typeface="Arial" panose="020B0604020202020204" pitchFamily="34" charset="0"/>
              </a:rPr>
              <a:t>250 A – 150 KW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s-ES" altLang="es-ES" b="1" dirty="0">
              <a:solidFill>
                <a:srgbClr val="EC6F28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800" b="1" dirty="0">
                <a:solidFill>
                  <a:srgbClr val="EC6F28"/>
                </a:solidFill>
                <a:latin typeface="Arial" panose="020B0604020202020204" pitchFamily="34" charset="0"/>
              </a:rPr>
              <a:t>COS</a:t>
            </a:r>
            <a:r>
              <a:rPr lang="el-GR" altLang="es-ES" sz="1800" b="1" dirty="0">
                <a:solidFill>
                  <a:srgbClr val="EC6F28"/>
                </a:solidFill>
                <a:latin typeface="Arial" panose="020B0604020202020204" pitchFamily="34" charset="0"/>
              </a:rPr>
              <a:t>φ</a:t>
            </a:r>
            <a:r>
              <a:rPr lang="es-ES" altLang="es-ES" sz="1800" b="1" dirty="0">
                <a:solidFill>
                  <a:srgbClr val="EC6F28"/>
                </a:solidFill>
                <a:latin typeface="Arial" panose="020B0604020202020204" pitchFamily="34" charset="0"/>
              </a:rPr>
              <a:t> = 0,8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70992" y="1239143"/>
            <a:ext cx="7161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alt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Unidad </a:t>
            </a:r>
            <a:r>
              <a:rPr lang="es-ES" alt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funcional de interruptor </a:t>
            </a:r>
            <a:r>
              <a:rPr lang="es-ES" alt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general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/>
              <a:t>CONCENTRACIÓN DE 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3" t="8577" r="16370" b="7196"/>
          <a:stretch/>
        </p:blipFill>
        <p:spPr>
          <a:xfrm>
            <a:off x="6597006" y="3933056"/>
            <a:ext cx="2079451" cy="2664296"/>
          </a:xfrm>
          <a:prstGeom prst="rect">
            <a:avLst/>
          </a:prstGeom>
        </p:spPr>
      </p:pic>
      <p:cxnSp>
        <p:nvCxnSpPr>
          <p:cNvPr id="9" name="Conector recto de flecha 8"/>
          <p:cNvCxnSpPr>
            <a:stCxn id="12" idx="3"/>
          </p:cNvCxnSpPr>
          <p:nvPr/>
        </p:nvCxnSpPr>
        <p:spPr bwMode="auto">
          <a:xfrm flipV="1">
            <a:off x="5769722" y="5799379"/>
            <a:ext cx="1538582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0" name="Conector recto de flecha 9"/>
          <p:cNvCxnSpPr>
            <a:stCxn id="11" idx="3"/>
          </p:cNvCxnSpPr>
          <p:nvPr/>
        </p:nvCxnSpPr>
        <p:spPr bwMode="auto">
          <a:xfrm flipV="1">
            <a:off x="6292195" y="4612227"/>
            <a:ext cx="656069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4617594" y="4196729"/>
            <a:ext cx="16746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Módulo sobretensiones transitorias</a:t>
            </a:r>
            <a:endParaRPr lang="es-ES" altLang="es-ES" sz="1600" dirty="0" smtClean="0">
              <a:latin typeface="Arial Narrow" pitchFamily="34" charset="0"/>
            </a:endParaRPr>
          </a:p>
        </p:txBody>
      </p:sp>
      <p:sp>
        <p:nvSpPr>
          <p:cNvPr id="12" name="14 CuadroTexto"/>
          <p:cNvSpPr txBox="1">
            <a:spLocks noChangeArrowheads="1"/>
          </p:cNvSpPr>
          <p:nvPr/>
        </p:nvSpPr>
        <p:spPr bwMode="auto">
          <a:xfrm>
            <a:off x="4617594" y="5383881"/>
            <a:ext cx="11521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Interruptor </a:t>
            </a:r>
            <a:r>
              <a:rPr lang="es-ES" altLang="es-ES" sz="1600" dirty="0"/>
              <a:t>general de maniobra</a:t>
            </a:r>
          </a:p>
        </p:txBody>
      </p:sp>
    </p:spTree>
    <p:extLst>
      <p:ext uri="{BB962C8B-B14F-4D97-AF65-F5344CB8AC3E}">
        <p14:creationId xmlns:p14="http://schemas.microsoft.com/office/powerpoint/2010/main" val="372966576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1475657" y="2206723"/>
            <a:ext cx="7128792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Ø"/>
              <a:defRPr sz="24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q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Clr>
                <a:srgbClr val="EC6F28"/>
              </a:buClr>
            </a:pPr>
            <a:r>
              <a:rPr lang="es-ES" altLang="es-ES" dirty="0" smtClean="0">
                <a:solidFill>
                  <a:schemeClr val="tx1"/>
                </a:solidFill>
                <a:latin typeface="+mn-lt"/>
              </a:rPr>
              <a:t>Contiene </a:t>
            </a:r>
            <a:r>
              <a:rPr lang="es-ES" altLang="es-ES" dirty="0">
                <a:solidFill>
                  <a:schemeClr val="tx1"/>
                </a:solidFill>
                <a:latin typeface="+mn-lt"/>
              </a:rPr>
              <a:t>el embarrado general y los fusibles de seguridad de las derivaciones </a:t>
            </a:r>
            <a:r>
              <a:rPr lang="es-ES" altLang="es-ES" dirty="0" smtClean="0">
                <a:solidFill>
                  <a:schemeClr val="tx1"/>
                </a:solidFill>
                <a:latin typeface="+mn-lt"/>
              </a:rPr>
              <a:t>individuales</a:t>
            </a:r>
          </a:p>
          <a:p>
            <a:pPr marL="342900" indent="-342900">
              <a:buClr>
                <a:srgbClr val="EC6F28"/>
              </a:buClr>
            </a:pPr>
            <a:r>
              <a:rPr lang="es-ES" dirty="0" smtClean="0"/>
              <a:t>Dispondrá </a:t>
            </a:r>
            <a:r>
              <a:rPr lang="es-ES" dirty="0"/>
              <a:t>de una protección </a:t>
            </a:r>
            <a:r>
              <a:rPr lang="es-ES" dirty="0" smtClean="0"/>
              <a:t>aislante para el </a:t>
            </a:r>
            <a:r>
              <a:rPr lang="es-ES" dirty="0"/>
              <a:t>embarrado general al acceder a los fusibles </a:t>
            </a:r>
            <a:r>
              <a:rPr lang="es-ES" dirty="0" smtClean="0"/>
              <a:t>de seguridad</a:t>
            </a:r>
            <a:endParaRPr lang="es-ES" altLang="es-E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8610" name="Picture 2" descr="http://contenidos.educarex.es/mci/2005/07/imagenes/t3_im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67" y="3933056"/>
            <a:ext cx="4194890" cy="268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http://www.safybox.com/web/galerias/alta/sms-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5"/>
          <a:stretch>
            <a:fillRect/>
          </a:stretch>
        </p:blipFill>
        <p:spPr bwMode="auto">
          <a:xfrm>
            <a:off x="4445563" y="3933056"/>
            <a:ext cx="4194890" cy="268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491614" y="4356165"/>
            <a:ext cx="315593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Ø"/>
              <a:defRPr sz="24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q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b="1" dirty="0">
                <a:solidFill>
                  <a:srgbClr val="EC6F28"/>
                </a:solidFill>
                <a:latin typeface="Arial" panose="020B0604020202020204" pitchFamily="34" charset="0"/>
              </a:rPr>
              <a:t>BASE TOMA BUC</a:t>
            </a:r>
            <a:endParaRPr lang="es-ES" altLang="es-ES" sz="1200" b="1" dirty="0">
              <a:solidFill>
                <a:srgbClr val="EC6F28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4494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alt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Unidad </a:t>
            </a:r>
            <a:r>
              <a:rPr lang="es-ES" alt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funcional de embarrado general y fusibles de </a:t>
            </a:r>
            <a:r>
              <a:rPr lang="es-ES" alt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seguridad</a:t>
            </a:r>
            <a:endParaRPr lang="es-ES" alt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/>
              <a:t>CONCENTRACIÓN DE 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06" y="4832701"/>
            <a:ext cx="1704933" cy="170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6185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70992" y="1239143"/>
            <a:ext cx="5793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alt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Unidad </a:t>
            </a:r>
            <a:r>
              <a:rPr lang="es-ES" alt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funcional de </a:t>
            </a:r>
            <a:r>
              <a:rPr lang="es-ES" alt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medida</a:t>
            </a:r>
            <a:endParaRPr lang="es-ES" alt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/>
              <a:t>CONCENTRACIÓN DE 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14 CuadroTexto"/>
          <p:cNvSpPr txBox="1">
            <a:spLocks noChangeArrowheads="1"/>
          </p:cNvSpPr>
          <p:nvPr/>
        </p:nvSpPr>
        <p:spPr bwMode="auto">
          <a:xfrm>
            <a:off x="1378308" y="1938151"/>
            <a:ext cx="734481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sz="2000" dirty="0" smtClean="0">
                <a:latin typeface="+mj-lt"/>
              </a:rPr>
              <a:t>Albergarán los siguientes elementos </a:t>
            </a:r>
            <a:r>
              <a:rPr lang="es-ES" sz="2000" dirty="0">
                <a:latin typeface="+mj-lt"/>
              </a:rPr>
              <a:t>para la medida de </a:t>
            </a:r>
            <a:r>
              <a:rPr lang="es-ES" sz="2000" dirty="0" smtClean="0">
                <a:latin typeface="+mj-lt"/>
              </a:rPr>
              <a:t>la energía </a:t>
            </a:r>
            <a:r>
              <a:rPr lang="es-ES" sz="2000" dirty="0">
                <a:latin typeface="+mj-lt"/>
              </a:rPr>
              <a:t>eléctrica</a:t>
            </a:r>
            <a:r>
              <a:rPr lang="es-ES" sz="2000" dirty="0" smtClean="0">
                <a:latin typeface="+mj-lt"/>
              </a:rPr>
              <a:t>:</a:t>
            </a:r>
          </a:p>
          <a:p>
            <a:pPr algn="just"/>
            <a:endParaRPr lang="es-ES" sz="2000" dirty="0" smtClean="0">
              <a:latin typeface="+mj-lt"/>
            </a:endParaRPr>
          </a:p>
          <a:p>
            <a:pPr marL="631825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latin typeface="+mj-lt"/>
              </a:rPr>
              <a:t>Contadores</a:t>
            </a:r>
          </a:p>
          <a:p>
            <a:pPr marL="631825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latin typeface="+mj-lt"/>
              </a:rPr>
              <a:t>Interruptores horarios</a:t>
            </a:r>
          </a:p>
          <a:p>
            <a:pPr marL="631825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latin typeface="+mj-lt"/>
              </a:rPr>
              <a:t>Dispositivos </a:t>
            </a:r>
            <a:r>
              <a:rPr lang="es-ES" sz="2000" dirty="0">
                <a:latin typeface="+mj-lt"/>
              </a:rPr>
              <a:t>de mando</a:t>
            </a:r>
            <a:endParaRPr lang="es-ES" altLang="es-ES" sz="4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33259"/>
          <a:stretch/>
        </p:blipFill>
        <p:spPr>
          <a:xfrm>
            <a:off x="4788024" y="2492896"/>
            <a:ext cx="3983492" cy="412129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700116" y="5634366"/>
            <a:ext cx="25675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ES" sz="2000" b="1" dirty="0" smtClean="0">
                <a:solidFill>
                  <a:srgbClr val="EC6F28"/>
                </a:solidFill>
                <a:latin typeface="+mn-lt"/>
              </a:rPr>
              <a:t>Contador inteligente con ICP y interruptor horario incluidos</a:t>
            </a:r>
            <a:endParaRPr lang="es-ES" altLang="es-ES" sz="2000" b="1" dirty="0">
              <a:solidFill>
                <a:srgbClr val="EC6F28"/>
              </a:solidFill>
              <a:latin typeface="+mn-lt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7" r="15385"/>
          <a:stretch/>
        </p:blipFill>
        <p:spPr>
          <a:xfrm>
            <a:off x="2483768" y="3933056"/>
            <a:ext cx="1224136" cy="181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6163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alt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Unidad funcional de medida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CONCENTRACIÓN DE 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7" r="15385"/>
          <a:stretch/>
        </p:blipFill>
        <p:spPr>
          <a:xfrm>
            <a:off x="4094157" y="2795909"/>
            <a:ext cx="2520280" cy="3744416"/>
          </a:xfrm>
          <a:prstGeom prst="rect">
            <a:avLst/>
          </a:prstGeom>
        </p:spPr>
      </p:pic>
      <p:sp>
        <p:nvSpPr>
          <p:cNvPr id="9" name="14 CuadroTexto"/>
          <p:cNvSpPr txBox="1">
            <a:spLocks noChangeArrowheads="1"/>
          </p:cNvSpPr>
          <p:nvPr/>
        </p:nvSpPr>
        <p:spPr bwMode="auto">
          <a:xfrm>
            <a:off x="1691679" y="3106171"/>
            <a:ext cx="1980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dirty="0" smtClean="0">
                <a:latin typeface="+mn-lt"/>
              </a:rPr>
              <a:t>Pantalla de lectura</a:t>
            </a:r>
          </a:p>
        </p:txBody>
      </p:sp>
      <p:sp>
        <p:nvSpPr>
          <p:cNvPr id="12" name="14 CuadroTexto"/>
          <p:cNvSpPr txBox="1">
            <a:spLocks noChangeArrowheads="1"/>
          </p:cNvSpPr>
          <p:nvPr/>
        </p:nvSpPr>
        <p:spPr bwMode="auto">
          <a:xfrm>
            <a:off x="1830693" y="4176535"/>
            <a:ext cx="13655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dirty="0" smtClean="0">
                <a:latin typeface="+mn-lt"/>
              </a:rPr>
              <a:t>Indicador de consumo</a:t>
            </a:r>
          </a:p>
        </p:txBody>
      </p:sp>
      <p:sp>
        <p:nvSpPr>
          <p:cNvPr id="13" name="14 CuadroTexto"/>
          <p:cNvSpPr txBox="1">
            <a:spLocks noChangeArrowheads="1"/>
          </p:cNvSpPr>
          <p:nvPr/>
        </p:nvSpPr>
        <p:spPr bwMode="auto">
          <a:xfrm>
            <a:off x="5753732" y="2304199"/>
            <a:ext cx="26534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dirty="0" smtClean="0">
                <a:latin typeface="+mn-lt"/>
              </a:rPr>
              <a:t>Puerto de comunicaciones</a:t>
            </a:r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6779597" y="4384858"/>
            <a:ext cx="17528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dirty="0" smtClean="0">
                <a:latin typeface="+mn-lt"/>
              </a:rPr>
              <a:t>Número de serie</a:t>
            </a:r>
          </a:p>
        </p:txBody>
      </p:sp>
      <p:sp>
        <p:nvSpPr>
          <p:cNvPr id="16" name="14 CuadroTexto"/>
          <p:cNvSpPr txBox="1">
            <a:spLocks noChangeArrowheads="1"/>
          </p:cNvSpPr>
          <p:nvPr/>
        </p:nvSpPr>
        <p:spPr bwMode="auto">
          <a:xfrm>
            <a:off x="6927981" y="3353370"/>
            <a:ext cx="1479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dirty="0" smtClean="0">
                <a:latin typeface="+mn-lt"/>
              </a:rPr>
              <a:t>Botones de programación</a:t>
            </a:r>
          </a:p>
        </p:txBody>
      </p:sp>
      <p:sp>
        <p:nvSpPr>
          <p:cNvPr id="17" name="14 CuadroTexto"/>
          <p:cNvSpPr txBox="1">
            <a:spLocks noChangeArrowheads="1"/>
          </p:cNvSpPr>
          <p:nvPr/>
        </p:nvSpPr>
        <p:spPr bwMode="auto">
          <a:xfrm>
            <a:off x="2915816" y="6140215"/>
            <a:ext cx="9672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dirty="0" smtClean="0">
                <a:latin typeface="+mn-lt"/>
              </a:rPr>
              <a:t>Precinto</a:t>
            </a:r>
          </a:p>
        </p:txBody>
      </p:sp>
      <p:sp>
        <p:nvSpPr>
          <p:cNvPr id="18" name="14 CuadroTexto"/>
          <p:cNvSpPr txBox="1">
            <a:spLocks noChangeArrowheads="1"/>
          </p:cNvSpPr>
          <p:nvPr/>
        </p:nvSpPr>
        <p:spPr bwMode="auto">
          <a:xfrm>
            <a:off x="7512317" y="5841990"/>
            <a:ext cx="6600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dirty="0" smtClean="0">
                <a:latin typeface="+mn-lt"/>
              </a:rPr>
              <a:t>Tapa</a:t>
            </a:r>
          </a:p>
        </p:txBody>
      </p:sp>
      <p:cxnSp>
        <p:nvCxnSpPr>
          <p:cNvPr id="19" name="Conector recto de flecha 18"/>
          <p:cNvCxnSpPr>
            <a:stCxn id="17" idx="3"/>
          </p:cNvCxnSpPr>
          <p:nvPr/>
        </p:nvCxnSpPr>
        <p:spPr bwMode="auto">
          <a:xfrm flipV="1">
            <a:off x="3883069" y="5532494"/>
            <a:ext cx="1604752" cy="8077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0" name="Conector recto de flecha 19"/>
          <p:cNvCxnSpPr>
            <a:stCxn id="9" idx="3"/>
          </p:cNvCxnSpPr>
          <p:nvPr/>
        </p:nvCxnSpPr>
        <p:spPr bwMode="auto">
          <a:xfrm>
            <a:off x="3671980" y="3306226"/>
            <a:ext cx="1609689" cy="2708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1" name="Conector recto de flecha 20"/>
          <p:cNvCxnSpPr>
            <a:stCxn id="12" idx="3"/>
          </p:cNvCxnSpPr>
          <p:nvPr/>
        </p:nvCxnSpPr>
        <p:spPr bwMode="auto">
          <a:xfrm flipV="1">
            <a:off x="3196277" y="4176536"/>
            <a:ext cx="1719974" cy="3539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4" name="Conector recto de flecha 23"/>
          <p:cNvCxnSpPr>
            <a:stCxn id="13" idx="2"/>
          </p:cNvCxnSpPr>
          <p:nvPr/>
        </p:nvCxnSpPr>
        <p:spPr bwMode="auto">
          <a:xfrm flipH="1">
            <a:off x="5747635" y="2704309"/>
            <a:ext cx="1332805" cy="14664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8" name="Conector recto de flecha 27"/>
          <p:cNvCxnSpPr>
            <a:stCxn id="15" idx="1"/>
          </p:cNvCxnSpPr>
          <p:nvPr/>
        </p:nvCxnSpPr>
        <p:spPr bwMode="auto">
          <a:xfrm flipH="1">
            <a:off x="5991877" y="4584913"/>
            <a:ext cx="7877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1" name="Conector recto de flecha 30"/>
          <p:cNvCxnSpPr>
            <a:stCxn id="18" idx="1"/>
          </p:cNvCxnSpPr>
          <p:nvPr/>
        </p:nvCxnSpPr>
        <p:spPr bwMode="auto">
          <a:xfrm flipH="1" flipV="1">
            <a:off x="5942829" y="5841991"/>
            <a:ext cx="1569488" cy="2000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40" name="Conector recto de flecha 39"/>
          <p:cNvCxnSpPr>
            <a:stCxn id="16" idx="1"/>
          </p:cNvCxnSpPr>
          <p:nvPr/>
        </p:nvCxnSpPr>
        <p:spPr bwMode="auto">
          <a:xfrm flipH="1">
            <a:off x="6220577" y="3707313"/>
            <a:ext cx="707404" cy="2410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" name="Rectángulo 1"/>
          <p:cNvSpPr/>
          <p:nvPr/>
        </p:nvSpPr>
        <p:spPr>
          <a:xfrm>
            <a:off x="1370992" y="1792408"/>
            <a:ext cx="7532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2000" b="1" dirty="0" smtClean="0">
                <a:latin typeface="+mn-lt"/>
              </a:rPr>
              <a:t>Contador inteligente</a:t>
            </a:r>
            <a:endParaRPr lang="es-ES" altLang="es-E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464106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70992" y="1239143"/>
            <a:ext cx="672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alt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Unidad </a:t>
            </a:r>
            <a:r>
              <a:rPr lang="es-ES" alt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funcional de </a:t>
            </a:r>
            <a:r>
              <a:rPr 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mando (opcional)</a:t>
            </a:r>
            <a:endParaRPr lang="es-ES" alt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/>
              <a:t>CONCENTRACIÓN DE 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14 CuadroTexto"/>
          <p:cNvSpPr txBox="1">
            <a:spLocks noChangeArrowheads="1"/>
          </p:cNvSpPr>
          <p:nvPr/>
        </p:nvSpPr>
        <p:spPr bwMode="auto">
          <a:xfrm>
            <a:off x="1378308" y="1938151"/>
            <a:ext cx="7226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sz="2000" dirty="0">
                <a:latin typeface="+mj-lt"/>
              </a:rPr>
              <a:t>Contiene los dispositivos de mando para el cambio de tarifa de cada suministro</a:t>
            </a:r>
            <a:endParaRPr lang="es-ES" altLang="es-ES" sz="4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80928"/>
            <a:ext cx="5760641" cy="385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 derecha 10"/>
          <p:cNvSpPr/>
          <p:nvPr/>
        </p:nvSpPr>
        <p:spPr bwMode="auto">
          <a:xfrm rot="9062317">
            <a:off x="6729188" y="3825470"/>
            <a:ext cx="1704744" cy="504056"/>
          </a:xfrm>
          <a:prstGeom prst="rightArrow">
            <a:avLst/>
          </a:prstGeom>
          <a:solidFill>
            <a:srgbClr val="EC6F2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3804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1619671" y="2204864"/>
            <a:ext cx="720080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Ø"/>
              <a:defRPr sz="24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q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EC6F28"/>
              </a:buClr>
              <a:buNone/>
            </a:pPr>
            <a:r>
              <a:rPr lang="es-ES" sz="2000" dirty="0" smtClean="0">
                <a:latin typeface="+mn-lt"/>
              </a:rPr>
              <a:t>Contiene:</a:t>
            </a:r>
          </a:p>
          <a:p>
            <a:pPr marL="358775" indent="-358775">
              <a:buClr>
                <a:srgbClr val="EC6F28"/>
              </a:buClr>
            </a:pPr>
            <a:r>
              <a:rPr lang="es-ES" sz="2000" dirty="0" smtClean="0">
                <a:latin typeface="+mn-lt"/>
              </a:rPr>
              <a:t>Los </a:t>
            </a:r>
            <a:r>
              <a:rPr lang="es-ES" sz="2000" dirty="0">
                <a:latin typeface="+mn-lt"/>
              </a:rPr>
              <a:t>bornes de salida de las derivaciones </a:t>
            </a:r>
            <a:r>
              <a:rPr lang="es-ES" sz="2000" dirty="0" smtClean="0">
                <a:latin typeface="+mn-lt"/>
              </a:rPr>
              <a:t>individuales</a:t>
            </a:r>
            <a:endParaRPr lang="es-ES" sz="2000" dirty="0">
              <a:latin typeface="+mn-lt"/>
            </a:endParaRPr>
          </a:p>
          <a:p>
            <a:pPr marL="358775" indent="-358775">
              <a:buClr>
                <a:srgbClr val="EC6F28"/>
              </a:buClr>
            </a:pPr>
            <a:r>
              <a:rPr lang="es-ES" sz="2000" dirty="0">
                <a:latin typeface="+mn-lt"/>
              </a:rPr>
              <a:t>El embarrado de </a:t>
            </a:r>
            <a:r>
              <a:rPr lang="es-ES" sz="2000" dirty="0" smtClean="0">
                <a:latin typeface="+mn-lt"/>
              </a:rPr>
              <a:t>protección que </a:t>
            </a:r>
            <a:r>
              <a:rPr lang="es-ES" sz="2000" dirty="0">
                <a:latin typeface="+mn-lt"/>
              </a:rPr>
              <a:t>deberá estar señalizado con el símbolo normalizado de puesta </a:t>
            </a:r>
            <a:r>
              <a:rPr lang="es-ES" sz="2000" dirty="0" smtClean="0">
                <a:latin typeface="+mn-lt"/>
              </a:rPr>
              <a:t>a tierra </a:t>
            </a:r>
            <a:r>
              <a:rPr lang="es-ES" sz="2000" dirty="0">
                <a:latin typeface="+mn-lt"/>
              </a:rPr>
              <a:t>y conectado a </a:t>
            </a:r>
            <a:r>
              <a:rPr lang="es-ES" sz="2000" dirty="0" smtClean="0">
                <a:latin typeface="+mn-lt"/>
              </a:rPr>
              <a:t>tierra</a:t>
            </a:r>
            <a:endParaRPr lang="es-ES" altLang="es-E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0658" name="Picture 2" descr="http://www.safybox.com/web/galerias/alta/sms-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b="40904"/>
          <a:stretch>
            <a:fillRect/>
          </a:stretch>
        </p:blipFill>
        <p:spPr bwMode="auto">
          <a:xfrm>
            <a:off x="3693511" y="3717032"/>
            <a:ext cx="4963609" cy="29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alt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Unidad </a:t>
            </a:r>
            <a:r>
              <a:rPr lang="es-ES" alt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funcional de embarrado de protección y bornes de salida</a:t>
            </a:r>
          </a:p>
          <a:p>
            <a:pPr marL="0" lvl="2"/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7161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1619671" y="2204864"/>
            <a:ext cx="72008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Ø"/>
              <a:defRPr sz="24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q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EC6F28"/>
              </a:buClr>
              <a:buNone/>
            </a:pPr>
            <a:r>
              <a:rPr lang="es-ES" sz="2000" dirty="0"/>
              <a:t>Contiene el espacio para el equipo de comunicación y adquisición de datos</a:t>
            </a:r>
            <a:endParaRPr lang="es-ES" altLang="es-E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Unidad </a:t>
            </a:r>
            <a:r>
              <a:rPr 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funcional de telecomunicaciones (opcional</a:t>
            </a:r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)</a:t>
            </a:r>
            <a:endParaRPr lang="es-ES" alt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92" y="2852936"/>
            <a:ext cx="7377472" cy="371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1258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1619671" y="2204864"/>
            <a:ext cx="576064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Ø"/>
              <a:defRPr sz="24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q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9pPr>
          </a:lstStyle>
          <a:p>
            <a:pPr>
              <a:buNone/>
            </a:pPr>
            <a:r>
              <a:rPr lang="es-ES" sz="2000" dirty="0" smtClean="0"/>
              <a:t>Según </a:t>
            </a:r>
            <a:r>
              <a:rPr lang="es-ES" sz="2000" dirty="0"/>
              <a:t>el tipo de esquema eléctrico utilizado de los indicados en la </a:t>
            </a:r>
            <a:r>
              <a:rPr lang="es-ES" sz="2000" b="1" dirty="0">
                <a:solidFill>
                  <a:srgbClr val="59C619"/>
                </a:solidFill>
              </a:rPr>
              <a:t>ITC-BT </a:t>
            </a:r>
            <a:r>
              <a:rPr lang="es-ES" sz="2000" b="1" dirty="0" smtClean="0">
                <a:solidFill>
                  <a:srgbClr val="59C619"/>
                </a:solidFill>
              </a:rPr>
              <a:t>52</a:t>
            </a:r>
          </a:p>
          <a:p>
            <a:pPr marL="533400" indent="-342900">
              <a:buClr>
                <a:srgbClr val="EC6F28"/>
              </a:buClr>
            </a:pPr>
            <a:r>
              <a:rPr lang="es-ES" sz="2000" dirty="0"/>
              <a:t>Esquema 1a</a:t>
            </a:r>
          </a:p>
          <a:p>
            <a:pPr marL="533400" indent="-342900">
              <a:buClr>
                <a:srgbClr val="EC6F28"/>
              </a:buClr>
            </a:pPr>
            <a:r>
              <a:rPr lang="es-ES" sz="2000" dirty="0"/>
              <a:t>Esquema 1b</a:t>
            </a:r>
          </a:p>
          <a:p>
            <a:pPr marL="533400" indent="-342900">
              <a:buClr>
                <a:srgbClr val="EC6F28"/>
              </a:buClr>
            </a:pPr>
            <a:r>
              <a:rPr lang="es-ES" sz="2000" dirty="0"/>
              <a:t>Esquema 1c</a:t>
            </a:r>
          </a:p>
          <a:p>
            <a:pPr marL="533400" indent="-342900">
              <a:buClr>
                <a:srgbClr val="EC6F28"/>
              </a:buClr>
            </a:pPr>
            <a:r>
              <a:rPr lang="es-ES" sz="2000" dirty="0"/>
              <a:t>Esquema 3a</a:t>
            </a:r>
          </a:p>
          <a:p>
            <a:pPr marL="533400" indent="-342900">
              <a:buClr>
                <a:srgbClr val="EC6F28"/>
              </a:buClr>
            </a:pPr>
            <a:r>
              <a:rPr lang="es-ES" sz="2000" dirty="0"/>
              <a:t>Esquema 3b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Unidad </a:t>
            </a:r>
            <a:r>
              <a:rPr 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funcional de medida destinada a la medida de la recarga del vehículo eléctrico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6"/>
          <a:stretch/>
        </p:blipFill>
        <p:spPr>
          <a:xfrm>
            <a:off x="4932040" y="2625854"/>
            <a:ext cx="3774505" cy="3996690"/>
          </a:xfrm>
          <a:prstGeom prst="rect">
            <a:avLst/>
          </a:prstGeom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7308303" y="3573016"/>
            <a:ext cx="1368153" cy="2088232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s-ES" altLang="es-ES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5227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Instalación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75656" y="1916832"/>
            <a:ext cx="708660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>
              <a:buClr>
                <a:srgbClr val="EC6F28"/>
              </a:buClr>
            </a:pPr>
            <a:r>
              <a:rPr lang="es-ES" dirty="0" smtClean="0"/>
              <a:t>Instalaciones interiores:</a:t>
            </a:r>
          </a:p>
          <a:p>
            <a:pPr marL="804863" lvl="1" indent="-271463">
              <a:buClr>
                <a:srgbClr val="EC6F28"/>
              </a:buClr>
            </a:pPr>
            <a:r>
              <a:rPr lang="es-ES" b="1" dirty="0" smtClean="0"/>
              <a:t>IP40</a:t>
            </a:r>
            <a:endParaRPr lang="es-ES" dirty="0"/>
          </a:p>
          <a:p>
            <a:pPr marL="804863" lvl="1" indent="-271463">
              <a:buClr>
                <a:srgbClr val="EC6F28"/>
              </a:buClr>
            </a:pPr>
            <a:r>
              <a:rPr lang="es-ES" b="1" dirty="0" smtClean="0"/>
              <a:t>IK09</a:t>
            </a:r>
          </a:p>
          <a:p>
            <a:pPr lvl="1">
              <a:buClr>
                <a:srgbClr val="EC6F28"/>
              </a:buClr>
            </a:pPr>
            <a:endParaRPr lang="es-ES" dirty="0" smtClean="0"/>
          </a:p>
          <a:p>
            <a:pPr lvl="1">
              <a:buClr>
                <a:srgbClr val="EC6F28"/>
              </a:buClr>
            </a:pPr>
            <a:endParaRPr lang="es-ES" dirty="0"/>
          </a:p>
          <a:p>
            <a:pPr lvl="1">
              <a:buClr>
                <a:srgbClr val="EC6F28"/>
              </a:buClr>
            </a:pPr>
            <a:endParaRPr lang="es-ES" dirty="0"/>
          </a:p>
          <a:p>
            <a:pPr>
              <a:buClr>
                <a:srgbClr val="EC6F28"/>
              </a:buClr>
            </a:pPr>
            <a:r>
              <a:rPr lang="es-ES" dirty="0" smtClean="0"/>
              <a:t>Instalaciones exteriores:</a:t>
            </a:r>
          </a:p>
          <a:p>
            <a:pPr marL="804863" lvl="1" indent="-271463">
              <a:buClr>
                <a:srgbClr val="EC6F28"/>
              </a:buClr>
            </a:pPr>
            <a:r>
              <a:rPr lang="es-ES" b="1" dirty="0" smtClean="0"/>
              <a:t>IP43</a:t>
            </a:r>
            <a:endParaRPr lang="es-ES" dirty="0"/>
          </a:p>
          <a:p>
            <a:pPr marL="804863" lvl="1" indent="-271463">
              <a:buClr>
                <a:srgbClr val="EC6F28"/>
              </a:buClr>
            </a:pPr>
            <a:r>
              <a:rPr lang="es-ES" b="1" dirty="0" smtClean="0"/>
              <a:t>IK09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3968956"/>
            <a:ext cx="3540023" cy="26550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2" y="1452465"/>
            <a:ext cx="3540023" cy="24475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612567"/>
            <a:ext cx="330930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4384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1619671" y="2204864"/>
            <a:ext cx="60486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Ø"/>
              <a:defRPr sz="24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q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9pPr>
          </a:lstStyle>
          <a:p>
            <a:pPr>
              <a:buNone/>
            </a:pPr>
            <a:r>
              <a:rPr lang="es-ES" sz="2000" dirty="0" smtClean="0"/>
              <a:t>Unidad de protección</a:t>
            </a:r>
            <a:endParaRPr lang="es-ES" sz="2000" b="1" dirty="0" smtClean="0">
              <a:solidFill>
                <a:srgbClr val="59C619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Unidad </a:t>
            </a:r>
            <a:r>
              <a:rPr 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funcional de mando y protección para la recarga del vehículo eléctrico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3" t="8577" r="16370" b="7196"/>
          <a:stretch/>
        </p:blipFill>
        <p:spPr>
          <a:xfrm>
            <a:off x="3779912" y="2780928"/>
            <a:ext cx="2978673" cy="3816424"/>
          </a:xfrm>
          <a:prstGeom prst="rect">
            <a:avLst/>
          </a:prstGeom>
        </p:spPr>
      </p:pic>
      <p:cxnSp>
        <p:nvCxnSpPr>
          <p:cNvPr id="10" name="Conector recto de flecha 9"/>
          <p:cNvCxnSpPr>
            <a:stCxn id="11" idx="3"/>
          </p:cNvCxnSpPr>
          <p:nvPr/>
        </p:nvCxnSpPr>
        <p:spPr bwMode="auto">
          <a:xfrm flipV="1">
            <a:off x="3073379" y="3693658"/>
            <a:ext cx="917688" cy="3279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398778" y="3606115"/>
            <a:ext cx="16746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Módulo sobretensiones transitorias</a:t>
            </a:r>
            <a:endParaRPr lang="es-ES" altLang="es-ES" sz="1600" dirty="0" smtClean="0">
              <a:latin typeface="Arial Narrow" pitchFamily="34" charset="0"/>
            </a:endParaRPr>
          </a:p>
        </p:txBody>
      </p:sp>
      <p:sp>
        <p:nvSpPr>
          <p:cNvPr id="12" name="14 CuadroTexto"/>
          <p:cNvSpPr txBox="1">
            <a:spLocks noChangeArrowheads="1"/>
          </p:cNvSpPr>
          <p:nvPr/>
        </p:nvSpPr>
        <p:spPr bwMode="auto">
          <a:xfrm>
            <a:off x="1401212" y="4971365"/>
            <a:ext cx="19009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/>
              <a:t>Interruptor general de maniobra</a:t>
            </a:r>
          </a:p>
        </p:txBody>
      </p:sp>
      <p:cxnSp>
        <p:nvCxnSpPr>
          <p:cNvPr id="13" name="Conector recto de flecha 12"/>
          <p:cNvCxnSpPr>
            <a:stCxn id="12" idx="3"/>
          </p:cNvCxnSpPr>
          <p:nvPr/>
        </p:nvCxnSpPr>
        <p:spPr bwMode="auto">
          <a:xfrm>
            <a:off x="3302201" y="5263753"/>
            <a:ext cx="688866" cy="3974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0" name="Conector recto de flecha 19"/>
          <p:cNvCxnSpPr>
            <a:stCxn id="21" idx="1"/>
          </p:cNvCxnSpPr>
          <p:nvPr/>
        </p:nvCxnSpPr>
        <p:spPr bwMode="auto">
          <a:xfrm flipH="1" flipV="1">
            <a:off x="6151308" y="3606115"/>
            <a:ext cx="868964" cy="4410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1" name="14 CuadroTexto"/>
          <p:cNvSpPr txBox="1">
            <a:spLocks noChangeArrowheads="1"/>
          </p:cNvSpPr>
          <p:nvPr/>
        </p:nvSpPr>
        <p:spPr bwMode="auto">
          <a:xfrm>
            <a:off x="7020272" y="3508555"/>
            <a:ext cx="1800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Fusibles </a:t>
            </a:r>
          </a:p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(a determinar por el fabricante de sobretensiones)</a:t>
            </a:r>
            <a:endParaRPr lang="es-ES" altLang="es-ES" sz="1600" dirty="0" smtClean="0">
              <a:latin typeface="Arial Narrow" pitchFamily="34" charset="0"/>
            </a:endParaRPr>
          </a:p>
        </p:txBody>
      </p:sp>
      <p:cxnSp>
        <p:nvCxnSpPr>
          <p:cNvPr id="28" name="Conector recto de flecha 27"/>
          <p:cNvCxnSpPr>
            <a:stCxn id="29" idx="1"/>
          </p:cNvCxnSpPr>
          <p:nvPr/>
        </p:nvCxnSpPr>
        <p:spPr bwMode="auto">
          <a:xfrm flipH="1" flipV="1">
            <a:off x="5004048" y="3693658"/>
            <a:ext cx="2046782" cy="1819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9" name="14 CuadroTexto"/>
          <p:cNvSpPr txBox="1">
            <a:spLocks noChangeArrowheads="1"/>
          </p:cNvSpPr>
          <p:nvPr/>
        </p:nvSpPr>
        <p:spPr bwMode="auto">
          <a:xfrm>
            <a:off x="7050830" y="5220489"/>
            <a:ext cx="18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Borne de puesta a tierra</a:t>
            </a:r>
            <a:endParaRPr lang="es-ES" altLang="es-ES" sz="1600" dirty="0" smtClean="0">
              <a:latin typeface="Arial Narrow" pitchFamily="34" charset="0"/>
            </a:endParaRPr>
          </a:p>
        </p:txBody>
      </p:sp>
      <p:cxnSp>
        <p:nvCxnSpPr>
          <p:cNvPr id="31" name="Conector recto de flecha 30"/>
          <p:cNvCxnSpPr>
            <a:stCxn id="32" idx="1"/>
          </p:cNvCxnSpPr>
          <p:nvPr/>
        </p:nvCxnSpPr>
        <p:spPr bwMode="auto">
          <a:xfrm flipH="1">
            <a:off x="4716016" y="2923781"/>
            <a:ext cx="2231819" cy="5502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C6F28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2" name="14 CuadroTexto"/>
          <p:cNvSpPr txBox="1">
            <a:spLocks noChangeArrowheads="1"/>
          </p:cNvSpPr>
          <p:nvPr/>
        </p:nvSpPr>
        <p:spPr bwMode="auto">
          <a:xfrm>
            <a:off x="6947835" y="2631393"/>
            <a:ext cx="18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Sobretensiones transitorias</a:t>
            </a:r>
            <a:endParaRPr lang="es-ES" altLang="es-ES" sz="16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6171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/>
      <p:bldP spid="29" grpId="0"/>
      <p:bldP spid="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Unidad </a:t>
            </a:r>
            <a:r>
              <a:rPr 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funcional de mando y protección para la recarga del vehículo eléctrico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14 CuadroTexto"/>
          <p:cNvSpPr txBox="1">
            <a:spLocks noChangeArrowheads="1"/>
          </p:cNvSpPr>
          <p:nvPr/>
        </p:nvSpPr>
        <p:spPr bwMode="auto">
          <a:xfrm>
            <a:off x="1370992" y="2092786"/>
            <a:ext cx="72261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sz="2000" dirty="0" smtClean="0">
                <a:latin typeface="+mj-lt"/>
              </a:rPr>
              <a:t>Unidad de mando</a:t>
            </a:r>
            <a:endParaRPr lang="es-ES" altLang="es-ES" sz="4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7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15542"/>
            <a:ext cx="6156739" cy="412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echa derecha 17"/>
          <p:cNvSpPr/>
          <p:nvPr/>
        </p:nvSpPr>
        <p:spPr bwMode="auto">
          <a:xfrm rot="9062317">
            <a:off x="6966073" y="3692776"/>
            <a:ext cx="1704744" cy="504056"/>
          </a:xfrm>
          <a:prstGeom prst="rightArrow">
            <a:avLst/>
          </a:prstGeom>
          <a:solidFill>
            <a:srgbClr val="EC6F2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0393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70992" y="1239143"/>
            <a:ext cx="7665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Unidad de sistema </a:t>
            </a:r>
            <a:r>
              <a:rPr lang="es-ES" b="1" i="1" u="sng" dirty="0">
                <a:solidFill>
                  <a:srgbClr val="EC6F28"/>
                </a:solidFill>
                <a:latin typeface="Century Gothic" panose="020B0502020202020204" pitchFamily="34" charset="0"/>
              </a:rPr>
              <a:t>de protección de la línea general de alimentación (SPL) del vehículo eléctrico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14 CuadroTexto"/>
          <p:cNvSpPr txBox="1">
            <a:spLocks noChangeArrowheads="1"/>
          </p:cNvSpPr>
          <p:nvPr/>
        </p:nvSpPr>
        <p:spPr bwMode="auto">
          <a:xfrm>
            <a:off x="1385326" y="2475404"/>
            <a:ext cx="599498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sz="2000" dirty="0" smtClean="0">
                <a:latin typeface="+mj-lt"/>
              </a:rPr>
              <a:t>Según </a:t>
            </a:r>
            <a:r>
              <a:rPr lang="es-ES" sz="2000" dirty="0">
                <a:latin typeface="+mj-lt"/>
              </a:rPr>
              <a:t>el tipo de esquema eléctrico utilizado de los indicados en la </a:t>
            </a:r>
            <a:r>
              <a:rPr lang="es-ES" sz="2000" b="1" dirty="0">
                <a:solidFill>
                  <a:srgbClr val="59C619"/>
                </a:solidFill>
                <a:latin typeface="+mj-lt"/>
              </a:rPr>
              <a:t>ITC-BT 52 </a:t>
            </a:r>
            <a:r>
              <a:rPr lang="es-ES" sz="2000" dirty="0">
                <a:latin typeface="+mj-lt"/>
              </a:rPr>
              <a:t>y según se trate de una instalación nueva o ya </a:t>
            </a:r>
            <a:r>
              <a:rPr lang="es-ES" sz="2000" dirty="0" smtClean="0">
                <a:latin typeface="+mj-lt"/>
              </a:rPr>
              <a:t>existente</a:t>
            </a:r>
          </a:p>
          <a:p>
            <a:endParaRPr lang="es-ES" sz="2000" dirty="0">
              <a:latin typeface="+mj-lt"/>
            </a:endParaRPr>
          </a:p>
          <a:p>
            <a:pPr marL="533400" indent="-342900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>
                <a:latin typeface="+mj-lt"/>
              </a:rPr>
              <a:t>Esquema 1a</a:t>
            </a:r>
          </a:p>
          <a:p>
            <a:pPr marL="533400" indent="-342900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>
                <a:latin typeface="+mj-lt"/>
              </a:rPr>
              <a:t>Esquema 1b</a:t>
            </a:r>
          </a:p>
          <a:p>
            <a:pPr marL="533400" indent="-342900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>
                <a:latin typeface="+mj-lt"/>
              </a:rPr>
              <a:t>Esquema </a:t>
            </a:r>
            <a:r>
              <a:rPr lang="es-ES" sz="2000" dirty="0" smtClean="0">
                <a:latin typeface="+mj-lt"/>
              </a:rPr>
              <a:t>1c</a:t>
            </a:r>
            <a:endParaRPr lang="es-ES" sz="2000" dirty="0">
              <a:latin typeface="+mj-lt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4211960" y="3405911"/>
            <a:ext cx="4464497" cy="3119432"/>
            <a:chOff x="4211960" y="3405911"/>
            <a:chExt cx="4464497" cy="3119432"/>
          </a:xfrm>
        </p:grpSpPr>
        <p:pic>
          <p:nvPicPr>
            <p:cNvPr id="1026" name="Picture 2" descr="http://circutor.es/images/stories/virtuemart/product/FO_RVE-CM_250x25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01" b="16975"/>
            <a:stretch/>
          </p:blipFill>
          <p:spPr bwMode="auto">
            <a:xfrm>
              <a:off x="5868144" y="4575726"/>
              <a:ext cx="2808313" cy="1949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upo 2"/>
            <p:cNvGrpSpPr/>
            <p:nvPr/>
          </p:nvGrpSpPr>
          <p:grpSpPr>
            <a:xfrm>
              <a:off x="4211960" y="3405911"/>
              <a:ext cx="2325245" cy="2339629"/>
              <a:chOff x="2809061" y="3752864"/>
              <a:chExt cx="2325245" cy="2339629"/>
            </a:xfrm>
          </p:grpSpPr>
          <p:pic>
            <p:nvPicPr>
              <p:cNvPr id="1030" name="Picture 6" descr="Imagen relacionada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4154" y="3752864"/>
                <a:ext cx="1340152" cy="1366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 descr="Imagen relacionada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1608" y="4211520"/>
                <a:ext cx="1340152" cy="1366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Imagen relacionada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9061" y="4725960"/>
                <a:ext cx="1340152" cy="1366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4749202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70992" y="1239143"/>
            <a:ext cx="7665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Ejemplo unidades </a:t>
            </a:r>
            <a:r>
              <a:rPr lang="es-ES" b="1" i="1" u="sng" dirty="0" err="1" smtClean="0">
                <a:solidFill>
                  <a:srgbClr val="EC6F28"/>
                </a:solidFill>
                <a:latin typeface="Century Gothic" panose="020B0502020202020204" pitchFamily="34" charset="0"/>
              </a:rPr>
              <a:t>fuincionales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025" name="Grupo 1024"/>
          <p:cNvGrpSpPr/>
          <p:nvPr/>
        </p:nvGrpSpPr>
        <p:grpSpPr>
          <a:xfrm>
            <a:off x="1370992" y="1988840"/>
            <a:ext cx="7305465" cy="4711643"/>
            <a:chOff x="1370992" y="1988840"/>
            <a:chExt cx="7305465" cy="4711643"/>
          </a:xfrm>
        </p:grpSpPr>
        <p:sp>
          <p:nvSpPr>
            <p:cNvPr id="55" name="Rectángulo 54"/>
            <p:cNvSpPr/>
            <p:nvPr/>
          </p:nvSpPr>
          <p:spPr bwMode="auto">
            <a:xfrm>
              <a:off x="1370992" y="1988840"/>
              <a:ext cx="7305465" cy="4671601"/>
            </a:xfrm>
            <a:prstGeom prst="rect">
              <a:avLst/>
            </a:prstGeom>
            <a:solidFill>
              <a:srgbClr val="FFFBC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" t="22700" r="3958" b="21650"/>
            <a:stretch/>
          </p:blipFill>
          <p:spPr>
            <a:xfrm>
              <a:off x="2411760" y="2204864"/>
              <a:ext cx="5004556" cy="4495619"/>
            </a:xfrm>
            <a:prstGeom prst="rect">
              <a:avLst/>
            </a:prstGeom>
          </p:spPr>
        </p:pic>
      </p:grpSp>
      <p:cxnSp>
        <p:nvCxnSpPr>
          <p:cNvPr id="14" name="Conector recto de flecha 13"/>
          <p:cNvCxnSpPr>
            <a:stCxn id="15" idx="2"/>
          </p:cNvCxnSpPr>
          <p:nvPr/>
        </p:nvCxnSpPr>
        <p:spPr bwMode="auto">
          <a:xfrm>
            <a:off x="1947056" y="5969372"/>
            <a:ext cx="824744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1370992" y="4892154"/>
            <a:ext cx="11521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UF interruptor general de maniobra</a:t>
            </a:r>
            <a:endParaRPr lang="es-ES" altLang="es-ES" sz="1600" dirty="0" smtClean="0">
              <a:latin typeface="Arial Narrow" pitchFamily="34" charset="0"/>
            </a:endParaRPr>
          </a:p>
        </p:txBody>
      </p:sp>
      <p:cxnSp>
        <p:nvCxnSpPr>
          <p:cNvPr id="18" name="Conector recto de flecha 17"/>
          <p:cNvCxnSpPr>
            <a:stCxn id="19" idx="1"/>
          </p:cNvCxnSpPr>
          <p:nvPr/>
        </p:nvCxnSpPr>
        <p:spPr bwMode="auto">
          <a:xfrm flipH="1" flipV="1">
            <a:off x="6300192" y="5773444"/>
            <a:ext cx="1197224" cy="241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9" name="14 CuadroTexto"/>
          <p:cNvSpPr txBox="1">
            <a:spLocks noChangeArrowheads="1"/>
          </p:cNvSpPr>
          <p:nvPr/>
        </p:nvSpPr>
        <p:spPr bwMode="auto">
          <a:xfrm>
            <a:off x="7497416" y="5352756"/>
            <a:ext cx="12683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UF embarrado y fusibles de seguridad</a:t>
            </a:r>
            <a:endParaRPr lang="es-ES" altLang="es-ES" sz="1600" dirty="0" smtClean="0">
              <a:latin typeface="Arial Narrow" pitchFamily="34" charset="0"/>
            </a:endParaRPr>
          </a:p>
        </p:txBody>
      </p:sp>
      <p:cxnSp>
        <p:nvCxnSpPr>
          <p:cNvPr id="25" name="Conector recto de flecha 24"/>
          <p:cNvCxnSpPr>
            <a:stCxn id="26" idx="2"/>
          </p:cNvCxnSpPr>
          <p:nvPr/>
        </p:nvCxnSpPr>
        <p:spPr bwMode="auto">
          <a:xfrm>
            <a:off x="2371210" y="4490623"/>
            <a:ext cx="520384" cy="9039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6" name="14 CuadroTexto"/>
          <p:cNvSpPr txBox="1">
            <a:spLocks noChangeArrowheads="1"/>
          </p:cNvSpPr>
          <p:nvPr/>
        </p:nvSpPr>
        <p:spPr bwMode="auto">
          <a:xfrm>
            <a:off x="1562794" y="3413405"/>
            <a:ext cx="16168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UF protección contra sobretensiones transitorias</a:t>
            </a:r>
            <a:endParaRPr lang="es-ES" altLang="es-ES" sz="1600" dirty="0" smtClean="0">
              <a:latin typeface="Arial Narrow" pitchFamily="34" charset="0"/>
            </a:endParaRPr>
          </a:p>
        </p:txBody>
      </p:sp>
      <p:cxnSp>
        <p:nvCxnSpPr>
          <p:cNvPr id="29" name="Conector recto de flecha 28"/>
          <p:cNvCxnSpPr>
            <a:stCxn id="30" idx="1"/>
          </p:cNvCxnSpPr>
          <p:nvPr/>
        </p:nvCxnSpPr>
        <p:spPr bwMode="auto">
          <a:xfrm flipH="1">
            <a:off x="6948264" y="4942886"/>
            <a:ext cx="643202" cy="1527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0" name="14 CuadroTexto"/>
          <p:cNvSpPr txBox="1">
            <a:spLocks noChangeArrowheads="1"/>
          </p:cNvSpPr>
          <p:nvPr/>
        </p:nvSpPr>
        <p:spPr bwMode="auto">
          <a:xfrm>
            <a:off x="7591466" y="4773609"/>
            <a:ext cx="14450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UF mando</a:t>
            </a:r>
            <a:endParaRPr lang="es-ES" altLang="es-ES" sz="1600" dirty="0" smtClean="0">
              <a:latin typeface="Arial Narrow" pitchFamily="34" charset="0"/>
            </a:endParaRPr>
          </a:p>
        </p:txBody>
      </p:sp>
      <p:cxnSp>
        <p:nvCxnSpPr>
          <p:cNvPr id="34" name="Conector recto de flecha 33"/>
          <p:cNvCxnSpPr>
            <a:stCxn id="35" idx="3"/>
          </p:cNvCxnSpPr>
          <p:nvPr/>
        </p:nvCxnSpPr>
        <p:spPr bwMode="auto">
          <a:xfrm flipV="1">
            <a:off x="3275856" y="2558822"/>
            <a:ext cx="936104" cy="1065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5" name="14 CuadroTexto"/>
          <p:cNvSpPr txBox="1">
            <a:spLocks noChangeArrowheads="1"/>
          </p:cNvSpPr>
          <p:nvPr/>
        </p:nvSpPr>
        <p:spPr bwMode="auto">
          <a:xfrm>
            <a:off x="1547664" y="2126769"/>
            <a:ext cx="17281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UF </a:t>
            </a:r>
          </a:p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embarrado y protección y bornes de salida</a:t>
            </a:r>
            <a:endParaRPr lang="es-ES" altLang="es-ES" sz="1600" dirty="0" smtClean="0">
              <a:latin typeface="Arial Narrow" pitchFamily="34" charset="0"/>
            </a:endParaRPr>
          </a:p>
        </p:txBody>
      </p:sp>
      <p:cxnSp>
        <p:nvCxnSpPr>
          <p:cNvPr id="39" name="Conector recto de flecha 38"/>
          <p:cNvCxnSpPr>
            <a:stCxn id="40" idx="1"/>
          </p:cNvCxnSpPr>
          <p:nvPr/>
        </p:nvCxnSpPr>
        <p:spPr bwMode="auto">
          <a:xfrm flipH="1">
            <a:off x="6732240" y="4276547"/>
            <a:ext cx="720080" cy="4154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0" name="14 CuadroTexto"/>
          <p:cNvSpPr txBox="1">
            <a:spLocks noChangeArrowheads="1"/>
          </p:cNvSpPr>
          <p:nvPr/>
        </p:nvSpPr>
        <p:spPr bwMode="auto">
          <a:xfrm>
            <a:off x="7452320" y="3861048"/>
            <a:ext cx="1262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UF </a:t>
            </a:r>
          </a:p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err="1" smtClean="0"/>
              <a:t>telecomuni-caciones</a:t>
            </a:r>
            <a:endParaRPr lang="es-ES" altLang="es-ES" sz="1600" dirty="0" smtClean="0">
              <a:latin typeface="Arial Narrow" pitchFamily="34" charset="0"/>
            </a:endParaRPr>
          </a:p>
        </p:txBody>
      </p:sp>
      <p:cxnSp>
        <p:nvCxnSpPr>
          <p:cNvPr id="46" name="Conector recto de flecha 45"/>
          <p:cNvCxnSpPr>
            <a:stCxn id="47" idx="1"/>
          </p:cNvCxnSpPr>
          <p:nvPr/>
        </p:nvCxnSpPr>
        <p:spPr bwMode="auto">
          <a:xfrm flipH="1">
            <a:off x="6948264" y="3363728"/>
            <a:ext cx="681743" cy="284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7" name="14 CuadroTexto"/>
          <p:cNvSpPr txBox="1">
            <a:spLocks noChangeArrowheads="1"/>
          </p:cNvSpPr>
          <p:nvPr/>
        </p:nvSpPr>
        <p:spPr bwMode="auto">
          <a:xfrm>
            <a:off x="7630007" y="3071340"/>
            <a:ext cx="1262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UF </a:t>
            </a:r>
          </a:p>
          <a:p>
            <a:pPr marL="0" lvl="1" indent="0" eaLnBrk="1" hangingPunct="1">
              <a:buClr>
                <a:srgbClr val="EC6F28"/>
              </a:buClr>
            </a:pPr>
            <a:r>
              <a:rPr lang="es-ES" altLang="es-ES" sz="1600" dirty="0" smtClean="0"/>
              <a:t>IRVE</a:t>
            </a:r>
            <a:endParaRPr lang="es-ES" altLang="es-ES" sz="16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96140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6" grpId="0"/>
      <p:bldP spid="30" grpId="0"/>
      <p:bldP spid="35" grpId="0"/>
      <p:bldP spid="40" grpId="0"/>
      <p:bldP spid="4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70992" y="1239143"/>
            <a:ext cx="7665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Elección del sistema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14 CuadroTexto"/>
          <p:cNvSpPr txBox="1">
            <a:spLocks noChangeArrowheads="1"/>
          </p:cNvSpPr>
          <p:nvPr/>
        </p:nvSpPr>
        <p:spPr bwMode="auto">
          <a:xfrm>
            <a:off x="1370992" y="2060848"/>
            <a:ext cx="729113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sz="2000" dirty="0" smtClean="0">
                <a:solidFill>
                  <a:srgbClr val="EC6F28"/>
                </a:solidFill>
                <a:latin typeface="+mj-lt"/>
              </a:rPr>
              <a:t>La </a:t>
            </a:r>
            <a:r>
              <a:rPr lang="es-ES" sz="2000" dirty="0">
                <a:solidFill>
                  <a:srgbClr val="EC6F28"/>
                </a:solidFill>
                <a:latin typeface="+mj-lt"/>
              </a:rPr>
              <a:t>Empresa Suministradora</a:t>
            </a:r>
            <a:r>
              <a:rPr lang="es-ES" sz="2000" dirty="0">
                <a:latin typeface="+mj-lt"/>
              </a:rPr>
              <a:t>, de común acuerdo con la propiedad, elegirá de entre las soluciones propuestas la que mejor se ajuste al suministro </a:t>
            </a:r>
            <a:r>
              <a:rPr lang="es-ES" sz="2000" dirty="0" smtClean="0">
                <a:latin typeface="+mj-lt"/>
              </a:rPr>
              <a:t>solicitado</a:t>
            </a:r>
          </a:p>
          <a:p>
            <a:pPr algn="just"/>
            <a:endParaRPr lang="es-ES" sz="2000" dirty="0">
              <a:latin typeface="+mj-lt"/>
            </a:endParaRPr>
          </a:p>
          <a:p>
            <a:pPr algn="just"/>
            <a:r>
              <a:rPr lang="es-ES" sz="2000" u="sng" dirty="0" smtClean="0">
                <a:solidFill>
                  <a:srgbClr val="EC6F28"/>
                </a:solidFill>
                <a:latin typeface="+mj-lt"/>
              </a:rPr>
              <a:t>Redactado </a:t>
            </a:r>
            <a:r>
              <a:rPr lang="es-ES" sz="2000" u="sng" dirty="0">
                <a:solidFill>
                  <a:srgbClr val="EC6F28"/>
                </a:solidFill>
                <a:latin typeface="+mj-lt"/>
              </a:rPr>
              <a:t>en </a:t>
            </a:r>
            <a:r>
              <a:rPr lang="es-ES" sz="2000" u="sng" dirty="0" smtClean="0">
                <a:solidFill>
                  <a:srgbClr val="EC6F28"/>
                </a:solidFill>
                <a:latin typeface="+mj-lt"/>
              </a:rPr>
              <a:t>2002</a:t>
            </a:r>
            <a:endParaRPr lang="es-ES" sz="2000" u="sng" dirty="0">
              <a:solidFill>
                <a:srgbClr val="EC6F28"/>
              </a:solidFill>
              <a:latin typeface="+mj-lt"/>
            </a:endParaRPr>
          </a:p>
          <a:p>
            <a:pPr algn="just"/>
            <a:r>
              <a:rPr lang="es-ES" sz="2000" dirty="0" smtClean="0">
                <a:latin typeface="+mj-lt"/>
              </a:rPr>
              <a:t>Se </a:t>
            </a:r>
            <a:r>
              <a:rPr lang="es-ES" sz="2000" dirty="0">
                <a:latin typeface="+mj-lt"/>
              </a:rPr>
              <a:t>admitirán otras soluciones tales como </a:t>
            </a:r>
            <a:r>
              <a:rPr lang="es-ES" sz="2000" dirty="0">
                <a:solidFill>
                  <a:srgbClr val="EC6F28"/>
                </a:solidFill>
                <a:latin typeface="+mj-lt"/>
              </a:rPr>
              <a:t>contadores individuales en viviendas o locales</a:t>
            </a:r>
            <a:r>
              <a:rPr lang="es-ES" sz="2000" dirty="0">
                <a:latin typeface="+mj-lt"/>
              </a:rPr>
              <a:t>, cuando se incorporen al sistema nuevas técnicas de </a:t>
            </a:r>
            <a:r>
              <a:rPr lang="es-ES" sz="2000" dirty="0" smtClean="0">
                <a:solidFill>
                  <a:srgbClr val="EC6F28"/>
                </a:solidFill>
                <a:latin typeface="+mj-lt"/>
              </a:rPr>
              <a:t>telegestión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5006" r="13276" b="5757"/>
          <a:stretch/>
        </p:blipFill>
        <p:spPr>
          <a:xfrm>
            <a:off x="2699792" y="4358557"/>
            <a:ext cx="1440160" cy="235662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r="15651"/>
          <a:stretch/>
        </p:blipFill>
        <p:spPr>
          <a:xfrm>
            <a:off x="5892953" y="4358557"/>
            <a:ext cx="1545695" cy="2278985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4499992" y="4767535"/>
            <a:ext cx="1080120" cy="965721"/>
            <a:chOff x="4499992" y="4767535"/>
            <a:chExt cx="1080120" cy="965721"/>
          </a:xfrm>
        </p:grpSpPr>
        <p:sp>
          <p:nvSpPr>
            <p:cNvPr id="15" name="Flecha derecha 14"/>
            <p:cNvSpPr/>
            <p:nvPr/>
          </p:nvSpPr>
          <p:spPr bwMode="auto">
            <a:xfrm>
              <a:off x="4499992" y="5229200"/>
              <a:ext cx="1080120" cy="504056"/>
            </a:xfrm>
            <a:prstGeom prst="rightArrow">
              <a:avLst/>
            </a:prstGeom>
            <a:solidFill>
              <a:srgbClr val="EC6F28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CuadroTexto 1"/>
            <p:cNvSpPr txBox="1"/>
            <p:nvPr/>
          </p:nvSpPr>
          <p:spPr>
            <a:xfrm>
              <a:off x="4572709" y="4767535"/>
              <a:ext cx="887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rgbClr val="EC6F28"/>
                  </a:solidFill>
                </a:rPr>
                <a:t>2018</a:t>
              </a:r>
              <a:endParaRPr lang="es-ES" dirty="0">
                <a:solidFill>
                  <a:srgbClr val="EC6F2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16103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259632" y="5733256"/>
            <a:ext cx="7484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4800" b="1" dirty="0">
                <a:solidFill>
                  <a:srgbClr val="59C619"/>
                </a:solidFill>
                <a:latin typeface="Segoe Print" pitchFamily="2" charset="0"/>
              </a:rPr>
              <a:t>www.plcmadrid.es/rebt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1"/>
            <a:ext cx="3816424" cy="5452887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Instalación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47663" y="1967062"/>
            <a:ext cx="7128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solidFill>
                  <a:srgbClr val="000000"/>
                </a:solidFill>
                <a:latin typeface="Arial Narrow" pitchFamily="34" charset="0"/>
              </a:rPr>
              <a:t>Deberán:</a:t>
            </a:r>
          </a:p>
          <a:p>
            <a:pPr marL="719138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rgbClr val="000000"/>
                </a:solidFill>
                <a:latin typeface="Arial Narrow" pitchFamily="34" charset="0"/>
              </a:rPr>
              <a:t>Permitir </a:t>
            </a:r>
            <a:r>
              <a:rPr lang="es-ES" dirty="0">
                <a:solidFill>
                  <a:srgbClr val="000000"/>
                </a:solidFill>
                <a:latin typeface="Arial Narrow" pitchFamily="34" charset="0"/>
              </a:rPr>
              <a:t>de forma directa la </a:t>
            </a:r>
            <a:r>
              <a:rPr lang="es-ES" dirty="0" smtClean="0">
                <a:solidFill>
                  <a:srgbClr val="000000"/>
                </a:solidFill>
                <a:latin typeface="Arial Narrow" pitchFamily="34" charset="0"/>
              </a:rPr>
              <a:t>lectura</a:t>
            </a:r>
          </a:p>
          <a:p>
            <a:pPr marL="719138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rgbClr val="000000"/>
                </a:solidFill>
                <a:latin typeface="Arial Narrow" pitchFamily="34" charset="0"/>
              </a:rPr>
              <a:t>Ser </a:t>
            </a:r>
            <a:r>
              <a:rPr lang="es-ES" dirty="0">
                <a:solidFill>
                  <a:srgbClr val="000000"/>
                </a:solidFill>
                <a:latin typeface="Arial Narrow" pitchFamily="34" charset="0"/>
              </a:rPr>
              <a:t>resistentes a los rayos </a:t>
            </a:r>
            <a:r>
              <a:rPr lang="es-ES" dirty="0" smtClean="0">
                <a:solidFill>
                  <a:srgbClr val="000000"/>
                </a:solidFill>
                <a:latin typeface="Arial Narrow" pitchFamily="34" charset="0"/>
              </a:rPr>
              <a:t>ultravioleta</a:t>
            </a:r>
            <a:endParaRPr lang="es-ES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-1707" r="24748" b="33437"/>
          <a:stretch/>
        </p:blipFill>
        <p:spPr>
          <a:xfrm>
            <a:off x="5345034" y="3861048"/>
            <a:ext cx="3294252" cy="2353036"/>
          </a:xfrm>
          <a:prstGeom prst="rect">
            <a:avLst/>
          </a:prstGeom>
        </p:spPr>
      </p:pic>
      <p:pic>
        <p:nvPicPr>
          <p:cNvPr id="1026" name="Picture 2" descr="Resultado de imagen de uriarte modulo contador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92" y="2996952"/>
            <a:ext cx="3272127" cy="364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echa derecha 7"/>
          <p:cNvSpPr/>
          <p:nvPr/>
        </p:nvSpPr>
        <p:spPr bwMode="auto">
          <a:xfrm rot="13700613">
            <a:off x="5882903" y="5423869"/>
            <a:ext cx="1836613" cy="478318"/>
          </a:xfrm>
          <a:prstGeom prst="rightArrow">
            <a:avLst/>
          </a:prstGeom>
          <a:solidFill>
            <a:srgbClr val="EC6F2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ángulo 5"/>
          <p:cNvSpPr/>
          <p:nvPr/>
        </p:nvSpPr>
        <p:spPr bwMode="auto">
          <a:xfrm>
            <a:off x="1835696" y="3501008"/>
            <a:ext cx="720080" cy="1152128"/>
          </a:xfrm>
          <a:prstGeom prst="rect">
            <a:avLst/>
          </a:prstGeom>
          <a:noFill/>
          <a:ln w="38100"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6477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Instalación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47664" y="1967062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rgbClr val="EC6F28"/>
                </a:solidFill>
                <a:latin typeface="Arial Narrow" pitchFamily="34" charset="0"/>
              </a:rPr>
              <a:t>MÓDULOS</a:t>
            </a:r>
            <a:r>
              <a:rPr lang="es-ES" b="1" dirty="0" smtClean="0">
                <a:solidFill>
                  <a:srgbClr val="000000"/>
                </a:solidFill>
                <a:latin typeface="Arial Narrow" pitchFamily="34" charset="0"/>
              </a:rPr>
              <a:t> o </a:t>
            </a:r>
            <a:r>
              <a:rPr lang="es-ES" b="1" dirty="0" smtClean="0">
                <a:solidFill>
                  <a:srgbClr val="EC6F28"/>
                </a:solidFill>
                <a:latin typeface="Arial Narrow" pitchFamily="34" charset="0"/>
              </a:rPr>
              <a:t>ARMARIOS</a:t>
            </a:r>
          </a:p>
          <a:p>
            <a:pPr algn="just"/>
            <a:endParaRPr lang="es-ES" b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just"/>
            <a:r>
              <a:rPr lang="es-ES" dirty="0" smtClean="0">
                <a:solidFill>
                  <a:srgbClr val="EC6F28"/>
                </a:solidFill>
                <a:latin typeface="Arial Narrow" pitchFamily="34" charset="0"/>
              </a:rPr>
              <a:t>Ventilación</a:t>
            </a:r>
            <a:r>
              <a:rPr lang="es-ES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Arial Narrow" pitchFamily="34" charset="0"/>
              </a:rPr>
              <a:t>interna para evitar </a:t>
            </a:r>
            <a:r>
              <a:rPr lang="es-ES" dirty="0" smtClean="0">
                <a:solidFill>
                  <a:srgbClr val="000000"/>
                </a:solidFill>
                <a:latin typeface="Arial Narrow" pitchFamily="34" charset="0"/>
              </a:rPr>
              <a:t>condensaciones</a:t>
            </a:r>
            <a:endParaRPr lang="es-ES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0"/>
          <a:stretch/>
        </p:blipFill>
        <p:spPr>
          <a:xfrm rot="5400000">
            <a:off x="5601674" y="3557593"/>
            <a:ext cx="3116964" cy="2715766"/>
          </a:xfrm>
          <a:prstGeom prst="rect">
            <a:avLst/>
          </a:prstGeom>
        </p:spPr>
      </p:pic>
      <p:sp>
        <p:nvSpPr>
          <p:cNvPr id="10" name="Flecha derecha 9"/>
          <p:cNvSpPr/>
          <p:nvPr/>
        </p:nvSpPr>
        <p:spPr bwMode="auto">
          <a:xfrm rot="2693988">
            <a:off x="5388474" y="4411418"/>
            <a:ext cx="2534040" cy="504056"/>
          </a:xfrm>
          <a:prstGeom prst="rightArrow">
            <a:avLst/>
          </a:prstGeom>
          <a:solidFill>
            <a:srgbClr val="EC6F2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691680" y="3789040"/>
            <a:ext cx="3101269" cy="261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>
              <a:buClr>
                <a:srgbClr val="EC6F28"/>
              </a:buClr>
            </a:pPr>
            <a:r>
              <a:rPr lang="es-ES" dirty="0" smtClean="0"/>
              <a:t>Instalaciones interiores:</a:t>
            </a:r>
          </a:p>
          <a:p>
            <a:pPr marL="804863" lvl="1" indent="-271463">
              <a:buClr>
                <a:srgbClr val="EC6F28"/>
              </a:buClr>
            </a:pPr>
            <a:r>
              <a:rPr lang="es-ES" b="1" dirty="0" smtClean="0"/>
              <a:t>IP40</a:t>
            </a:r>
            <a:endParaRPr lang="es-ES" dirty="0"/>
          </a:p>
          <a:p>
            <a:pPr marL="804863" lvl="1" indent="-271463">
              <a:buClr>
                <a:srgbClr val="EC6F28"/>
              </a:buClr>
            </a:pPr>
            <a:r>
              <a:rPr lang="es-ES" b="1" dirty="0" smtClean="0"/>
              <a:t>IK09</a:t>
            </a:r>
          </a:p>
          <a:p>
            <a:pPr lvl="1">
              <a:buClr>
                <a:srgbClr val="EC6F28"/>
              </a:buClr>
            </a:pPr>
            <a:endParaRPr lang="es-ES" dirty="0" smtClean="0"/>
          </a:p>
          <a:p>
            <a:pPr>
              <a:buClr>
                <a:srgbClr val="EC6F28"/>
              </a:buClr>
            </a:pPr>
            <a:r>
              <a:rPr lang="es-ES" dirty="0" smtClean="0"/>
              <a:t>Instalaciones exteriores:</a:t>
            </a:r>
          </a:p>
          <a:p>
            <a:pPr marL="804863" lvl="1" indent="-271463">
              <a:buClr>
                <a:srgbClr val="EC6F28"/>
              </a:buClr>
            </a:pPr>
            <a:r>
              <a:rPr lang="es-ES" b="1" dirty="0" smtClean="0"/>
              <a:t>IP43</a:t>
            </a:r>
            <a:endParaRPr lang="es-ES" dirty="0"/>
          </a:p>
          <a:p>
            <a:pPr marL="804863" lvl="1" indent="-271463">
              <a:buClr>
                <a:srgbClr val="EC6F28"/>
              </a:buClr>
            </a:pPr>
            <a:r>
              <a:rPr lang="es-ES" b="1" dirty="0" smtClean="0"/>
              <a:t>IK09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221980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Instalación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47664" y="1967062"/>
            <a:ext cx="69847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EC6F28"/>
                </a:solidFill>
                <a:latin typeface="Arial Narrow" pitchFamily="34" charset="0"/>
              </a:rPr>
              <a:t>DERIVACIÓN </a:t>
            </a:r>
            <a:r>
              <a:rPr lang="es-ES" b="1" dirty="0" smtClean="0">
                <a:solidFill>
                  <a:srgbClr val="EC6F28"/>
                </a:solidFill>
                <a:latin typeface="Arial Narrow" pitchFamily="34" charset="0"/>
              </a:rPr>
              <a:t>INDIVIDUAL</a:t>
            </a:r>
          </a:p>
          <a:p>
            <a:pPr algn="just"/>
            <a:endParaRPr lang="es-ES" b="1" dirty="0">
              <a:solidFill>
                <a:srgbClr val="EC6F28"/>
              </a:solidFill>
              <a:latin typeface="Arial Narrow" pitchFamily="34" charset="0"/>
            </a:endParaRPr>
          </a:p>
          <a:p>
            <a:pPr algn="just">
              <a:buClr>
                <a:srgbClr val="EC6F28"/>
              </a:buClr>
            </a:pPr>
            <a:r>
              <a:rPr lang="es-ES" sz="2000" b="1" dirty="0" smtClean="0">
                <a:solidFill>
                  <a:srgbClr val="EC6F28"/>
                </a:solidFill>
                <a:latin typeface="+mj-lt"/>
              </a:rPr>
              <a:t>Fusibles</a:t>
            </a:r>
            <a:r>
              <a:rPr lang="es-ES" sz="2000" dirty="0" smtClean="0">
                <a:latin typeface="+mj-lt"/>
              </a:rPr>
              <a:t> </a:t>
            </a:r>
          </a:p>
          <a:p>
            <a:pPr marL="800100" lvl="1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latin typeface="+mj-lt"/>
              </a:rPr>
              <a:t>Antes </a:t>
            </a:r>
            <a:r>
              <a:rPr lang="es-ES" sz="2000" dirty="0">
                <a:latin typeface="+mj-lt"/>
              </a:rPr>
              <a:t>del contador y </a:t>
            </a:r>
            <a:r>
              <a:rPr lang="es-ES" sz="2000" dirty="0" smtClean="0">
                <a:latin typeface="+mj-lt"/>
              </a:rPr>
              <a:t>en cada hilo </a:t>
            </a:r>
            <a:r>
              <a:rPr lang="es-ES" sz="2000" dirty="0">
                <a:latin typeface="+mj-lt"/>
              </a:rPr>
              <a:t>de </a:t>
            </a:r>
            <a:r>
              <a:rPr lang="es-ES" sz="2000" dirty="0" smtClean="0">
                <a:latin typeface="+mj-lt"/>
              </a:rPr>
              <a:t>fase</a:t>
            </a:r>
          </a:p>
          <a:p>
            <a:pPr marL="800100" lvl="1" indent="-342900" algn="just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sz="2000" dirty="0" smtClean="0">
                <a:latin typeface="+mj-lt"/>
              </a:rPr>
              <a:t>Capacidad </a:t>
            </a:r>
            <a:r>
              <a:rPr lang="es-ES" sz="2000" dirty="0">
                <a:latin typeface="+mj-lt"/>
              </a:rPr>
              <a:t>de corte </a:t>
            </a:r>
            <a:r>
              <a:rPr lang="es-ES" sz="2000" dirty="0" smtClean="0">
                <a:latin typeface="+mj-lt"/>
              </a:rPr>
              <a:t>para la </a:t>
            </a:r>
            <a:r>
              <a:rPr lang="es-ES" sz="2000" dirty="0">
                <a:latin typeface="+mj-lt"/>
              </a:rPr>
              <a:t>máxima intensidad de </a:t>
            </a:r>
            <a:r>
              <a:rPr lang="es-ES" sz="2000" dirty="0" smtClean="0">
                <a:latin typeface="+mj-lt"/>
              </a:rPr>
              <a:t>cortocircuito</a:t>
            </a:r>
          </a:p>
          <a:p>
            <a:pPr eaLnBrk="1" hangingPunct="1"/>
            <a:endParaRPr lang="es-ES" altLang="es-ES" sz="2000" b="1" dirty="0" smtClean="0">
              <a:solidFill>
                <a:srgbClr val="EC6F28"/>
              </a:solidFill>
            </a:endParaRPr>
          </a:p>
          <a:p>
            <a:pPr eaLnBrk="1" hangingPunct="1"/>
            <a:r>
              <a:rPr lang="es-ES" altLang="es-ES" sz="2000" b="1" dirty="0" smtClean="0">
                <a:solidFill>
                  <a:srgbClr val="EC6F28"/>
                </a:solidFill>
              </a:rPr>
              <a:t>Sección </a:t>
            </a:r>
            <a:r>
              <a:rPr lang="es-ES" altLang="es-ES" sz="2000" b="1" dirty="0">
                <a:solidFill>
                  <a:srgbClr val="EC6F28"/>
                </a:solidFill>
              </a:rPr>
              <a:t>mínima</a:t>
            </a: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6 mm</a:t>
            </a:r>
            <a:r>
              <a:rPr lang="es-ES" sz="2000" baseline="30000" dirty="0"/>
              <a:t>2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 Cu</a:t>
            </a:r>
          </a:p>
          <a:p>
            <a:pPr eaLnBrk="1" hangingPunct="1"/>
            <a:r>
              <a:rPr lang="es-ES" altLang="es-ES" sz="2000" b="1" dirty="0">
                <a:solidFill>
                  <a:srgbClr val="EC6F28"/>
                </a:solidFill>
              </a:rPr>
              <a:t>Aislamiento</a:t>
            </a: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0,4/0,75 </a:t>
            </a:r>
            <a:r>
              <a:rPr lang="es-ES" altLang="es-ES" sz="2000" dirty="0" err="1" smtClean="0">
                <a:solidFill>
                  <a:srgbClr val="000000"/>
                </a:solidFill>
                <a:latin typeface="Arial Narrow" pitchFamily="34" charset="0"/>
              </a:rPr>
              <a:t>kV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  <a:p>
            <a:pPr marL="0" lvl="1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Reacción al fuego</a:t>
            </a:r>
            <a:endParaRPr lang="es-ES" altLang="es-ES" sz="2000" b="1" dirty="0">
              <a:solidFill>
                <a:srgbClr val="EC6F28"/>
              </a:solidFill>
            </a:endParaRP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Cca-s1b, d1, a1</a:t>
            </a:r>
          </a:p>
          <a:p>
            <a:pPr marL="0" lvl="1" eaLnBrk="1" hangingPunct="1">
              <a:buClr>
                <a:srgbClr val="EC6F28"/>
              </a:buClr>
            </a:pPr>
            <a:r>
              <a:rPr lang="es-ES" altLang="es-ES" sz="2000" b="1" dirty="0" smtClean="0">
                <a:solidFill>
                  <a:srgbClr val="EC6F28"/>
                </a:solidFill>
              </a:rPr>
              <a:t>Hilo rojo de mando</a:t>
            </a:r>
            <a:endParaRPr lang="es-ES" altLang="es-ES" sz="2000" b="1" dirty="0">
              <a:solidFill>
                <a:srgbClr val="EC6F28"/>
              </a:solidFill>
            </a:endParaRP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1,5 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mm</a:t>
            </a:r>
            <a:r>
              <a:rPr lang="es-ES" sz="2000" baseline="30000" dirty="0"/>
              <a:t>2</a:t>
            </a:r>
            <a:r>
              <a:rPr lang="es-ES" altLang="es-ES" sz="2000" dirty="0">
                <a:solidFill>
                  <a:srgbClr val="000000"/>
                </a:solidFill>
                <a:latin typeface="Arial Narrow" pitchFamily="34" charset="0"/>
              </a:rPr>
              <a:t> Cu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82" r="38767"/>
          <a:stretch/>
        </p:blipFill>
        <p:spPr>
          <a:xfrm>
            <a:off x="4989342" y="3789040"/>
            <a:ext cx="3759085" cy="2810568"/>
          </a:xfrm>
          <a:prstGeom prst="rect">
            <a:avLst/>
          </a:prstGeom>
        </p:spPr>
      </p:pic>
      <p:pic>
        <p:nvPicPr>
          <p:cNvPr id="8" name="Picture 7" descr="http://www.topcable.com/content/noticias/es/big_foto1-14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14606" r="14017" b="13145"/>
          <a:stretch>
            <a:fillRect/>
          </a:stretch>
        </p:blipFill>
        <p:spPr bwMode="auto">
          <a:xfrm>
            <a:off x="6516216" y="908720"/>
            <a:ext cx="23717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12 Conector recto de flecha"/>
          <p:cNvCxnSpPr/>
          <p:nvPr/>
        </p:nvCxnSpPr>
        <p:spPr bwMode="auto">
          <a:xfrm flipH="1" flipV="1">
            <a:off x="5287540" y="1871360"/>
            <a:ext cx="2160240" cy="394943"/>
          </a:xfrm>
          <a:prstGeom prst="straightConnector1">
            <a:avLst/>
          </a:prstGeom>
          <a:ln w="38100">
            <a:headEnd type="none" w="sm" len="sm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13 CuadroTexto"/>
          <p:cNvSpPr txBox="1">
            <a:spLocks noChangeArrowheads="1"/>
          </p:cNvSpPr>
          <p:nvPr/>
        </p:nvSpPr>
        <p:spPr bwMode="auto">
          <a:xfrm>
            <a:off x="4001144" y="1101919"/>
            <a:ext cx="257279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Ø"/>
              <a:defRPr sz="2400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q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100" b="1" dirty="0">
                <a:solidFill>
                  <a:schemeClr val="tx1"/>
                </a:solidFill>
                <a:latin typeface="Arial" panose="020B0604020202020204" pitchFamily="34" charset="0"/>
              </a:rPr>
              <a:t>No es necesario en caso de alimentarse a través de un contador </a:t>
            </a:r>
            <a:r>
              <a:rPr lang="es-ES" altLang="es-ES" sz="11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inteligente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1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(Dependiendo de compañía)</a:t>
            </a:r>
            <a:endParaRPr lang="es-ES" altLang="es-ES" sz="11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8763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835696" y="1938151"/>
            <a:ext cx="56898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000" b="1" dirty="0" smtClean="0">
                <a:solidFill>
                  <a:srgbClr val="EC6F28"/>
                </a:solidFill>
                <a:latin typeface="+mj-lt"/>
              </a:rPr>
              <a:t>Suministro</a:t>
            </a: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Un único usuario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Dos usuarios alimentados desde un mismo lugar</a:t>
            </a:r>
          </a:p>
          <a:p>
            <a:pPr eaLnBrk="1" hangingPunct="1"/>
            <a:r>
              <a:rPr lang="es-ES" altLang="es-ES" sz="2000" b="1" dirty="0" smtClean="0">
                <a:solidFill>
                  <a:srgbClr val="EC6F28"/>
                </a:solidFill>
              </a:rPr>
              <a:t>Instalado en el interior de un local o vivienda</a:t>
            </a:r>
            <a:endParaRPr lang="es-ES" altLang="es-ES" sz="2000" b="1" dirty="0">
              <a:solidFill>
                <a:srgbClr val="EC6F28"/>
              </a:solidFill>
            </a:endParaRP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Responsabilidad del usuario</a:t>
            </a:r>
          </a:p>
          <a:p>
            <a:pPr marL="0" lvl="1" indent="0" eaLnBrk="1" hangingPunct="1">
              <a:buClr>
                <a:srgbClr val="EC6F28"/>
              </a:buClr>
            </a:pPr>
            <a:r>
              <a:rPr lang="es-ES" altLang="es-ES" sz="2000" b="1" dirty="0">
                <a:solidFill>
                  <a:srgbClr val="EC6F28"/>
                </a:solidFill>
              </a:rPr>
              <a:t>Instalado en el </a:t>
            </a:r>
            <a:r>
              <a:rPr lang="es-ES" altLang="es-ES" sz="2000" b="1" dirty="0" smtClean="0">
                <a:solidFill>
                  <a:srgbClr val="EC6F28"/>
                </a:solidFill>
              </a:rPr>
              <a:t>exterior</a:t>
            </a:r>
          </a:p>
          <a:p>
            <a:pPr marL="804863" lvl="2" indent="-358775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Responsabilidad del propietario del edificio</a:t>
            </a: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Colocación de forma individual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74027"/>
            <a:ext cx="3231099" cy="242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207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4 CuadroTexto"/>
          <p:cNvSpPr txBox="1">
            <a:spLocks noChangeArrowheads="1"/>
          </p:cNvSpPr>
          <p:nvPr/>
        </p:nvSpPr>
        <p:spPr bwMode="auto">
          <a:xfrm>
            <a:off x="1835696" y="1938151"/>
            <a:ext cx="64087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000" b="1" dirty="0" smtClean="0">
                <a:solidFill>
                  <a:srgbClr val="EC6F28"/>
                </a:solidFill>
                <a:latin typeface="+mj-lt"/>
              </a:rPr>
              <a:t>Suministro Industriales</a:t>
            </a:r>
          </a:p>
          <a:p>
            <a:pPr eaLnBrk="1" hangingPunct="1"/>
            <a:endParaRPr lang="es-ES" altLang="es-ES" sz="2000" b="1" dirty="0" smtClean="0">
              <a:solidFill>
                <a:srgbClr val="EC6F28"/>
              </a:solidFill>
              <a:latin typeface="+mj-lt"/>
            </a:endParaRP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Fácil lectura del equipo de medida</a:t>
            </a: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endParaRPr lang="es-ES" altLang="es-ES" sz="2000" dirty="0">
              <a:solidFill>
                <a:srgbClr val="000000"/>
              </a:solidFill>
              <a:latin typeface="Arial Narrow" pitchFamily="34" charset="0"/>
            </a:endParaRP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Acceso permanente a los fusibles generales de protección</a:t>
            </a: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endParaRPr lang="es-ES" altLang="es-ES" sz="20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lvl="1" eaLnBrk="1" hangingPunct="1">
              <a:buClr>
                <a:srgbClr val="EC6F28"/>
              </a:buClr>
              <a:buFont typeface="Wingdings" panose="05000000000000000000" pitchFamily="2" charset="2"/>
              <a:buChar char="Ø"/>
            </a:pPr>
            <a:r>
              <a:rPr lang="es-ES" altLang="es-ES" sz="2000" dirty="0" smtClean="0">
                <a:solidFill>
                  <a:srgbClr val="000000"/>
                </a:solidFill>
                <a:latin typeface="Arial Narrow" pitchFamily="34" charset="0"/>
              </a:rPr>
              <a:t>Garantías de seguridad y mantenimiento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EC6F28"/>
                </a:solidFill>
                <a:latin typeface="Century Gothic" panose="020B0502020202020204" pitchFamily="34" charset="0"/>
              </a:rPr>
              <a:t>Colocación de forma individual</a:t>
            </a:r>
            <a:endParaRPr lang="es-ES" b="1" i="1" u="sng" dirty="0">
              <a:solidFill>
                <a:srgbClr val="EC6F2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/>
              <a:t>CONTADORES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8" name="Picture 4" descr="Resultado de imagen de nave almacen fach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8" r="37778" b="7919"/>
          <a:stretch/>
        </p:blipFill>
        <p:spPr bwMode="auto">
          <a:xfrm>
            <a:off x="5004048" y="4184920"/>
            <a:ext cx="3499233" cy="242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 bwMode="auto">
          <a:xfrm>
            <a:off x="5940152" y="5445223"/>
            <a:ext cx="648072" cy="864097"/>
          </a:xfrm>
          <a:prstGeom prst="rect">
            <a:avLst/>
          </a:prstGeom>
          <a:noFill/>
          <a:ln w="38100"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38399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fondoblanco">
  <a:themeElements>
    <a:clrScheme name="">
      <a:dk1>
        <a:srgbClr val="000000"/>
      </a:dk1>
      <a:lt1>
        <a:srgbClr val="FFFFFF"/>
      </a:lt1>
      <a:dk2>
        <a:srgbClr val="000000"/>
      </a:dk2>
      <a:lt2>
        <a:srgbClr val="5760A3"/>
      </a:lt2>
      <a:accent1>
        <a:srgbClr val="2464FD"/>
      </a:accent1>
      <a:accent2>
        <a:srgbClr val="EF9100"/>
      </a:accent2>
      <a:accent3>
        <a:srgbClr val="FFFFFF"/>
      </a:accent3>
      <a:accent4>
        <a:srgbClr val="000000"/>
      </a:accent4>
      <a:accent5>
        <a:srgbClr val="ACB8FE"/>
      </a:accent5>
      <a:accent6>
        <a:srgbClr val="D98300"/>
      </a:accent6>
      <a:hlink>
        <a:srgbClr val="EAEC5E"/>
      </a:hlink>
      <a:folHlink>
        <a:srgbClr val="A2FFA3"/>
      </a:folHlink>
    </a:clrScheme>
    <a:fontScheme name="fondoblanc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ondoblanc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ndo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ndoblanc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ndoblanc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ndoblanc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ndoblanc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ndoblanc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Settings\mirlui\Plantillas\Schneider\fondoblanco.pot</Template>
  <TotalTime>13681</TotalTime>
  <Pages>2</Pages>
  <Words>1644</Words>
  <Application>Microsoft Office PowerPoint</Application>
  <PresentationFormat>Presentación en pantalla (4:3)</PresentationFormat>
  <Paragraphs>397</Paragraphs>
  <Slides>45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  <vt:variant>
        <vt:lpstr>Presentaciones personalizadas</vt:lpstr>
      </vt:variant>
      <vt:variant>
        <vt:i4>2</vt:i4>
      </vt:variant>
    </vt:vector>
  </HeadingPairs>
  <TitlesOfParts>
    <vt:vector size="56" baseType="lpstr">
      <vt:lpstr>Arial</vt:lpstr>
      <vt:lpstr>Arial Narrow</vt:lpstr>
      <vt:lpstr>Calibri</vt:lpstr>
      <vt:lpstr>Cambria Math</vt:lpstr>
      <vt:lpstr>Century Gothic</vt:lpstr>
      <vt:lpstr>Segoe Print</vt:lpstr>
      <vt:lpstr>Times New Roman</vt:lpstr>
      <vt:lpstr>Wingdings</vt:lpstr>
      <vt:lpstr>fondoblanco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Instaladores</vt:lpstr>
      <vt:lpstr>A fondo</vt:lpstr>
    </vt:vector>
  </TitlesOfParts>
  <Company>Schneider Electric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REGLAMENTO ELECTROTÉCNICO DE BAJA TENSIÓN</dc:title>
  <dc:creator>PLC MADRID</dc:creator>
  <cp:lastModifiedBy>Jose</cp:lastModifiedBy>
  <cp:revision>886</cp:revision>
  <cp:lastPrinted>1999-03-03T08:48:54Z</cp:lastPrinted>
  <dcterms:created xsi:type="dcterms:W3CDTF">2002-03-04T11:22:07Z</dcterms:created>
  <dcterms:modified xsi:type="dcterms:W3CDTF">2019-09-04T11:56:57Z</dcterms:modified>
</cp:coreProperties>
</file>