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handoutMasterIdLst>
    <p:handoutMasterId r:id="rId40"/>
  </p:handoutMasterIdLst>
  <p:sldIdLst>
    <p:sldId id="448" r:id="rId2"/>
    <p:sldId id="598" r:id="rId3"/>
    <p:sldId id="599" r:id="rId4"/>
    <p:sldId id="600" r:id="rId5"/>
    <p:sldId id="601" r:id="rId6"/>
    <p:sldId id="602" r:id="rId7"/>
    <p:sldId id="603" r:id="rId8"/>
    <p:sldId id="604" r:id="rId9"/>
    <p:sldId id="605" r:id="rId10"/>
    <p:sldId id="606" r:id="rId11"/>
    <p:sldId id="608" r:id="rId12"/>
    <p:sldId id="609" r:id="rId13"/>
    <p:sldId id="614" r:id="rId14"/>
    <p:sldId id="615" r:id="rId15"/>
    <p:sldId id="616" r:id="rId16"/>
    <p:sldId id="617" r:id="rId17"/>
    <p:sldId id="626" r:id="rId18"/>
    <p:sldId id="618" r:id="rId19"/>
    <p:sldId id="619" r:id="rId20"/>
    <p:sldId id="631" r:id="rId21"/>
    <p:sldId id="627" r:id="rId22"/>
    <p:sldId id="628" r:id="rId23"/>
    <p:sldId id="629" r:id="rId24"/>
    <p:sldId id="630" r:id="rId25"/>
    <p:sldId id="624" r:id="rId26"/>
    <p:sldId id="622" r:id="rId27"/>
    <p:sldId id="585" r:id="rId28"/>
    <p:sldId id="586" r:id="rId29"/>
    <p:sldId id="587" r:id="rId30"/>
    <p:sldId id="588" r:id="rId31"/>
    <p:sldId id="589" r:id="rId32"/>
    <p:sldId id="590" r:id="rId33"/>
    <p:sldId id="591" r:id="rId34"/>
    <p:sldId id="593" r:id="rId35"/>
    <p:sldId id="595" r:id="rId36"/>
    <p:sldId id="623" r:id="rId37"/>
    <p:sldId id="536" r:id="rId38"/>
  </p:sldIdLst>
  <p:sldSz cx="9144000" cy="6858000" type="screen4x3"/>
  <p:notesSz cx="7099300" cy="10234613"/>
  <p:custShowLst>
    <p:custShow name="Instaladores" id="0">
      <p:sldLst/>
    </p:custShow>
    <p:custShow name="A fondo" id="1">
      <p:sldLst/>
    </p:custShow>
  </p:custShowLst>
  <p:defaultTextStyle>
    <a:defPPr>
      <a:defRPr lang="es-ES_tradnl"/>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6F28"/>
    <a:srgbClr val="FFFF99"/>
    <a:srgbClr val="59C619"/>
    <a:srgbClr val="AE58A3"/>
    <a:srgbClr val="FF00FF"/>
    <a:srgbClr val="009900"/>
    <a:srgbClr val="EFBFE8"/>
    <a:srgbClr val="EAACE1"/>
    <a:srgbClr val="DF81D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autoAdjust="0"/>
  </p:normalViewPr>
  <p:slideViewPr>
    <p:cSldViewPr>
      <p:cViewPr varScale="1">
        <p:scale>
          <a:sx n="46" d="100"/>
          <a:sy n="46" d="100"/>
        </p:scale>
        <p:origin x="1206" y="60"/>
      </p:cViewPr>
      <p:guideLst>
        <p:guide orient="horz" pos="2160"/>
        <p:guide pos="2880"/>
      </p:guideLst>
    </p:cSldViewPr>
  </p:slideViewPr>
  <p:outlineViewPr>
    <p:cViewPr>
      <p:scale>
        <a:sx n="50" d="100"/>
        <a:sy n="50" d="100"/>
      </p:scale>
      <p:origin x="0" y="1662"/>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02" y="274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marL="316403" indent="-316403" defTabSz="966404" eaLnBrk="0" hangingPunct="0">
              <a:defRPr sz="1100" i="1">
                <a:latin typeface="Arial" charset="0"/>
              </a:defRPr>
            </a:lvl1pPr>
          </a:lstStyle>
          <a:p>
            <a:pPr>
              <a:defRPr/>
            </a:pPr>
            <a:endParaRPr lang="es-ES_tradnl"/>
          </a:p>
        </p:txBody>
      </p:sp>
      <p:sp>
        <p:nvSpPr>
          <p:cNvPr id="3075"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marL="316403" indent="-316403" algn="r" defTabSz="966404" eaLnBrk="0" hangingPunct="0">
              <a:defRPr sz="1100" i="1">
                <a:latin typeface="Arial" charset="0"/>
              </a:defRPr>
            </a:lvl1pPr>
          </a:lstStyle>
          <a:p>
            <a:pPr>
              <a:defRPr/>
            </a:pPr>
            <a:endParaRPr lang="es-ES_tradnl"/>
          </a:p>
        </p:txBody>
      </p:sp>
      <p:sp>
        <p:nvSpPr>
          <p:cNvPr id="3076"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marL="316403" indent="-316403" defTabSz="966404" eaLnBrk="0" hangingPunct="0">
              <a:defRPr sz="1100" i="1">
                <a:latin typeface="Arial" charset="0"/>
              </a:defRPr>
            </a:lvl1pPr>
          </a:lstStyle>
          <a:p>
            <a:pPr>
              <a:defRPr/>
            </a:pPr>
            <a:endParaRPr lang="es-ES_tradnl"/>
          </a:p>
        </p:txBody>
      </p:sp>
      <p:sp>
        <p:nvSpPr>
          <p:cNvPr id="3077"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marL="315913" indent="-315913" algn="r" defTabSz="965200">
              <a:defRPr sz="1100" i="1"/>
            </a:lvl1pPr>
          </a:lstStyle>
          <a:p>
            <a:fld id="{6E541461-32D1-4811-B388-5AC75F335B35}" type="slidenum">
              <a:rPr lang="es-ES_tradnl" altLang="es-ES"/>
              <a:pPr/>
              <a:t>‹Nº›</a:t>
            </a:fld>
            <a:endParaRPr lang="es-ES_tradnl" altLang="es-ES"/>
          </a:p>
        </p:txBody>
      </p:sp>
    </p:spTree>
    <p:extLst>
      <p:ext uri="{BB962C8B-B14F-4D97-AF65-F5344CB8AC3E}">
        <p14:creationId xmlns:p14="http://schemas.microsoft.com/office/powerpoint/2010/main" val="1254262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defTabSz="825398" eaLnBrk="0" hangingPunct="0">
              <a:defRPr sz="1100" i="1">
                <a:latin typeface="Times New Roman" pitchFamily="18" charset="0"/>
              </a:defRPr>
            </a:lvl1pPr>
          </a:lstStyle>
          <a:p>
            <a:pPr>
              <a:defRPr/>
            </a:pPr>
            <a:endParaRPr lang="es-ES_tradnl"/>
          </a:p>
        </p:txBody>
      </p:sp>
      <p:sp>
        <p:nvSpPr>
          <p:cNvPr id="2051"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algn="r" defTabSz="825398" eaLnBrk="0" hangingPunct="0">
              <a:defRPr sz="1100" i="1">
                <a:latin typeface="Times New Roman" pitchFamily="18" charset="0"/>
              </a:defRPr>
            </a:lvl1pPr>
          </a:lstStyle>
          <a:p>
            <a:pPr>
              <a:defRPr/>
            </a:pPr>
            <a:endParaRPr lang="es-ES_tradnl"/>
          </a:p>
        </p:txBody>
      </p:sp>
      <p:sp>
        <p:nvSpPr>
          <p:cNvPr id="2052" name="Rectangle 4"/>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defTabSz="825398" eaLnBrk="0" hangingPunct="0">
              <a:defRPr sz="1100" i="1">
                <a:latin typeface="Times New Roman" pitchFamily="18" charset="0"/>
              </a:defRPr>
            </a:lvl1pPr>
          </a:lstStyle>
          <a:p>
            <a:pPr>
              <a:defRPr/>
            </a:pPr>
            <a:endParaRPr lang="es-ES_tradnl"/>
          </a:p>
        </p:txBody>
      </p:sp>
      <p:sp>
        <p:nvSpPr>
          <p:cNvPr id="2053" name="Rectangle 5"/>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algn="r" defTabSz="823913">
              <a:defRPr sz="1100" i="1">
                <a:latin typeface="Times New Roman" panose="02020603050405020304" pitchFamily="18" charset="0"/>
              </a:defRPr>
            </a:lvl1pPr>
          </a:lstStyle>
          <a:p>
            <a:fld id="{DA471B6D-EE2C-4448-8BAB-BBCC77A1705D}" type="slidenum">
              <a:rPr lang="es-ES_tradnl" altLang="es-ES"/>
              <a:pPr/>
              <a:t>‹Nº›</a:t>
            </a:fld>
            <a:endParaRPr lang="es-ES_tradnl" altLang="es-ES"/>
          </a:p>
        </p:txBody>
      </p:sp>
      <p:sp>
        <p:nvSpPr>
          <p:cNvPr id="2054" name="Rectangle 6"/>
          <p:cNvSpPr>
            <a:spLocks noGrp="1" noChangeArrowheads="1"/>
          </p:cNvSpPr>
          <p:nvPr>
            <p:ph type="body" sz="quarter" idx="3"/>
          </p:nvPr>
        </p:nvSpPr>
        <p:spPr bwMode="auto">
          <a:xfrm>
            <a:off x="946150" y="4875213"/>
            <a:ext cx="5205413" cy="4627562"/>
          </a:xfrm>
          <a:prstGeom prst="rect">
            <a:avLst/>
          </a:prstGeom>
          <a:noFill/>
          <a:ln w="9525">
            <a:noFill/>
            <a:miter lim="800000"/>
            <a:headEnd/>
            <a:tailEnd/>
          </a:ln>
          <a:effectLst/>
        </p:spPr>
        <p:txBody>
          <a:bodyPr vert="horz" wrap="square" lIns="101455" tIns="49868" rIns="101455" bIns="49868" numCol="1" anchor="t" anchorCtr="0" compatLnSpc="1">
            <a:prstTxWarp prst="textNoShape">
              <a:avLst/>
            </a:prstTxWarp>
          </a:bodyPr>
          <a:lstStyle/>
          <a:p>
            <a:pPr lvl="0"/>
            <a:r>
              <a:rPr lang="es-ES_tradnl" noProof="0" smtClean="0"/>
              <a:t>Selecciona para modificar los estilos de texto de la máscara </a:t>
            </a:r>
          </a:p>
          <a:p>
            <a:pPr lvl="1"/>
            <a:r>
              <a:rPr lang="es-ES_tradnl" noProof="0" smtClean="0"/>
              <a:t>Segundo nivel </a:t>
            </a:r>
          </a:p>
          <a:p>
            <a:pPr lvl="2"/>
            <a:r>
              <a:rPr lang="es-ES_tradnl" noProof="0" smtClean="0"/>
              <a:t>Tercer nivel </a:t>
            </a:r>
          </a:p>
          <a:p>
            <a:pPr lvl="3"/>
            <a:r>
              <a:rPr lang="es-ES_tradnl" noProof="0" smtClean="0"/>
              <a:t>Cuarto nivel </a:t>
            </a:r>
          </a:p>
          <a:p>
            <a:pPr lvl="4"/>
            <a:r>
              <a:rPr lang="es-ES_tradnl" noProof="0" smtClean="0"/>
              <a:t>Quinto nivel </a:t>
            </a:r>
          </a:p>
        </p:txBody>
      </p:sp>
      <p:sp>
        <p:nvSpPr>
          <p:cNvPr id="35847" name="Rectangle 7"/>
          <p:cNvSpPr>
            <a:spLocks noGrp="1" noRot="1" noChangeAspect="1" noChangeArrowheads="1" noTextEdit="1"/>
          </p:cNvSpPr>
          <p:nvPr>
            <p:ph type="sldImg" idx="2"/>
          </p:nvPr>
        </p:nvSpPr>
        <p:spPr bwMode="auto">
          <a:xfrm>
            <a:off x="1000125" y="774700"/>
            <a:ext cx="5099050" cy="3824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09916051"/>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Arial"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Arial"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Arial"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Arial"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spcBef>
                <a:spcPct val="30000"/>
              </a:spcBef>
              <a:defRPr sz="1200">
                <a:solidFill>
                  <a:schemeClr val="tx1"/>
                </a:solidFill>
                <a:latin typeface="Arial" panose="020B0604020202020204" pitchFamily="34" charset="0"/>
              </a:defRPr>
            </a:lvl1pPr>
            <a:lvl2pPr marL="742950" indent="-285750" defTabSz="823913">
              <a:spcBef>
                <a:spcPct val="30000"/>
              </a:spcBef>
              <a:defRPr sz="1200">
                <a:solidFill>
                  <a:schemeClr val="tx1"/>
                </a:solidFill>
                <a:latin typeface="Arial" panose="020B0604020202020204" pitchFamily="34" charset="0"/>
              </a:defRPr>
            </a:lvl2pPr>
            <a:lvl3pPr marL="1143000" indent="-228600" defTabSz="823913">
              <a:spcBef>
                <a:spcPct val="30000"/>
              </a:spcBef>
              <a:defRPr sz="1200">
                <a:solidFill>
                  <a:schemeClr val="tx1"/>
                </a:solidFill>
                <a:latin typeface="Arial" panose="020B0604020202020204" pitchFamily="34" charset="0"/>
              </a:defRPr>
            </a:lvl3pPr>
            <a:lvl4pPr marL="1600200" indent="-228600" defTabSz="823913">
              <a:spcBef>
                <a:spcPct val="30000"/>
              </a:spcBef>
              <a:defRPr sz="1200">
                <a:solidFill>
                  <a:schemeClr val="tx1"/>
                </a:solidFill>
                <a:latin typeface="Arial" panose="020B0604020202020204" pitchFamily="34" charset="0"/>
              </a:defRPr>
            </a:lvl4pPr>
            <a:lvl5pPr marL="2057400" indent="-228600" defTabSz="823913">
              <a:spcBef>
                <a:spcPct val="30000"/>
              </a:spcBef>
              <a:defRPr sz="1200">
                <a:solidFill>
                  <a:schemeClr val="tx1"/>
                </a:solidFill>
                <a:latin typeface="Arial" panose="020B0604020202020204" pitchFamily="34" charset="0"/>
              </a:defRPr>
            </a:lvl5pPr>
            <a:lvl6pPr marL="2514600" indent="-228600" defTabSz="8239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239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239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239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67F075-46CC-44E4-9FAE-834BF308AD9B}" type="slidenum">
              <a:rPr lang="es-ES_tradnl" altLang="es-ES" sz="1100">
                <a:latin typeface="Times New Roman" panose="02020603050405020304" pitchFamily="18" charset="0"/>
              </a:rPr>
              <a:pPr>
                <a:spcBef>
                  <a:spcPct val="0"/>
                </a:spcBef>
              </a:pPr>
              <a:t>1</a:t>
            </a:fld>
            <a:endParaRPr lang="es-ES_tradnl" altLang="es-ES" sz="110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xfrm>
            <a:off x="995363" y="768350"/>
            <a:ext cx="5114925" cy="3836988"/>
          </a:xfrm>
          <a:ln/>
        </p:spPr>
      </p:sp>
      <p:sp>
        <p:nvSpPr>
          <p:cNvPr id="36868"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anose="020B0604020202020204" pitchFamily="34" charset="0"/>
            </a:endParaRPr>
          </a:p>
        </p:txBody>
      </p:sp>
    </p:spTree>
    <p:extLst>
      <p:ext uri="{BB962C8B-B14F-4D97-AF65-F5344CB8AC3E}">
        <p14:creationId xmlns:p14="http://schemas.microsoft.com/office/powerpoint/2010/main" val="1351751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de título">
    <p:spTree>
      <p:nvGrpSpPr>
        <p:cNvPr id="1" name=""/>
        <p:cNvGrpSpPr/>
        <p:nvPr/>
      </p:nvGrpSpPr>
      <p:grpSpPr>
        <a:xfrm>
          <a:off x="0" y="0"/>
          <a:ext cx="0" cy="0"/>
          <a:chOff x="0" y="0"/>
          <a:chExt cx="0" cy="0"/>
        </a:xfrm>
      </p:grpSpPr>
      <p:sp>
        <p:nvSpPr>
          <p:cNvPr id="8202" name="Rectangle 10"/>
          <p:cNvSpPr>
            <a:spLocks noGrp="1" noChangeArrowheads="1"/>
          </p:cNvSpPr>
          <p:nvPr>
            <p:ph type="ctrTitle"/>
          </p:nvPr>
        </p:nvSpPr>
        <p:spPr>
          <a:xfrm>
            <a:off x="2971800" y="685800"/>
            <a:ext cx="5791200" cy="1524000"/>
          </a:xfrm>
          <a:gradFill rotWithShape="0">
            <a:gsLst>
              <a:gs pos="0">
                <a:srgbClr val="008000"/>
              </a:gs>
              <a:gs pos="100000">
                <a:srgbClr val="33CC33"/>
              </a:gs>
            </a:gsLst>
            <a:lin ang="5400000" scaled="1"/>
          </a:gradFill>
        </p:spPr>
        <p:txBody>
          <a:bodyPr lIns="0" tIns="0" rIns="0" bIns="0"/>
          <a:lstStyle>
            <a:lvl1pPr marL="98425" algn="ctr">
              <a:spcBef>
                <a:spcPct val="20000"/>
              </a:spcBef>
              <a:buClr>
                <a:srgbClr val="00CC00"/>
              </a:buClr>
              <a:buFont typeface="Wingdings" pitchFamily="2" charset="2"/>
              <a:buNone/>
              <a:defRPr>
                <a:solidFill>
                  <a:schemeClr val="bg1"/>
                </a:solidFill>
              </a:defRPr>
            </a:lvl1pPr>
          </a:lstStyle>
          <a:p>
            <a:r>
              <a:rPr lang="es-ES"/>
              <a:t>Haga clic para modificar el estilo de título del patrón</a:t>
            </a:r>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3348011"/>
      </p:ext>
    </p:extLst>
  </p:cSld>
  <p:clrMapOvr>
    <a:masterClrMapping/>
  </p:clrMapOvr>
  <p:transition spd="med">
    <p:cover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92658075"/>
      </p:ext>
    </p:extLst>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72350" y="381000"/>
            <a:ext cx="1771650" cy="547211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057400" y="381000"/>
            <a:ext cx="5162550" cy="54721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78461171"/>
      </p:ext>
    </p:extLst>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2286000" y="381000"/>
            <a:ext cx="6096000" cy="885825"/>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2057400" y="1447800"/>
            <a:ext cx="3467100" cy="4405313"/>
          </a:xfrm>
        </p:spPr>
        <p:txBody>
          <a:bodyPr/>
          <a:lstStyle/>
          <a:p>
            <a:pPr lvl="0"/>
            <a:endParaRPr lang="es-ES" noProof="0"/>
          </a:p>
        </p:txBody>
      </p:sp>
      <p:sp>
        <p:nvSpPr>
          <p:cNvPr id="4" name="3 Marcador de texto"/>
          <p:cNvSpPr>
            <a:spLocks noGrp="1"/>
          </p:cNvSpPr>
          <p:nvPr>
            <p:ph type="body" sz="half" idx="2"/>
          </p:nvPr>
        </p:nvSpPr>
        <p:spPr>
          <a:xfrm>
            <a:off x="5676900" y="1447800"/>
            <a:ext cx="3467100" cy="4405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756742838"/>
      </p:ext>
    </p:extLst>
  </p:cSld>
  <p:clrMapOvr>
    <a:masterClrMapping/>
  </p:clrMapOvr>
  <p:transition spd="med">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243141"/>
      </p:ext>
    </p:extLst>
  </p:cSld>
  <p:clrMapOvr>
    <a:masterClrMapping/>
  </p:clrMapOvr>
  <p:transition spd="med">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384707"/>
      </p:ext>
    </p:extLst>
  </p:cSld>
  <p:clrMapOvr>
    <a:masterClrMapping/>
  </p:clrMapOvr>
  <p:transition spd="med">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025569"/>
      </p:ext>
    </p:extLst>
  </p:cSld>
  <p:clrMapOvr>
    <a:masterClrMapping/>
  </p:clrMapOvr>
  <p:transition spd="med">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08438954"/>
      </p:ext>
    </p:extLst>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37532219"/>
      </p:ext>
    </p:extLst>
  </p:cSld>
  <p:clrMapOvr>
    <a:masterClrMapping/>
  </p:clrMapOvr>
  <p:transition spd="med">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057400" y="1447800"/>
            <a:ext cx="346710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676900" y="1447800"/>
            <a:ext cx="346710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306218909"/>
      </p:ext>
    </p:extLst>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03706030"/>
      </p:ext>
    </p:extLst>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621116084"/>
      </p:ext>
    </p:extLst>
  </p:cSld>
  <p:clrMapOvr>
    <a:masterClrMapping/>
  </p:clrMapOvr>
  <p:transition spd="med">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977579"/>
      </p:ext>
    </p:extLst>
  </p:cSld>
  <p:clrMapOvr>
    <a:masterClrMapping/>
  </p:clrMapOvr>
  <p:transition spd="med">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510330908"/>
      </p:ext>
    </p:extLst>
  </p:cSld>
  <p:clrMapOvr>
    <a:masterClrMapping/>
  </p:clrMapOvr>
  <p:transition spd="med">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422259909"/>
      </p:ext>
    </p:extLst>
  </p:cSld>
  <p:clrMapOvr>
    <a:masterClrMapping/>
  </p:clrMapOvr>
  <p:transition spd="med">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body" idx="1"/>
          </p:nvPr>
        </p:nvSpPr>
        <p:spPr bwMode="auto">
          <a:xfrm>
            <a:off x="1475656" y="1616114"/>
            <a:ext cx="70866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s-ES_tradnl" altLang="es-ES" dirty="0" smtClean="0"/>
              <a:t>Selecciona para modificar los estilos de texto de la máscara</a:t>
            </a:r>
          </a:p>
          <a:p>
            <a:pPr lvl="1"/>
            <a:r>
              <a:rPr lang="es-ES_tradnl" altLang="es-ES" dirty="0" smtClean="0"/>
              <a:t>Segundo nivel</a:t>
            </a:r>
          </a:p>
          <a:p>
            <a:pPr lvl="2"/>
            <a:r>
              <a:rPr lang="es-ES_tradnl" altLang="es-ES" dirty="0" smtClean="0"/>
              <a:t>Tercer nivel</a:t>
            </a:r>
          </a:p>
          <a:p>
            <a:pPr lvl="3"/>
            <a:r>
              <a:rPr lang="es-ES_tradnl" altLang="es-ES" dirty="0" smtClean="0"/>
              <a:t>Cuarto nivel </a:t>
            </a:r>
          </a:p>
          <a:p>
            <a:pPr lvl="4"/>
            <a:r>
              <a:rPr lang="es-ES_tradnl" altLang="es-ES" dirty="0" smtClean="0"/>
              <a:t>Quinto nivel </a:t>
            </a:r>
          </a:p>
        </p:txBody>
      </p:sp>
      <p:sp>
        <p:nvSpPr>
          <p:cNvPr id="1034" name="Rectangle 10"/>
          <p:cNvSpPr>
            <a:spLocks noGrp="1" noChangeArrowheads="1"/>
          </p:cNvSpPr>
          <p:nvPr>
            <p:ph type="title"/>
          </p:nvPr>
        </p:nvSpPr>
        <p:spPr bwMode="auto">
          <a:xfrm>
            <a:off x="2286000" y="381000"/>
            <a:ext cx="6096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pic>
        <p:nvPicPr>
          <p:cNvPr id="5" name="Imagen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4453"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 id="2147484454" r:id="rId13"/>
    <p:sldLayoutId id="2147484455" r:id="rId14"/>
    <p:sldLayoutId id="2147484456" r:id="rId15"/>
  </p:sldLayoutIdLst>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additive="base">
                                        <p:cTn id="7" dur="500" fill="hold"/>
                                        <p:tgtEl>
                                          <p:spTgt spid="1034"/>
                                        </p:tgtEl>
                                        <p:attrNameLst>
                                          <p:attrName>ppt_x</p:attrName>
                                        </p:attrNameLst>
                                      </p:cBhvr>
                                      <p:tavLst>
                                        <p:tav tm="0">
                                          <p:val>
                                            <p:strVal val="#ppt_x"/>
                                          </p:val>
                                        </p:tav>
                                        <p:tav tm="100000">
                                          <p:val>
                                            <p:strVal val="#ppt_x"/>
                                          </p:val>
                                        </p:tav>
                                      </p:tavLst>
                                    </p:anim>
                                    <p:anim calcmode="lin" valueType="num">
                                      <p:cBhvr additive="base">
                                        <p:cTn id="8"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utoUpdateAnimBg="0"/>
    </p:bldLst>
  </p:timing>
  <p:txStyles>
    <p:titleStyle>
      <a:lvl1pPr algn="l" defTabSz="684213" rtl="0" eaLnBrk="0" fontAlgn="base" hangingPunct="0">
        <a:spcBef>
          <a:spcPct val="0"/>
        </a:spcBef>
        <a:spcAft>
          <a:spcPct val="0"/>
        </a:spcAft>
        <a:defRPr sz="3600" b="1" i="1">
          <a:solidFill>
            <a:schemeClr val="accent1"/>
          </a:solidFill>
          <a:latin typeface="+mj-lt"/>
          <a:ea typeface="+mj-ea"/>
          <a:cs typeface="+mj-cs"/>
        </a:defRPr>
      </a:lvl1pPr>
      <a:lvl2pPr algn="l" defTabSz="684213" rtl="0" eaLnBrk="0" fontAlgn="base" hangingPunct="0">
        <a:spcBef>
          <a:spcPct val="0"/>
        </a:spcBef>
        <a:spcAft>
          <a:spcPct val="0"/>
        </a:spcAft>
        <a:defRPr sz="3600" b="1" i="1">
          <a:solidFill>
            <a:schemeClr val="accent1"/>
          </a:solidFill>
          <a:latin typeface="Arial Narrow" pitchFamily="34" charset="0"/>
        </a:defRPr>
      </a:lvl2pPr>
      <a:lvl3pPr algn="l" defTabSz="684213" rtl="0" eaLnBrk="0" fontAlgn="base" hangingPunct="0">
        <a:spcBef>
          <a:spcPct val="0"/>
        </a:spcBef>
        <a:spcAft>
          <a:spcPct val="0"/>
        </a:spcAft>
        <a:defRPr sz="3600" b="1" i="1">
          <a:solidFill>
            <a:schemeClr val="accent1"/>
          </a:solidFill>
          <a:latin typeface="Arial Narrow" pitchFamily="34" charset="0"/>
        </a:defRPr>
      </a:lvl3pPr>
      <a:lvl4pPr algn="l" defTabSz="684213" rtl="0" eaLnBrk="0" fontAlgn="base" hangingPunct="0">
        <a:spcBef>
          <a:spcPct val="0"/>
        </a:spcBef>
        <a:spcAft>
          <a:spcPct val="0"/>
        </a:spcAft>
        <a:defRPr sz="3600" b="1" i="1">
          <a:solidFill>
            <a:schemeClr val="accent1"/>
          </a:solidFill>
          <a:latin typeface="Arial Narrow" pitchFamily="34" charset="0"/>
        </a:defRPr>
      </a:lvl4pPr>
      <a:lvl5pPr algn="l" defTabSz="684213" rtl="0" eaLnBrk="0" fontAlgn="base" hangingPunct="0">
        <a:spcBef>
          <a:spcPct val="0"/>
        </a:spcBef>
        <a:spcAft>
          <a:spcPct val="0"/>
        </a:spcAft>
        <a:defRPr sz="3600" b="1" i="1">
          <a:solidFill>
            <a:schemeClr val="accent1"/>
          </a:solidFill>
          <a:latin typeface="Arial Narrow" pitchFamily="34" charset="0"/>
        </a:defRPr>
      </a:lvl5pPr>
      <a:lvl6pPr marL="457200" algn="l" defTabSz="684213" rtl="0" eaLnBrk="0" fontAlgn="base" hangingPunct="0">
        <a:spcBef>
          <a:spcPct val="0"/>
        </a:spcBef>
        <a:spcAft>
          <a:spcPct val="0"/>
        </a:spcAft>
        <a:defRPr sz="3600" b="1" i="1">
          <a:solidFill>
            <a:schemeClr val="accent1"/>
          </a:solidFill>
          <a:latin typeface="Arial Narrow" pitchFamily="34" charset="0"/>
        </a:defRPr>
      </a:lvl6pPr>
      <a:lvl7pPr marL="914400" algn="l" defTabSz="684213" rtl="0" eaLnBrk="0" fontAlgn="base" hangingPunct="0">
        <a:spcBef>
          <a:spcPct val="0"/>
        </a:spcBef>
        <a:spcAft>
          <a:spcPct val="0"/>
        </a:spcAft>
        <a:defRPr sz="3600" b="1" i="1">
          <a:solidFill>
            <a:schemeClr val="accent1"/>
          </a:solidFill>
          <a:latin typeface="Arial Narrow" pitchFamily="34" charset="0"/>
        </a:defRPr>
      </a:lvl7pPr>
      <a:lvl8pPr marL="1371600" algn="l" defTabSz="684213" rtl="0" eaLnBrk="0" fontAlgn="base" hangingPunct="0">
        <a:spcBef>
          <a:spcPct val="0"/>
        </a:spcBef>
        <a:spcAft>
          <a:spcPct val="0"/>
        </a:spcAft>
        <a:defRPr sz="3600" b="1" i="1">
          <a:solidFill>
            <a:schemeClr val="accent1"/>
          </a:solidFill>
          <a:latin typeface="Arial Narrow" pitchFamily="34" charset="0"/>
        </a:defRPr>
      </a:lvl8pPr>
      <a:lvl9pPr marL="1828800" algn="l" defTabSz="684213" rtl="0" eaLnBrk="0" fontAlgn="base" hangingPunct="0">
        <a:spcBef>
          <a:spcPct val="0"/>
        </a:spcBef>
        <a:spcAft>
          <a:spcPct val="0"/>
        </a:spcAft>
        <a:defRPr sz="3600" b="1" i="1">
          <a:solidFill>
            <a:schemeClr val="accent1"/>
          </a:solidFill>
          <a:latin typeface="Arial Narrow" pitchFamily="34" charset="0"/>
        </a:defRPr>
      </a:lvl9pPr>
    </p:titleStyle>
    <p:bodyStyle>
      <a:lvl1pPr marL="284163" indent="-284163" algn="l" defTabSz="684213" rtl="0" eaLnBrk="0" fontAlgn="base" hangingPunct="0">
        <a:spcBef>
          <a:spcPct val="20000"/>
        </a:spcBef>
        <a:spcAft>
          <a:spcPct val="0"/>
        </a:spcAft>
        <a:buClr>
          <a:srgbClr val="008000"/>
        </a:buClr>
        <a:buFont typeface="Wingdings" panose="05000000000000000000" pitchFamily="2" charset="2"/>
        <a:buChar char="Ø"/>
        <a:defRPr sz="2400">
          <a:solidFill>
            <a:srgbClr val="000000"/>
          </a:solidFill>
          <a:latin typeface="+mn-lt"/>
          <a:ea typeface="+mn-ea"/>
          <a:cs typeface="+mn-cs"/>
        </a:defRPr>
      </a:lvl1pPr>
      <a:lvl2pPr marL="641350" indent="-166688" algn="l" defTabSz="684213" rtl="0" eaLnBrk="0" fontAlgn="base" hangingPunct="0">
        <a:spcBef>
          <a:spcPct val="20000"/>
        </a:spcBef>
        <a:spcAft>
          <a:spcPct val="0"/>
        </a:spcAft>
        <a:buClr>
          <a:srgbClr val="008000"/>
        </a:buClr>
        <a:buFont typeface="Wingdings" panose="05000000000000000000" pitchFamily="2" charset="2"/>
        <a:buChar char="q"/>
        <a:defRPr sz="2000">
          <a:solidFill>
            <a:srgbClr val="000000"/>
          </a:solidFill>
          <a:latin typeface="+mn-lt"/>
        </a:defRPr>
      </a:lvl2pPr>
      <a:lvl3pPr marL="1123950" indent="-255588" algn="l" defTabSz="684213" rtl="0" eaLnBrk="0" fontAlgn="base" hangingPunct="0">
        <a:spcBef>
          <a:spcPct val="20000"/>
        </a:spcBef>
        <a:spcAft>
          <a:spcPct val="0"/>
        </a:spcAft>
        <a:buClr>
          <a:srgbClr val="008000"/>
        </a:buClr>
        <a:buFont typeface="Wingdings" panose="05000000000000000000" pitchFamily="2" charset="2"/>
        <a:buChar char="ü"/>
        <a:defRPr sz="2000">
          <a:solidFill>
            <a:srgbClr val="000000"/>
          </a:solidFill>
          <a:latin typeface="+mn-lt"/>
        </a:defRPr>
      </a:lvl3pPr>
      <a:lvl4pPr marL="1563688" indent="-249238" algn="l" defTabSz="684213" rtl="0" eaLnBrk="0" fontAlgn="base" hangingPunct="0">
        <a:spcBef>
          <a:spcPct val="20000"/>
        </a:spcBef>
        <a:spcAft>
          <a:spcPct val="0"/>
        </a:spcAft>
        <a:buClr>
          <a:srgbClr val="008000"/>
        </a:buClr>
        <a:buChar char="–"/>
        <a:defRPr sz="2000">
          <a:solidFill>
            <a:srgbClr val="000000"/>
          </a:solidFill>
          <a:latin typeface="+mn-lt"/>
        </a:defRPr>
      </a:lvl4pPr>
      <a:lvl5pPr marL="2003425" indent="-249238" algn="l" defTabSz="684213" rtl="0" eaLnBrk="0" fontAlgn="base" hangingPunct="0">
        <a:spcBef>
          <a:spcPct val="20000"/>
        </a:spcBef>
        <a:spcAft>
          <a:spcPct val="0"/>
        </a:spcAft>
        <a:buClr>
          <a:srgbClr val="00CC00"/>
        </a:buClr>
        <a:buChar char="–"/>
        <a:defRPr sz="2000">
          <a:solidFill>
            <a:srgbClr val="000000"/>
          </a:solidFill>
          <a:latin typeface="+mn-lt"/>
        </a:defRPr>
      </a:lvl5pPr>
      <a:lvl6pPr marL="2460625" indent="-249238" algn="l" defTabSz="684213" rtl="0" eaLnBrk="0" fontAlgn="base" hangingPunct="0">
        <a:spcBef>
          <a:spcPct val="20000"/>
        </a:spcBef>
        <a:spcAft>
          <a:spcPct val="0"/>
        </a:spcAft>
        <a:buClr>
          <a:srgbClr val="00CC00"/>
        </a:buClr>
        <a:buChar char="–"/>
        <a:defRPr>
          <a:solidFill>
            <a:srgbClr val="000000"/>
          </a:solidFill>
          <a:latin typeface="+mn-lt"/>
        </a:defRPr>
      </a:lvl6pPr>
      <a:lvl7pPr marL="2917825" indent="-249238" algn="l" defTabSz="684213" rtl="0" eaLnBrk="0" fontAlgn="base" hangingPunct="0">
        <a:spcBef>
          <a:spcPct val="20000"/>
        </a:spcBef>
        <a:spcAft>
          <a:spcPct val="0"/>
        </a:spcAft>
        <a:buClr>
          <a:srgbClr val="00CC00"/>
        </a:buClr>
        <a:buChar char="–"/>
        <a:defRPr>
          <a:solidFill>
            <a:srgbClr val="000000"/>
          </a:solidFill>
          <a:latin typeface="+mn-lt"/>
        </a:defRPr>
      </a:lvl7pPr>
      <a:lvl8pPr marL="3375025" indent="-249238" algn="l" defTabSz="684213" rtl="0" eaLnBrk="0" fontAlgn="base" hangingPunct="0">
        <a:spcBef>
          <a:spcPct val="20000"/>
        </a:spcBef>
        <a:spcAft>
          <a:spcPct val="0"/>
        </a:spcAft>
        <a:buClr>
          <a:srgbClr val="00CC00"/>
        </a:buClr>
        <a:buChar char="–"/>
        <a:defRPr>
          <a:solidFill>
            <a:srgbClr val="000000"/>
          </a:solidFill>
          <a:latin typeface="+mn-lt"/>
        </a:defRPr>
      </a:lvl8pPr>
      <a:lvl9pPr marL="3832225" indent="-249238" algn="l" defTabSz="684213" rtl="0" eaLnBrk="0" fontAlgn="base" hangingPunct="0">
        <a:spcBef>
          <a:spcPct val="20000"/>
        </a:spcBef>
        <a:spcAft>
          <a:spcPct val="0"/>
        </a:spcAft>
        <a:buClr>
          <a:srgbClr val="00CC00"/>
        </a:buClr>
        <a:buChar char="–"/>
        <a:defRPr>
          <a:solidFill>
            <a:srgbClr val="000000"/>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763688" y="692696"/>
            <a:ext cx="6984776" cy="461665"/>
          </a:xfrm>
          <a:prstGeom prst="rect">
            <a:avLst/>
          </a:prstGeom>
          <a:noFill/>
        </p:spPr>
        <p:txBody>
          <a:bodyPr wrap="square" rtlCol="0">
            <a:spAutoFit/>
          </a:bodyPr>
          <a:lstStyle/>
          <a:p>
            <a:pPr algn="r"/>
            <a:r>
              <a:rPr lang="es-ES" b="1" dirty="0" smtClean="0">
                <a:solidFill>
                  <a:srgbClr val="EC6F28"/>
                </a:solidFill>
              </a:rPr>
              <a:t>DERIVACION INDIVIDUAL (DI)</a:t>
            </a:r>
            <a:endParaRPr lang="es-ES" sz="2400" b="1" dirty="0">
              <a:solidFill>
                <a:srgbClr val="EC6F28"/>
              </a:solidFill>
              <a:latin typeface="Century Gothic" panose="020B0502020202020204" pitchFamily="34" charset="0"/>
            </a:endParaRPr>
          </a:p>
        </p:txBody>
      </p:sp>
      <p:grpSp>
        <p:nvGrpSpPr>
          <p:cNvPr id="4" name="Group 2"/>
          <p:cNvGrpSpPr>
            <a:grpSpLocks/>
          </p:cNvGrpSpPr>
          <p:nvPr/>
        </p:nvGrpSpPr>
        <p:grpSpPr bwMode="auto">
          <a:xfrm>
            <a:off x="1428180" y="1412776"/>
            <a:ext cx="7104260" cy="4674270"/>
            <a:chOff x="623" y="671"/>
            <a:chExt cx="4738" cy="3264"/>
          </a:xfrm>
        </p:grpSpPr>
        <p:graphicFrame>
          <p:nvGraphicFramePr>
            <p:cNvPr id="5" name="Object 3"/>
            <p:cNvGraphicFramePr>
              <a:graphicFrameLocks/>
            </p:cNvGraphicFramePr>
            <p:nvPr/>
          </p:nvGraphicFramePr>
          <p:xfrm>
            <a:off x="623" y="671"/>
            <a:ext cx="2242" cy="3264"/>
          </p:xfrm>
          <a:graphic>
            <a:graphicData uri="http://schemas.openxmlformats.org/presentationml/2006/ole">
              <mc:AlternateContent xmlns:mc="http://schemas.openxmlformats.org/markup-compatibility/2006">
                <mc:Choice xmlns:v="urn:schemas-microsoft-com:vml" Requires="v">
                  <p:oleObj spid="_x0000_s1096" name="Fotografía de Photo Editor" r:id="rId4" imgW="2828571" imgH="4371429" progId="">
                    <p:embed/>
                  </p:oleObj>
                </mc:Choice>
                <mc:Fallback>
                  <p:oleObj name="Fotografía de Photo Editor" r:id="rId4" imgW="2828571" imgH="4371429"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 y="671"/>
                          <a:ext cx="2242" cy="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4"/>
            <p:cNvGraphicFramePr>
              <a:graphicFrameLocks/>
            </p:cNvGraphicFramePr>
            <p:nvPr/>
          </p:nvGraphicFramePr>
          <p:xfrm>
            <a:off x="3119" y="671"/>
            <a:ext cx="2242" cy="3264"/>
          </p:xfrm>
          <a:graphic>
            <a:graphicData uri="http://schemas.openxmlformats.org/presentationml/2006/ole">
              <mc:AlternateContent xmlns:mc="http://schemas.openxmlformats.org/markup-compatibility/2006">
                <mc:Choice xmlns:v="urn:schemas-microsoft-com:vml" Requires="v">
                  <p:oleObj spid="_x0000_s1097" name="Fotografía de Photo Editor" r:id="rId6" imgW="2828571" imgH="4315427" progId="">
                    <p:embed/>
                  </p:oleObj>
                </mc:Choice>
                <mc:Fallback>
                  <p:oleObj name="Fotografía de Photo Editor" r:id="rId6" imgW="2828571" imgH="4315427"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9" y="671"/>
                          <a:ext cx="2242" cy="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entralizacion contad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65" y="3717032"/>
            <a:ext cx="7200801" cy="26571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916831"/>
            <a:ext cx="7200801" cy="133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lgn="just">
              <a:buClr>
                <a:srgbClr val="EC6F28"/>
              </a:buClr>
            </a:pPr>
            <a:r>
              <a:rPr lang="es-ES" sz="2000" dirty="0" smtClean="0"/>
              <a:t>Las </a:t>
            </a:r>
            <a:r>
              <a:rPr lang="es-ES" sz="2000" dirty="0"/>
              <a:t>canalizaciones incluirán en cualquier caso, el conductor de protección</a:t>
            </a:r>
            <a:r>
              <a:rPr lang="es-ES" sz="2000" dirty="0" smtClean="0"/>
              <a:t>.</a:t>
            </a:r>
          </a:p>
          <a:p>
            <a:pPr>
              <a:buClr>
                <a:srgbClr val="EC6F28"/>
              </a:buClr>
            </a:pPr>
            <a:endParaRPr lang="es-ES" sz="2000" dirty="0" smtClean="0"/>
          </a:p>
          <a:p>
            <a:pPr>
              <a:buClr>
                <a:srgbClr val="EC6F28"/>
              </a:buClr>
            </a:pPr>
            <a:r>
              <a:rPr lang="es-ES" sz="2000" dirty="0" smtClean="0"/>
              <a:t>Cada </a:t>
            </a:r>
            <a:r>
              <a:rPr lang="es-ES" sz="2000" dirty="0"/>
              <a:t>derivación individual será totalmente independiente de las derivaciones </a:t>
            </a:r>
            <a:r>
              <a:rPr lang="es-ES" sz="2000" dirty="0" smtClean="0"/>
              <a:t>correspondientes a </a:t>
            </a:r>
            <a:r>
              <a:rPr lang="es-ES" sz="2000" dirty="0"/>
              <a:t>otros </a:t>
            </a:r>
            <a:r>
              <a:rPr lang="es-ES" sz="2000" dirty="0" smtClean="0"/>
              <a:t>usuarios.</a:t>
            </a:r>
            <a:endParaRPr lang="es-ES" sz="2000" dirty="0"/>
          </a:p>
        </p:txBody>
      </p:sp>
      <p:sp>
        <p:nvSpPr>
          <p:cNvPr id="11" name="Flecha derecha 10"/>
          <p:cNvSpPr/>
          <p:nvPr/>
        </p:nvSpPr>
        <p:spPr bwMode="auto">
          <a:xfrm rot="19282262">
            <a:off x="2768745" y="4797519"/>
            <a:ext cx="2535244"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238236411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additive="base">
                                        <p:cTn id="12"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left)">
                                      <p:cBhvr>
                                        <p:cTn id="17" dur="500"/>
                                        <p:tgtEl>
                                          <p:spTgt spid="307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Tubo</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2290529"/>
            <a:ext cx="7200801" cy="11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buClr>
                <a:srgbClr val="EC6F28"/>
              </a:buClr>
            </a:pPr>
            <a:r>
              <a:rPr lang="es-ES" sz="2000" dirty="0" smtClean="0"/>
              <a:t>Cuando </a:t>
            </a:r>
            <a:r>
              <a:rPr lang="es-ES" sz="2000" dirty="0"/>
              <a:t>se instalen en el interior de </a:t>
            </a:r>
            <a:r>
              <a:rPr lang="es-ES" sz="2000" b="1" dirty="0">
                <a:solidFill>
                  <a:srgbClr val="EC6F28"/>
                </a:solidFill>
              </a:rPr>
              <a:t>tubos</a:t>
            </a:r>
            <a:r>
              <a:rPr lang="es-ES" sz="2000" dirty="0"/>
              <a:t>, su diámetro </a:t>
            </a:r>
            <a:r>
              <a:rPr lang="es-ES" sz="2000" dirty="0" smtClean="0"/>
              <a:t>será </a:t>
            </a:r>
            <a:r>
              <a:rPr lang="es-ES" sz="2000" dirty="0"/>
              <a:t>el </a:t>
            </a:r>
            <a:r>
              <a:rPr lang="es-ES" sz="2000" dirty="0" smtClean="0"/>
              <a:t>de </a:t>
            </a:r>
            <a:r>
              <a:rPr lang="es-ES" sz="2000" dirty="0"/>
              <a:t>la </a:t>
            </a:r>
            <a:r>
              <a:rPr lang="es-ES" sz="2000" dirty="0" smtClean="0"/>
              <a:t>tabla</a:t>
            </a:r>
          </a:p>
          <a:p>
            <a:pPr>
              <a:buClr>
                <a:srgbClr val="EC6F28"/>
              </a:buClr>
            </a:pPr>
            <a:r>
              <a:rPr lang="es-ES" sz="2000" dirty="0"/>
              <a:t>Se dispondrá de </a:t>
            </a:r>
            <a:r>
              <a:rPr lang="es-ES" sz="2000" b="1" dirty="0" smtClean="0">
                <a:solidFill>
                  <a:srgbClr val="EC6F28"/>
                </a:solidFill>
              </a:rPr>
              <a:t>1 </a:t>
            </a:r>
            <a:r>
              <a:rPr lang="es-ES" sz="2000" b="1" dirty="0">
                <a:solidFill>
                  <a:srgbClr val="EC6F28"/>
                </a:solidFill>
              </a:rPr>
              <a:t>tubo de reserva </a:t>
            </a:r>
            <a:r>
              <a:rPr lang="es-ES" sz="2000" dirty="0"/>
              <a:t>por cada </a:t>
            </a:r>
            <a:r>
              <a:rPr lang="es-ES" sz="2000" b="1" dirty="0">
                <a:solidFill>
                  <a:srgbClr val="EC6F28"/>
                </a:solidFill>
              </a:rPr>
              <a:t>10 </a:t>
            </a:r>
            <a:r>
              <a:rPr lang="es-ES" sz="2000" b="1" dirty="0" err="1">
                <a:solidFill>
                  <a:srgbClr val="EC6F28"/>
                </a:solidFill>
              </a:rPr>
              <a:t>DI´s</a:t>
            </a:r>
            <a:r>
              <a:rPr lang="es-ES" sz="2000" b="1" dirty="0">
                <a:solidFill>
                  <a:srgbClr val="EC6F28"/>
                </a:solidFill>
              </a:rPr>
              <a:t> </a:t>
            </a:r>
            <a:r>
              <a:rPr lang="es-ES" sz="2000" dirty="0"/>
              <a:t>o</a:t>
            </a:r>
            <a:r>
              <a:rPr lang="es-ES" sz="2000" b="1" dirty="0">
                <a:solidFill>
                  <a:srgbClr val="EC6F28"/>
                </a:solidFill>
              </a:rPr>
              <a:t> </a:t>
            </a:r>
            <a:r>
              <a:rPr lang="es-ES" sz="2000" b="1" dirty="0" smtClean="0">
                <a:solidFill>
                  <a:srgbClr val="EC6F28"/>
                </a:solidFill>
              </a:rPr>
              <a:t>fracción</a:t>
            </a:r>
          </a:p>
          <a:p>
            <a:pPr>
              <a:buClr>
                <a:srgbClr val="EC6F28"/>
              </a:buClr>
            </a:pPr>
            <a:r>
              <a:rPr lang="es-ES" sz="2000" dirty="0" smtClean="0"/>
              <a:t>En </a:t>
            </a:r>
            <a:r>
              <a:rPr lang="es-ES" sz="2000" dirty="0"/>
              <a:t>locales </a:t>
            </a:r>
            <a:r>
              <a:rPr lang="es-ES" sz="2000" dirty="0" smtClean="0"/>
              <a:t>sin partición </a:t>
            </a:r>
            <a:r>
              <a:rPr lang="es-ES" sz="2000" dirty="0"/>
              <a:t>se instalará </a:t>
            </a:r>
            <a:r>
              <a:rPr lang="es-ES" sz="2000" dirty="0" smtClean="0"/>
              <a:t>mínimo </a:t>
            </a:r>
            <a:r>
              <a:rPr lang="es-ES" sz="2000" b="1" dirty="0" smtClean="0">
                <a:solidFill>
                  <a:srgbClr val="EC6F28"/>
                </a:solidFill>
              </a:rPr>
              <a:t>1 </a:t>
            </a:r>
            <a:r>
              <a:rPr lang="es-ES" sz="2000" b="1" dirty="0">
                <a:solidFill>
                  <a:srgbClr val="EC6F28"/>
                </a:solidFill>
              </a:rPr>
              <a:t>tubo </a:t>
            </a:r>
            <a:r>
              <a:rPr lang="es-ES" sz="2000" dirty="0"/>
              <a:t>por cada </a:t>
            </a:r>
            <a:r>
              <a:rPr lang="es-ES" sz="2000" b="1" dirty="0">
                <a:solidFill>
                  <a:srgbClr val="EC6F28"/>
                </a:solidFill>
              </a:rPr>
              <a:t>50 </a:t>
            </a:r>
            <a:r>
              <a:rPr lang="es-ES" sz="2000" b="1" dirty="0" smtClean="0">
                <a:solidFill>
                  <a:srgbClr val="EC6F28"/>
                </a:solidFill>
              </a:rPr>
              <a:t>m</a:t>
            </a:r>
            <a:r>
              <a:rPr lang="es-ES" sz="2000" b="1" baseline="30000" dirty="0">
                <a:solidFill>
                  <a:srgbClr val="EC6F28"/>
                </a:solidFill>
              </a:rPr>
              <a:t>2</a:t>
            </a:r>
            <a:endParaRPr lang="es-ES" sz="2000" b="1" dirty="0">
              <a:solidFill>
                <a:srgbClr val="EC6F28"/>
              </a:solidFill>
            </a:endParaRPr>
          </a:p>
        </p:txBody>
      </p:sp>
      <p:pic>
        <p:nvPicPr>
          <p:cNvPr id="2" name="Imagen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2200" y="911257"/>
            <a:ext cx="2158777" cy="1437624"/>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5" y="3558973"/>
            <a:ext cx="7133007" cy="3024336"/>
          </a:xfrm>
          <a:prstGeom prst="rect">
            <a:avLst/>
          </a:prstGeom>
        </p:spPr>
      </p:pic>
    </p:spTree>
    <p:extLst>
      <p:ext uri="{BB962C8B-B14F-4D97-AF65-F5344CB8AC3E}">
        <p14:creationId xmlns:p14="http://schemas.microsoft.com/office/powerpoint/2010/main" val="193230435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Canal</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2460938"/>
            <a:ext cx="7200801" cy="132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buClr>
                <a:srgbClr val="EC6F28"/>
              </a:buClr>
            </a:pPr>
            <a:r>
              <a:rPr lang="es-ES" sz="2000" dirty="0" smtClean="0"/>
              <a:t>Las </a:t>
            </a:r>
            <a:r>
              <a:rPr lang="es-ES" sz="2000" dirty="0"/>
              <a:t>dimensiones de </a:t>
            </a:r>
            <a:r>
              <a:rPr lang="es-ES" sz="2000" b="1" dirty="0">
                <a:solidFill>
                  <a:srgbClr val="EC6F28"/>
                </a:solidFill>
              </a:rPr>
              <a:t>otros tipos de canalizaciones </a:t>
            </a:r>
            <a:r>
              <a:rPr lang="es-ES" sz="2000" dirty="0"/>
              <a:t>deberán permitir la </a:t>
            </a:r>
            <a:r>
              <a:rPr lang="es-ES" sz="2000" b="1" dirty="0">
                <a:solidFill>
                  <a:srgbClr val="EC6F28"/>
                </a:solidFill>
              </a:rPr>
              <a:t>ampliación</a:t>
            </a:r>
            <a:r>
              <a:rPr lang="es-ES" sz="2000" dirty="0"/>
              <a:t> de la </a:t>
            </a:r>
            <a:r>
              <a:rPr lang="es-ES" sz="2000" dirty="0" smtClean="0"/>
              <a:t>sección </a:t>
            </a:r>
            <a:r>
              <a:rPr lang="es-ES" sz="2000" dirty="0"/>
              <a:t>de los conductores en un </a:t>
            </a:r>
            <a:r>
              <a:rPr lang="es-ES" sz="2000" b="1" dirty="0">
                <a:solidFill>
                  <a:srgbClr val="EC6F28"/>
                </a:solidFill>
              </a:rPr>
              <a:t>100</a:t>
            </a:r>
            <a:r>
              <a:rPr lang="es-ES" sz="2000" b="1" dirty="0" smtClean="0">
                <a:solidFill>
                  <a:srgbClr val="EC6F28"/>
                </a:solidFill>
              </a:rPr>
              <a:t>%</a:t>
            </a:r>
            <a:r>
              <a:rPr lang="es-ES" sz="2000" dirty="0" smtClean="0"/>
              <a:t>.</a:t>
            </a:r>
          </a:p>
          <a:p>
            <a:pPr>
              <a:buClr>
                <a:srgbClr val="EC6F28"/>
              </a:buClr>
            </a:pPr>
            <a:r>
              <a:rPr lang="es-ES" sz="2000" dirty="0" smtClean="0"/>
              <a:t>Podrán tenderse </a:t>
            </a:r>
            <a:r>
              <a:rPr lang="es-ES" sz="2000" dirty="0"/>
              <a:t>simultáneamente en el interior de un </a:t>
            </a:r>
            <a:r>
              <a:rPr lang="es-ES" sz="2000" dirty="0" smtClean="0"/>
              <a:t>canal: </a:t>
            </a:r>
          </a:p>
          <a:p>
            <a:pPr marL="892175" lvl="1" indent="-358775">
              <a:buClr>
                <a:srgbClr val="EC6F28"/>
              </a:buClr>
            </a:pPr>
            <a:r>
              <a:rPr lang="es-ES" sz="1600" dirty="0" smtClean="0"/>
              <a:t>Mediante cables </a:t>
            </a:r>
            <a:r>
              <a:rPr lang="es-ES" sz="1600" dirty="0"/>
              <a:t>con </a:t>
            </a:r>
            <a:r>
              <a:rPr lang="es-ES" sz="1600" dirty="0" smtClean="0"/>
              <a:t>cubierta</a:t>
            </a:r>
          </a:p>
          <a:p>
            <a:pPr marL="892175" lvl="1" indent="-358775">
              <a:buClr>
                <a:srgbClr val="EC6F28"/>
              </a:buClr>
            </a:pPr>
            <a:r>
              <a:rPr lang="es-ES" sz="1600" dirty="0" smtClean="0"/>
              <a:t>Bajo tubo unipolares</a:t>
            </a:r>
            <a:endParaRPr lang="es-ES" sz="1600" dirty="0"/>
          </a:p>
        </p:txBody>
      </p:sp>
      <p:graphicFrame>
        <p:nvGraphicFramePr>
          <p:cNvPr id="2" name="Tabla 1"/>
          <p:cNvGraphicFramePr>
            <a:graphicFrameLocks noGrp="1"/>
          </p:cNvGraphicFramePr>
          <p:nvPr>
            <p:extLst>
              <p:ext uri="{D42A27DB-BD31-4B8C-83A1-F6EECF244321}">
                <p14:modId xmlns:p14="http://schemas.microsoft.com/office/powerpoint/2010/main" val="4059559392"/>
              </p:ext>
            </p:extLst>
          </p:nvPr>
        </p:nvGraphicFramePr>
        <p:xfrm>
          <a:off x="2674505" y="4059167"/>
          <a:ext cx="4176464" cy="2104856"/>
        </p:xfrm>
        <a:graphic>
          <a:graphicData uri="http://schemas.openxmlformats.org/drawingml/2006/table">
            <a:tbl>
              <a:tblPr firstRow="1" bandRow="1">
                <a:tableStyleId>{21E4AEA4-8DFA-4A89-87EB-49C32662AFE0}</a:tableStyleId>
              </a:tblPr>
              <a:tblGrid>
                <a:gridCol w="2088232"/>
                <a:gridCol w="2088232"/>
              </a:tblGrid>
              <a:tr h="4284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dirty="0" smtClean="0"/>
                        <a:t>Nº de viviendas</a:t>
                      </a:r>
                      <a:endParaRPr lang="es-ES" sz="1800" dirty="0"/>
                    </a:p>
                  </a:txBody>
                  <a:tcPr anchor="ctr"/>
                </a:tc>
                <a:tc>
                  <a:txBody>
                    <a:bodyPr/>
                    <a:lstStyle/>
                    <a:p>
                      <a:pPr algn="ctr"/>
                      <a:r>
                        <a:rPr lang="es-ES" sz="1800" dirty="0" smtClean="0"/>
                        <a:t>CANAL (mm)</a:t>
                      </a:r>
                      <a:endParaRPr lang="es-ES" sz="1800" dirty="0"/>
                    </a:p>
                  </a:txBody>
                  <a:tcPr anchor="ctr"/>
                </a:tc>
              </a:tr>
              <a:tr h="129540">
                <a:tc>
                  <a:txBody>
                    <a:bodyPr/>
                    <a:lstStyle/>
                    <a:p>
                      <a:pPr algn="ctr"/>
                      <a:r>
                        <a:rPr lang="es-ES" sz="1600" dirty="0" smtClean="0"/>
                        <a:t>4</a:t>
                      </a:r>
                      <a:endParaRPr lang="es-ES" sz="1600" dirty="0">
                        <a:latin typeface="+mn-lt"/>
                      </a:endParaRPr>
                    </a:p>
                  </a:txBody>
                  <a:tcPr anchor="ctr"/>
                </a:tc>
                <a:tc>
                  <a:txBody>
                    <a:bodyPr/>
                    <a:lstStyle/>
                    <a:p>
                      <a:pPr algn="ctr">
                        <a:lnSpc>
                          <a:spcPct val="107000"/>
                        </a:lnSpc>
                        <a:spcAft>
                          <a:spcPts val="0"/>
                        </a:spcAft>
                      </a:pPr>
                      <a:r>
                        <a:rPr lang="es-ES" sz="1600" dirty="0">
                          <a:effectLst/>
                        </a:rPr>
                        <a:t>60 x </a:t>
                      </a:r>
                      <a:r>
                        <a:rPr lang="es-ES" sz="1600" dirty="0" smtClean="0">
                          <a:effectLst/>
                        </a:rPr>
                        <a:t>110</a:t>
                      </a:r>
                      <a:endParaRPr lang="es-ES" sz="1600" dirty="0">
                        <a:effectLst/>
                        <a:latin typeface="+mn-lt"/>
                        <a:ea typeface="Calibri" panose="020F0502020204030204" pitchFamily="34" charset="0"/>
                        <a:cs typeface="Times New Roman" panose="02020603050405020304" pitchFamily="18" charset="0"/>
                      </a:endParaRPr>
                    </a:p>
                  </a:txBody>
                  <a:tcPr marL="68580" marR="68580" marT="0" marB="0" anchor="ctr"/>
                </a:tc>
              </a:tr>
              <a:tr h="129540">
                <a:tc>
                  <a:txBody>
                    <a:bodyPr/>
                    <a:lstStyle/>
                    <a:p>
                      <a:pPr algn="ctr"/>
                      <a:r>
                        <a:rPr lang="es-ES" sz="1600" dirty="0" smtClean="0"/>
                        <a:t>6</a:t>
                      </a:r>
                      <a:endParaRPr lang="es-ES" sz="1600" dirty="0">
                        <a:latin typeface="+mn-lt"/>
                      </a:endParaRPr>
                    </a:p>
                  </a:txBody>
                  <a:tcPr anchor="ctr"/>
                </a:tc>
                <a:tc>
                  <a:txBody>
                    <a:bodyPr/>
                    <a:lstStyle/>
                    <a:p>
                      <a:pPr algn="ctr">
                        <a:lnSpc>
                          <a:spcPct val="107000"/>
                        </a:lnSpc>
                        <a:spcAft>
                          <a:spcPts val="0"/>
                        </a:spcAft>
                      </a:pPr>
                      <a:r>
                        <a:rPr lang="es-ES" sz="1600" dirty="0">
                          <a:effectLst/>
                        </a:rPr>
                        <a:t>60 x </a:t>
                      </a:r>
                      <a:r>
                        <a:rPr lang="es-ES" sz="1600" dirty="0" smtClean="0">
                          <a:effectLst/>
                        </a:rPr>
                        <a:t>190</a:t>
                      </a:r>
                      <a:endParaRPr lang="es-ES" sz="1600" dirty="0">
                        <a:effectLst/>
                        <a:latin typeface="+mn-lt"/>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r>
                        <a:rPr lang="es-ES" sz="1600" dirty="0" smtClean="0"/>
                        <a:t>10</a:t>
                      </a:r>
                      <a:endParaRPr lang="es-ES" sz="1600" dirty="0">
                        <a:latin typeface="+mn-lt"/>
                      </a:endParaRPr>
                    </a:p>
                  </a:txBody>
                  <a:tcPr anchor="ctr"/>
                </a:tc>
                <a:tc>
                  <a:txBody>
                    <a:bodyPr/>
                    <a:lstStyle/>
                    <a:p>
                      <a:pPr algn="ctr">
                        <a:lnSpc>
                          <a:spcPct val="107000"/>
                        </a:lnSpc>
                        <a:spcAft>
                          <a:spcPts val="0"/>
                        </a:spcAft>
                      </a:pPr>
                      <a:r>
                        <a:rPr lang="es-ES" sz="1600" dirty="0">
                          <a:effectLst/>
                        </a:rPr>
                        <a:t>60 x </a:t>
                      </a:r>
                      <a:r>
                        <a:rPr lang="es-ES" sz="1600" dirty="0" smtClean="0">
                          <a:effectLst/>
                        </a:rPr>
                        <a:t>300</a:t>
                      </a:r>
                      <a:endParaRPr lang="es-ES" sz="1600" dirty="0">
                        <a:effectLst/>
                        <a:latin typeface="+mn-lt"/>
                        <a:ea typeface="Calibri" panose="020F0502020204030204" pitchFamily="34" charset="0"/>
                        <a:cs typeface="Times New Roman" panose="02020603050405020304" pitchFamily="18" charset="0"/>
                      </a:endParaRPr>
                    </a:p>
                  </a:txBody>
                  <a:tcPr marL="68580" marR="68580" marT="0" marB="0" anchor="ctr"/>
                </a:tc>
              </a:tr>
              <a:tr h="149592">
                <a:tc>
                  <a:txBody>
                    <a:bodyPr/>
                    <a:lstStyle/>
                    <a:p>
                      <a:pPr algn="ctr"/>
                      <a:r>
                        <a:rPr lang="es-ES" sz="1600" dirty="0" smtClean="0"/>
                        <a:t>24</a:t>
                      </a:r>
                      <a:endParaRPr lang="es-ES" sz="1600" dirty="0">
                        <a:latin typeface="+mn-lt"/>
                      </a:endParaRPr>
                    </a:p>
                  </a:txBody>
                  <a:tcPr anchor="ctr"/>
                </a:tc>
                <a:tc>
                  <a:txBody>
                    <a:bodyPr/>
                    <a:lstStyle/>
                    <a:p>
                      <a:pPr algn="ctr">
                        <a:lnSpc>
                          <a:spcPct val="107000"/>
                        </a:lnSpc>
                        <a:spcAft>
                          <a:spcPts val="0"/>
                        </a:spcAft>
                      </a:pPr>
                      <a:r>
                        <a:rPr lang="es-ES" sz="1600" dirty="0" smtClean="0">
                          <a:effectLst/>
                        </a:rPr>
                        <a:t>100 x 400</a:t>
                      </a:r>
                      <a:endParaRPr lang="es-ES" sz="1600" dirty="0">
                        <a:effectLst/>
                        <a:latin typeface="+mn-lt"/>
                        <a:ea typeface="Calibri" panose="020F0502020204030204" pitchFamily="34" charset="0"/>
                        <a:cs typeface="Times New Roman" panose="02020603050405020304" pitchFamily="18" charset="0"/>
                      </a:endParaRPr>
                    </a:p>
                  </a:txBody>
                  <a:tcPr marL="68580" marR="68580" marT="0" marB="0" anchor="ctr"/>
                </a:tc>
              </a:tr>
              <a:tr h="121776">
                <a:tc>
                  <a:txBody>
                    <a:bodyPr/>
                    <a:lstStyle/>
                    <a:p>
                      <a:pPr algn="ctr"/>
                      <a:r>
                        <a:rPr lang="es-ES" sz="1600" dirty="0" smtClean="0"/>
                        <a:t>40</a:t>
                      </a:r>
                      <a:endParaRPr lang="es-ES" sz="1600" dirty="0">
                        <a:latin typeface="+mn-lt"/>
                      </a:endParaRPr>
                    </a:p>
                  </a:txBody>
                  <a:tcPr anchor="ctr"/>
                </a:tc>
                <a:tc>
                  <a:txBody>
                    <a:bodyPr/>
                    <a:lstStyle/>
                    <a:p>
                      <a:pPr algn="ctr">
                        <a:lnSpc>
                          <a:spcPct val="107000"/>
                        </a:lnSpc>
                        <a:spcAft>
                          <a:spcPts val="0"/>
                        </a:spcAft>
                      </a:pPr>
                      <a:r>
                        <a:rPr lang="es-ES" sz="1600" dirty="0" smtClean="0">
                          <a:effectLst/>
                        </a:rPr>
                        <a:t>100 x 600</a:t>
                      </a:r>
                      <a:endParaRPr lang="es-ES" sz="1600" dirty="0">
                        <a:effectLst/>
                        <a:latin typeface="+mn-lt"/>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4" name="Imagen 3"/>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588224" y="764704"/>
            <a:ext cx="1905000" cy="1905000"/>
          </a:xfrm>
          <a:prstGeom prst="rect">
            <a:avLst/>
          </a:prstGeom>
        </p:spPr>
      </p:pic>
      <p:sp>
        <p:nvSpPr>
          <p:cNvPr id="3" name="Rectángulo 2"/>
          <p:cNvSpPr/>
          <p:nvPr/>
        </p:nvSpPr>
        <p:spPr>
          <a:xfrm>
            <a:off x="2555776" y="6280261"/>
            <a:ext cx="4572000" cy="307777"/>
          </a:xfrm>
          <a:prstGeom prst="rect">
            <a:avLst/>
          </a:prstGeom>
        </p:spPr>
        <p:txBody>
          <a:bodyPr>
            <a:spAutoFit/>
          </a:bodyPr>
          <a:lstStyle/>
          <a:p>
            <a:pPr marL="0" indent="0">
              <a:buClr>
                <a:srgbClr val="EC6F28"/>
              </a:buClr>
              <a:buNone/>
            </a:pPr>
            <a:r>
              <a:rPr lang="es-ES" sz="1400" dirty="0"/>
              <a:t>Ejemplo dimensiones canal para secciones de 16 mm</a:t>
            </a:r>
            <a:r>
              <a:rPr lang="es-ES" sz="1400" baseline="30000" dirty="0"/>
              <a:t>2</a:t>
            </a:r>
            <a:endParaRPr lang="es-ES" sz="1400" dirty="0"/>
          </a:p>
        </p:txBody>
      </p:sp>
    </p:spTree>
    <p:extLst>
      <p:ext uri="{BB962C8B-B14F-4D97-AF65-F5344CB8AC3E}">
        <p14:creationId xmlns:p14="http://schemas.microsoft.com/office/powerpoint/2010/main" val="86849950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 calcmode="lin" valueType="num">
                                      <p:cBhvr additive="base">
                                        <p:cTn id="24"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Tubos</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916832"/>
            <a:ext cx="7200801"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buClr>
                <a:srgbClr val="EC6F28"/>
              </a:buClr>
            </a:pPr>
            <a:r>
              <a:rPr lang="es-ES" sz="2000" dirty="0" smtClean="0"/>
              <a:t>Las uniones de los tubos rígidos serán roscadas o embutidas, de modo que </a:t>
            </a:r>
            <a:r>
              <a:rPr lang="es-ES" sz="2000" b="1" dirty="0" smtClean="0">
                <a:solidFill>
                  <a:srgbClr val="EC6F28"/>
                </a:solidFill>
              </a:rPr>
              <a:t>no puedan separarse los extremos</a:t>
            </a:r>
            <a:r>
              <a:rPr lang="es-ES" sz="2000" dirty="0" smtClean="0"/>
              <a:t>.</a:t>
            </a:r>
          </a:p>
        </p:txBody>
      </p:sp>
      <p:pic>
        <p:nvPicPr>
          <p:cNvPr id="1026" name="Picture 2" descr="Resultado de imagen de tubo electrico embutido o roscad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H="1">
            <a:off x="2065716" y="3140967"/>
            <a:ext cx="6410291" cy="347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4352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Vertical</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844824"/>
            <a:ext cx="4104457" cy="174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Clr>
                <a:srgbClr val="EC6F28"/>
              </a:buClr>
              <a:buNone/>
            </a:pPr>
            <a:r>
              <a:rPr lang="es-ES" sz="2000" dirty="0" smtClean="0"/>
              <a:t>Cuando </a:t>
            </a:r>
            <a:r>
              <a:rPr lang="es-ES" sz="2000" dirty="0"/>
              <a:t>la </a:t>
            </a:r>
            <a:r>
              <a:rPr lang="es-ES" sz="2000" dirty="0" smtClean="0"/>
              <a:t>LGA </a:t>
            </a:r>
            <a:r>
              <a:rPr lang="es-ES" sz="2000" dirty="0"/>
              <a:t>discurra </a:t>
            </a:r>
            <a:r>
              <a:rPr lang="es-ES" sz="2000" b="1" dirty="0">
                <a:solidFill>
                  <a:srgbClr val="EC6F28"/>
                </a:solidFill>
              </a:rPr>
              <a:t>verticalmente</a:t>
            </a:r>
            <a:r>
              <a:rPr lang="es-ES" sz="2000" dirty="0"/>
              <a:t> </a:t>
            </a:r>
            <a:r>
              <a:rPr lang="es-ES" sz="2000" dirty="0" smtClean="0"/>
              <a:t>lo hará por el </a:t>
            </a:r>
            <a:r>
              <a:rPr lang="es-ES" sz="2000" dirty="0"/>
              <a:t>hueco de la escalera por lugares de uso </a:t>
            </a:r>
            <a:r>
              <a:rPr lang="es-ES" sz="2000" dirty="0" smtClean="0"/>
              <a:t>común:</a:t>
            </a:r>
          </a:p>
          <a:p>
            <a:pPr marL="0" indent="0" algn="just">
              <a:buClr>
                <a:srgbClr val="EC6F28"/>
              </a:buClr>
              <a:buNone/>
            </a:pPr>
            <a:endParaRPr lang="es-ES" sz="1100" dirty="0" smtClean="0"/>
          </a:p>
          <a:p>
            <a:pPr algn="just">
              <a:buClr>
                <a:srgbClr val="EC6F28"/>
              </a:buClr>
            </a:pPr>
            <a:r>
              <a:rPr lang="es-ES" sz="1800" dirty="0" smtClean="0"/>
              <a:t>En </a:t>
            </a:r>
            <a:r>
              <a:rPr lang="es-ES" sz="1800" dirty="0"/>
              <a:t>el </a:t>
            </a:r>
            <a:r>
              <a:rPr lang="es-ES" sz="1800" dirty="0" smtClean="0"/>
              <a:t>interior de </a:t>
            </a:r>
            <a:r>
              <a:rPr lang="es-ES" sz="1800" dirty="0"/>
              <a:t>una </a:t>
            </a:r>
            <a:r>
              <a:rPr lang="es-ES" sz="1800" dirty="0" smtClean="0"/>
              <a:t>canaladura</a:t>
            </a:r>
            <a:endParaRPr lang="es-ES" sz="1800" dirty="0"/>
          </a:p>
          <a:p>
            <a:pPr algn="just">
              <a:buClr>
                <a:srgbClr val="EC6F28"/>
              </a:buClr>
            </a:pPr>
            <a:r>
              <a:rPr lang="es-ES" sz="1800" dirty="0" smtClean="0"/>
              <a:t>En un conducto </a:t>
            </a:r>
            <a:r>
              <a:rPr lang="es-ES" sz="1800" dirty="0"/>
              <a:t>de obra de </a:t>
            </a:r>
            <a:r>
              <a:rPr lang="es-ES" sz="1800" dirty="0" smtClean="0"/>
              <a:t>fábrica </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r="10638"/>
          <a:stretch/>
        </p:blipFill>
        <p:spPr>
          <a:xfrm>
            <a:off x="5724128" y="1340768"/>
            <a:ext cx="3024337" cy="5256584"/>
          </a:xfrm>
          <a:prstGeom prst="rect">
            <a:avLst/>
          </a:prstGeom>
        </p:spPr>
      </p:pic>
      <p:sp>
        <p:nvSpPr>
          <p:cNvPr id="6" name="Rectángulo 5"/>
          <p:cNvSpPr/>
          <p:nvPr/>
        </p:nvSpPr>
        <p:spPr>
          <a:xfrm>
            <a:off x="1379376" y="3861048"/>
            <a:ext cx="4200736" cy="2616101"/>
          </a:xfrm>
          <a:prstGeom prst="rect">
            <a:avLst/>
          </a:prstGeom>
          <a:solidFill>
            <a:srgbClr val="F7DDF3"/>
          </a:solidFill>
        </p:spPr>
        <p:txBody>
          <a:bodyPr wrap="square">
            <a:spAutoFit/>
          </a:bodyPr>
          <a:lstStyle/>
          <a:p>
            <a:pPr algn="just">
              <a:buClr>
                <a:srgbClr val="EC6F28"/>
              </a:buClr>
            </a:pPr>
            <a:r>
              <a:rPr lang="es-ES" sz="2000" dirty="0" smtClean="0">
                <a:solidFill>
                  <a:srgbClr val="000000"/>
                </a:solidFill>
                <a:latin typeface="Arial Narrow" pitchFamily="34" charset="0"/>
              </a:rPr>
              <a:t>Cuando </a:t>
            </a:r>
            <a:r>
              <a:rPr lang="es-ES" sz="2000" dirty="0">
                <a:solidFill>
                  <a:srgbClr val="000000"/>
                </a:solidFill>
                <a:latin typeface="Arial Narrow" pitchFamily="34" charset="0"/>
              </a:rPr>
              <a:t>se trate de </a:t>
            </a:r>
            <a:r>
              <a:rPr lang="es-ES" sz="2000" b="1" dirty="0" smtClean="0">
                <a:solidFill>
                  <a:srgbClr val="EC6F28"/>
                </a:solidFill>
                <a:latin typeface="Arial Narrow" pitchFamily="34" charset="0"/>
              </a:rPr>
              <a:t>reformas</a:t>
            </a:r>
            <a:r>
              <a:rPr lang="es-ES" sz="2000" dirty="0" smtClean="0">
                <a:solidFill>
                  <a:srgbClr val="000000"/>
                </a:solidFill>
                <a:latin typeface="Arial Narrow" pitchFamily="34" charset="0"/>
              </a:rPr>
              <a:t> y no puedan realizarse según </a:t>
            </a:r>
            <a:r>
              <a:rPr lang="es-ES" sz="2000" dirty="0">
                <a:solidFill>
                  <a:srgbClr val="000000"/>
                </a:solidFill>
                <a:latin typeface="Arial Narrow" pitchFamily="34" charset="0"/>
              </a:rPr>
              <a:t>los requisitos </a:t>
            </a:r>
            <a:r>
              <a:rPr lang="es-ES" sz="2000" dirty="0" smtClean="0">
                <a:solidFill>
                  <a:srgbClr val="000000"/>
                </a:solidFill>
                <a:latin typeface="Arial Narrow" pitchFamily="34" charset="0"/>
              </a:rPr>
              <a:t>reglamentarios</a:t>
            </a:r>
            <a:r>
              <a:rPr lang="es-ES" sz="2000" dirty="0">
                <a:solidFill>
                  <a:srgbClr val="000000"/>
                </a:solidFill>
                <a:latin typeface="Arial Narrow" pitchFamily="34" charset="0"/>
              </a:rPr>
              <a:t> o </a:t>
            </a:r>
            <a:r>
              <a:rPr lang="es-ES" sz="2000" b="1" dirty="0">
                <a:solidFill>
                  <a:srgbClr val="EC6F28"/>
                </a:solidFill>
                <a:latin typeface="Arial Narrow" pitchFamily="34" charset="0"/>
              </a:rPr>
              <a:t>no comunique plantas diferentes</a:t>
            </a:r>
            <a:r>
              <a:rPr lang="es-ES" sz="2000" dirty="0" smtClean="0">
                <a:solidFill>
                  <a:srgbClr val="000000"/>
                </a:solidFill>
                <a:latin typeface="Arial Narrow" pitchFamily="34" charset="0"/>
              </a:rPr>
              <a:t>, se permitirá:</a:t>
            </a:r>
          </a:p>
          <a:p>
            <a:pPr algn="just">
              <a:buClr>
                <a:srgbClr val="EC6F28"/>
              </a:buClr>
            </a:pPr>
            <a:endParaRPr lang="es-ES" sz="1200" dirty="0" smtClean="0">
              <a:solidFill>
                <a:srgbClr val="000000"/>
              </a:solidFill>
              <a:latin typeface="Arial Narrow" pitchFamily="34" charset="0"/>
            </a:endParaRPr>
          </a:p>
          <a:p>
            <a:pPr marL="800100" lvl="1" indent="-342900">
              <a:buClr>
                <a:srgbClr val="EC6F28"/>
              </a:buClr>
              <a:buFont typeface="Wingdings" panose="05000000000000000000" pitchFamily="2" charset="2"/>
              <a:buChar char="Ø"/>
            </a:pPr>
            <a:r>
              <a:rPr lang="es-ES" sz="1800" dirty="0" smtClean="0">
                <a:solidFill>
                  <a:srgbClr val="000000"/>
                </a:solidFill>
                <a:latin typeface="Arial Narrow" pitchFamily="34" charset="0"/>
              </a:rPr>
              <a:t>Montaje superficial</a:t>
            </a:r>
          </a:p>
          <a:p>
            <a:pPr marL="800100" lvl="1" indent="-342900">
              <a:buClr>
                <a:srgbClr val="EC6F28"/>
              </a:buClr>
              <a:buFont typeface="Wingdings" panose="05000000000000000000" pitchFamily="2" charset="2"/>
              <a:buChar char="Ø"/>
            </a:pPr>
            <a:r>
              <a:rPr lang="es-ES" sz="1800" dirty="0">
                <a:solidFill>
                  <a:srgbClr val="000000"/>
                </a:solidFill>
                <a:latin typeface="Arial Narrow" pitchFamily="34" charset="0"/>
              </a:rPr>
              <a:t>E</a:t>
            </a:r>
            <a:r>
              <a:rPr lang="es-ES" sz="1800" dirty="0" smtClean="0">
                <a:solidFill>
                  <a:srgbClr val="000000"/>
                </a:solidFill>
                <a:latin typeface="Arial Narrow" pitchFamily="34" charset="0"/>
              </a:rPr>
              <a:t>mpotrado </a:t>
            </a:r>
            <a:r>
              <a:rPr lang="es-ES" sz="1800" dirty="0">
                <a:solidFill>
                  <a:srgbClr val="000000"/>
                </a:solidFill>
                <a:latin typeface="Arial Narrow" pitchFamily="34" charset="0"/>
              </a:rPr>
              <a:t>en </a:t>
            </a:r>
            <a:r>
              <a:rPr lang="es-ES" sz="1800" dirty="0" smtClean="0">
                <a:solidFill>
                  <a:srgbClr val="000000"/>
                </a:solidFill>
                <a:latin typeface="Arial Narrow" pitchFamily="34" charset="0"/>
              </a:rPr>
              <a:t>pared</a:t>
            </a:r>
          </a:p>
          <a:p>
            <a:pPr marL="800100" lvl="1" indent="-342900">
              <a:buClr>
                <a:srgbClr val="EC6F28"/>
              </a:buClr>
              <a:buFont typeface="Wingdings" panose="05000000000000000000" pitchFamily="2" charset="2"/>
              <a:buChar char="Ø"/>
            </a:pPr>
            <a:r>
              <a:rPr lang="es-ES" sz="1800" dirty="0">
                <a:solidFill>
                  <a:srgbClr val="000000"/>
                </a:solidFill>
                <a:latin typeface="Arial Narrow" pitchFamily="34" charset="0"/>
              </a:rPr>
              <a:t>B</a:t>
            </a:r>
            <a:r>
              <a:rPr lang="es-ES" sz="1800" dirty="0" smtClean="0">
                <a:solidFill>
                  <a:srgbClr val="000000"/>
                </a:solidFill>
                <a:latin typeface="Arial Narrow" pitchFamily="34" charset="0"/>
              </a:rPr>
              <a:t>ajo tubo</a:t>
            </a:r>
          </a:p>
          <a:p>
            <a:pPr marL="800100" lvl="1" indent="-342900">
              <a:buClr>
                <a:srgbClr val="EC6F28"/>
              </a:buClr>
              <a:buFont typeface="Wingdings" panose="05000000000000000000" pitchFamily="2" charset="2"/>
              <a:buChar char="Ø"/>
            </a:pPr>
            <a:r>
              <a:rPr lang="es-ES" sz="1800" dirty="0">
                <a:solidFill>
                  <a:srgbClr val="000000"/>
                </a:solidFill>
                <a:latin typeface="Arial Narrow" pitchFamily="34" charset="0"/>
              </a:rPr>
              <a:t>C</a:t>
            </a:r>
            <a:r>
              <a:rPr lang="es-ES" sz="1800" dirty="0" smtClean="0">
                <a:solidFill>
                  <a:srgbClr val="000000"/>
                </a:solidFill>
                <a:latin typeface="Arial Narrow" pitchFamily="34" charset="0"/>
              </a:rPr>
              <a:t>anal protectora</a:t>
            </a:r>
            <a:endParaRPr lang="es-ES" sz="1800" dirty="0">
              <a:solidFill>
                <a:srgbClr val="000000"/>
              </a:solidFill>
              <a:latin typeface="Arial Narrow" pitchFamily="34" charset="0"/>
            </a:endParaRPr>
          </a:p>
        </p:txBody>
      </p:sp>
    </p:spTree>
    <p:extLst>
      <p:ext uri="{BB962C8B-B14F-4D97-AF65-F5344CB8AC3E}">
        <p14:creationId xmlns:p14="http://schemas.microsoft.com/office/powerpoint/2010/main" val="71507225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 calcmode="lin" valueType="num">
                                      <p:cBhvr additive="base">
                                        <p:cTn id="18"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a:solidFill>
                  <a:srgbClr val="EC6F28"/>
                </a:solidFill>
                <a:latin typeface="Century Gothic" panose="020B0502020202020204" pitchFamily="34" charset="0"/>
              </a:rPr>
              <a:t>Vertical</a:t>
            </a: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916832"/>
            <a:ext cx="7200801" cy="61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lgn="just">
              <a:buClr>
                <a:srgbClr val="EC6F28"/>
              </a:buClr>
            </a:pPr>
            <a:r>
              <a:rPr lang="es-ES" sz="2000" dirty="0" smtClean="0"/>
              <a:t>Las </a:t>
            </a:r>
            <a:r>
              <a:rPr lang="es-ES" sz="2000" dirty="0" err="1" smtClean="0"/>
              <a:t>DI´s</a:t>
            </a:r>
            <a:r>
              <a:rPr lang="es-ES" sz="2000" dirty="0" smtClean="0"/>
              <a:t> no </a:t>
            </a:r>
            <a:r>
              <a:rPr lang="es-ES" sz="2000" dirty="0"/>
              <a:t>podrá ir adosada o empotrada </a:t>
            </a:r>
            <a:r>
              <a:rPr lang="es-ES" sz="2000" dirty="0" smtClean="0"/>
              <a:t>a la </a:t>
            </a:r>
            <a:r>
              <a:rPr lang="es-ES" sz="2000" dirty="0"/>
              <a:t>escalera o zona de uso común cuando estos recintos sean protegidos </a:t>
            </a:r>
            <a:r>
              <a:rPr lang="es-ES" sz="2000" dirty="0" smtClean="0"/>
              <a:t>según </a:t>
            </a:r>
            <a:r>
              <a:rPr lang="es-ES" sz="2000" dirty="0"/>
              <a:t>la </a:t>
            </a:r>
            <a:r>
              <a:rPr lang="es-ES" sz="2000" b="1" dirty="0" smtClean="0">
                <a:solidFill>
                  <a:srgbClr val="EC6F28"/>
                </a:solidFill>
              </a:rPr>
              <a:t>NBE-CPI-96</a:t>
            </a:r>
            <a:endParaRPr lang="es-ES" sz="2000" dirty="0" smtClean="0"/>
          </a:p>
        </p:txBody>
      </p:sp>
      <p:sp>
        <p:nvSpPr>
          <p:cNvPr id="5" name="Rectangle 4"/>
          <p:cNvSpPr>
            <a:spLocks noChangeArrowheads="1"/>
          </p:cNvSpPr>
          <p:nvPr/>
        </p:nvSpPr>
        <p:spPr bwMode="auto">
          <a:xfrm>
            <a:off x="1396888" y="2636912"/>
            <a:ext cx="7329737" cy="2736304"/>
          </a:xfrm>
          <a:prstGeom prst="rect">
            <a:avLst/>
          </a:prstGeom>
          <a:solidFill>
            <a:srgbClr val="F7DDF3"/>
          </a:solidFill>
          <a:ln>
            <a:noFill/>
          </a:ln>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sz="1800" i="1" dirty="0" smtClean="0"/>
              <a:t>Las </a:t>
            </a:r>
            <a:r>
              <a:rPr lang="es-ES" sz="1800" i="1" dirty="0">
                <a:solidFill>
                  <a:srgbClr val="EC6F28"/>
                </a:solidFill>
              </a:rPr>
              <a:t>tapas de registro no serán accesibles</a:t>
            </a:r>
            <a:r>
              <a:rPr lang="es-ES" sz="1800" i="1" dirty="0"/>
              <a:t> desde </a:t>
            </a:r>
            <a:r>
              <a:rPr lang="es-ES" sz="1800" i="1" dirty="0" smtClean="0"/>
              <a:t>la escalera </a:t>
            </a:r>
            <a:r>
              <a:rPr lang="es-ES" sz="1800" i="1" dirty="0"/>
              <a:t>o zona de uso común cuando éstos sean recintos </a:t>
            </a:r>
            <a:r>
              <a:rPr lang="es-ES" sz="1800" i="1" dirty="0" smtClean="0"/>
              <a:t>protegidos.</a:t>
            </a:r>
            <a:endParaRPr lang="es-ES" sz="1800" i="1" dirty="0"/>
          </a:p>
          <a:p>
            <a:pPr marL="0" indent="0" algn="just">
              <a:buNone/>
            </a:pPr>
            <a:r>
              <a:rPr lang="es-ES" sz="1800" i="1" dirty="0"/>
              <a:t>Según la NBE-CPI </a:t>
            </a:r>
            <a:r>
              <a:rPr lang="es-ES" sz="1800" i="1" dirty="0" smtClean="0"/>
              <a:t>96:</a:t>
            </a:r>
            <a:endParaRPr lang="es-ES" sz="1800" i="1" dirty="0"/>
          </a:p>
          <a:p>
            <a:pPr algn="just"/>
            <a:r>
              <a:rPr lang="es-ES" sz="1800" i="1" dirty="0" smtClean="0"/>
              <a:t>Evacuación </a:t>
            </a:r>
            <a:r>
              <a:rPr lang="es-ES" sz="1800" i="1" dirty="0"/>
              <a:t>descendente (NBE-CPI-96 Art. 7.3.1)</a:t>
            </a:r>
          </a:p>
          <a:p>
            <a:pPr marL="719138" lvl="1" indent="-273050" algn="just"/>
            <a:r>
              <a:rPr lang="es-ES" sz="1400" i="1" dirty="0" smtClean="0"/>
              <a:t>Uso </a:t>
            </a:r>
            <a:r>
              <a:rPr lang="es-ES" sz="1400" b="1" i="1" dirty="0">
                <a:solidFill>
                  <a:srgbClr val="EC6F28"/>
                </a:solidFill>
              </a:rPr>
              <a:t>vivienda</a:t>
            </a:r>
            <a:r>
              <a:rPr lang="es-ES" sz="1400" i="1" dirty="0"/>
              <a:t>, docente o administrativo, cuando la </a:t>
            </a:r>
            <a:r>
              <a:rPr lang="es-ES" sz="1400" b="1" i="1" dirty="0">
                <a:solidFill>
                  <a:srgbClr val="EC6F28"/>
                </a:solidFill>
              </a:rPr>
              <a:t>altura de evacuación </a:t>
            </a:r>
            <a:r>
              <a:rPr lang="es-ES" sz="1400" i="1" dirty="0"/>
              <a:t>sea </a:t>
            </a:r>
            <a:r>
              <a:rPr lang="es-ES" sz="1400" b="1" i="1" dirty="0">
                <a:solidFill>
                  <a:srgbClr val="EC6F28"/>
                </a:solidFill>
              </a:rPr>
              <a:t>mayor </a:t>
            </a:r>
            <a:r>
              <a:rPr lang="es-ES" sz="1400" b="1" i="1" dirty="0" smtClean="0">
                <a:solidFill>
                  <a:srgbClr val="EC6F28"/>
                </a:solidFill>
              </a:rPr>
              <a:t>de 14 metros</a:t>
            </a:r>
            <a:endParaRPr lang="es-ES" sz="1400" b="1" i="1" dirty="0">
              <a:solidFill>
                <a:srgbClr val="EC6F28"/>
              </a:solidFill>
            </a:endParaRPr>
          </a:p>
          <a:p>
            <a:pPr marL="719138" lvl="1" indent="-273050" algn="just"/>
            <a:r>
              <a:rPr lang="es-ES" sz="1400" i="1" dirty="0" smtClean="0"/>
              <a:t>Cualquier </a:t>
            </a:r>
            <a:r>
              <a:rPr lang="es-ES" sz="1400" i="1" dirty="0"/>
              <a:t>otro uso, cuando la altura de evacuación sea mayor de 10 m</a:t>
            </a:r>
          </a:p>
          <a:p>
            <a:pPr algn="just"/>
            <a:r>
              <a:rPr lang="es-ES" sz="1800" i="1" dirty="0" smtClean="0"/>
              <a:t>Evacuación </a:t>
            </a:r>
            <a:r>
              <a:rPr lang="es-ES" sz="1800" i="1" dirty="0"/>
              <a:t>ascendente (NBE-CPI-96 Art. 7.3.2)</a:t>
            </a:r>
          </a:p>
          <a:p>
            <a:pPr marL="719138" lvl="1" indent="-273050" algn="just"/>
            <a:r>
              <a:rPr lang="es-ES" sz="1400" i="1" dirty="0" smtClean="0"/>
              <a:t>Escaleras </a:t>
            </a:r>
            <a:r>
              <a:rPr lang="es-ES" sz="1400" i="1" dirty="0"/>
              <a:t>con altura de evacuación superior a 2,80 m si sirven a más de 100 </a:t>
            </a:r>
            <a:r>
              <a:rPr lang="es-ES" sz="1400" i="1" dirty="0" smtClean="0"/>
              <a:t>personas</a:t>
            </a:r>
            <a:endParaRPr lang="es-ES" sz="1400" i="1" dirty="0"/>
          </a:p>
          <a:p>
            <a:pPr marL="719138" lvl="1" indent="-273050" algn="just"/>
            <a:r>
              <a:rPr lang="es-ES" sz="1400" i="1" dirty="0" smtClean="0"/>
              <a:t>Escaleras </a:t>
            </a:r>
            <a:r>
              <a:rPr lang="es-ES" sz="1400" i="1" dirty="0"/>
              <a:t>con altura de evacuación </a:t>
            </a:r>
            <a:r>
              <a:rPr lang="es-ES" sz="1400" b="1" i="1" dirty="0">
                <a:solidFill>
                  <a:srgbClr val="EC6F28"/>
                </a:solidFill>
              </a:rPr>
              <a:t>superior a 6 m </a:t>
            </a:r>
            <a:r>
              <a:rPr lang="es-ES" sz="1400" i="1" dirty="0"/>
              <a:t>en otros </a:t>
            </a:r>
            <a:r>
              <a:rPr lang="es-ES" sz="1400" i="1" dirty="0" smtClean="0"/>
              <a:t>casos</a:t>
            </a:r>
            <a:endParaRPr lang="es-ES" sz="1400" dirty="0" smtClean="0"/>
          </a:p>
        </p:txBody>
      </p:sp>
      <p:pic>
        <p:nvPicPr>
          <p:cNvPr id="8" name="Imagen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7951" b="32150"/>
          <a:stretch/>
        </p:blipFill>
        <p:spPr>
          <a:xfrm>
            <a:off x="4932040" y="5399397"/>
            <a:ext cx="3618947" cy="1315790"/>
          </a:xfrm>
          <a:prstGeom prst="rect">
            <a:avLst/>
          </a:prstGeom>
        </p:spPr>
      </p:pic>
    </p:spTree>
    <p:extLst>
      <p:ext uri="{BB962C8B-B14F-4D97-AF65-F5344CB8AC3E}">
        <p14:creationId xmlns:p14="http://schemas.microsoft.com/office/powerpoint/2010/main" val="410640457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42"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5"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a:solidFill>
                  <a:srgbClr val="EC6F28"/>
                </a:solidFill>
                <a:latin typeface="Century Gothic" panose="020B0502020202020204" pitchFamily="34" charset="0"/>
              </a:rPr>
              <a:t>Vertical</a:t>
            </a: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844824"/>
            <a:ext cx="4968553"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Clr>
                <a:srgbClr val="EC6F28"/>
              </a:buClr>
              <a:buNone/>
            </a:pPr>
            <a:r>
              <a:rPr lang="es-ES" sz="2000" dirty="0" smtClean="0"/>
              <a:t>Características del </a:t>
            </a:r>
            <a:r>
              <a:rPr lang="es-ES" sz="2000" b="1" dirty="0" smtClean="0">
                <a:solidFill>
                  <a:srgbClr val="EC6F28"/>
                </a:solidFill>
              </a:rPr>
              <a:t>conducto</a:t>
            </a:r>
            <a:r>
              <a:rPr lang="es-ES" sz="2000" dirty="0" smtClean="0"/>
              <a:t>:</a:t>
            </a:r>
            <a:endParaRPr lang="es-ES" sz="2000" dirty="0"/>
          </a:p>
          <a:p>
            <a:pPr marL="719138" algn="just">
              <a:buClr>
                <a:srgbClr val="EC6F28"/>
              </a:buClr>
            </a:pPr>
            <a:r>
              <a:rPr lang="es-ES" sz="2000" dirty="0"/>
              <a:t>Será:</a:t>
            </a:r>
          </a:p>
          <a:p>
            <a:pPr marL="1252538" lvl="1" indent="-360363" algn="just">
              <a:buClr>
                <a:srgbClr val="EC6F28"/>
              </a:buClr>
            </a:pPr>
            <a:r>
              <a:rPr lang="es-ES" sz="1600" dirty="0"/>
              <a:t>Registrable y precintable cada </a:t>
            </a:r>
            <a:r>
              <a:rPr lang="es-ES" sz="1600" b="1" dirty="0" smtClean="0">
                <a:solidFill>
                  <a:srgbClr val="EC6F28"/>
                </a:solidFill>
              </a:rPr>
              <a:t>15 metros</a:t>
            </a:r>
            <a:endParaRPr lang="es-ES" sz="1600" dirty="0"/>
          </a:p>
          <a:p>
            <a:pPr marL="1252538" lvl="1" indent="-360363" algn="just">
              <a:buClr>
                <a:srgbClr val="EC6F28"/>
              </a:buClr>
            </a:pPr>
            <a:r>
              <a:rPr lang="es-ES" sz="1600" dirty="0"/>
              <a:t>Cortafuegos cada </a:t>
            </a:r>
            <a:r>
              <a:rPr lang="es-ES" sz="1600" b="1" dirty="0" smtClean="0">
                <a:solidFill>
                  <a:srgbClr val="EC6F28"/>
                </a:solidFill>
              </a:rPr>
              <a:t>3</a:t>
            </a:r>
            <a:r>
              <a:rPr lang="es-ES" sz="1600" dirty="0" smtClean="0"/>
              <a:t> plantas</a:t>
            </a:r>
            <a:endParaRPr lang="es-ES" sz="1600" dirty="0"/>
          </a:p>
          <a:p>
            <a:pPr marL="1252538" lvl="1" indent="-360363" algn="just">
              <a:buClr>
                <a:srgbClr val="EC6F28"/>
              </a:buClr>
            </a:pPr>
            <a:r>
              <a:rPr lang="es-ES" sz="1600" b="1" dirty="0" smtClean="0">
                <a:solidFill>
                  <a:srgbClr val="EC6F28"/>
                </a:solidFill>
              </a:rPr>
              <a:t>RF 120 </a:t>
            </a:r>
            <a:r>
              <a:rPr lang="es-ES" sz="1600" dirty="0" smtClean="0"/>
              <a:t>según CTE-DB-SI</a:t>
            </a:r>
          </a:p>
          <a:p>
            <a:pPr marL="1252538" lvl="1" indent="-360363" algn="just">
              <a:buClr>
                <a:srgbClr val="EC6F28"/>
              </a:buClr>
            </a:pPr>
            <a:r>
              <a:rPr lang="es-ES" sz="1600" dirty="0" smtClean="0"/>
              <a:t>Destinado </a:t>
            </a:r>
            <a:r>
              <a:rPr lang="es-ES" sz="1600" b="1" dirty="0">
                <a:solidFill>
                  <a:srgbClr val="EC6F28"/>
                </a:solidFill>
              </a:rPr>
              <a:t>única y exclusivamente </a:t>
            </a:r>
            <a:r>
              <a:rPr lang="es-ES" sz="1600" dirty="0"/>
              <a:t>a </a:t>
            </a:r>
            <a:r>
              <a:rPr lang="es-ES" sz="1600" dirty="0" smtClean="0"/>
              <a:t>alojar </a:t>
            </a:r>
            <a:r>
              <a:rPr lang="es-ES" sz="1600" dirty="0" err="1" smtClean="0"/>
              <a:t>DI´s</a:t>
            </a:r>
            <a:endParaRPr lang="es-ES" sz="1600" dirty="0" smtClean="0"/>
          </a:p>
          <a:p>
            <a:pPr marL="719138" algn="just">
              <a:buClr>
                <a:srgbClr val="EC6F28"/>
              </a:buClr>
            </a:pPr>
            <a:r>
              <a:rPr lang="es-ES" sz="2000" dirty="0" smtClean="0"/>
              <a:t>Se evitarán:</a:t>
            </a:r>
          </a:p>
          <a:p>
            <a:pPr marL="1252538" lvl="1" indent="-360363" algn="just">
              <a:buClr>
                <a:srgbClr val="EC6F28"/>
              </a:buClr>
            </a:pPr>
            <a:r>
              <a:rPr lang="es-ES" sz="1600" dirty="0" smtClean="0"/>
              <a:t>Las curvas</a:t>
            </a:r>
          </a:p>
          <a:p>
            <a:pPr marL="1252538" lvl="1" indent="-360363" algn="just">
              <a:buClr>
                <a:srgbClr val="EC6F28"/>
              </a:buClr>
            </a:pPr>
            <a:r>
              <a:rPr lang="es-ES" sz="1600" dirty="0" smtClean="0"/>
              <a:t>Los </a:t>
            </a:r>
            <a:r>
              <a:rPr lang="es-ES" sz="1600" dirty="0"/>
              <a:t>cambios de </a:t>
            </a:r>
            <a:r>
              <a:rPr lang="es-ES" sz="1600" dirty="0" smtClean="0"/>
              <a:t>dirección</a:t>
            </a:r>
            <a:endParaRPr lang="es-ES" sz="1600" dirty="0"/>
          </a:p>
        </p:txBody>
      </p:sp>
      <p:pic>
        <p:nvPicPr>
          <p:cNvPr id="2" name="Imagen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4288" y="1484784"/>
            <a:ext cx="1382774" cy="4957750"/>
          </a:xfrm>
          <a:prstGeom prst="rect">
            <a:avLst/>
          </a:prstGeom>
        </p:spPr>
      </p:pic>
    </p:spTree>
    <p:extLst>
      <p:ext uri="{BB962C8B-B14F-4D97-AF65-F5344CB8AC3E}">
        <p14:creationId xmlns:p14="http://schemas.microsoft.com/office/powerpoint/2010/main" val="601659133"/>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 calcmode="lin" valueType="num">
                                      <p:cBhvr additive="base">
                                        <p:cTn id="16"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 calcmode="lin" valueType="num">
                                      <p:cBhvr additive="base">
                                        <p:cTn id="20"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 calcmode="lin" valueType="num">
                                      <p:cBhvr additive="base">
                                        <p:cTn id="24"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 calcmode="lin" valueType="num">
                                      <p:cBhvr additive="base">
                                        <p:cTn id="28"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anim calcmode="lin" valueType="num">
                                      <p:cBhvr additive="base">
                                        <p:cTn id="41" dur="500" fill="hold"/>
                                        <p:tgtEl>
                                          <p:spTgt spid="10">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0">
                                            <p:txEl>
                                              <p:pRg st="8" end="8"/>
                                            </p:txEl>
                                          </p:spTgt>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42"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6"/>
          <p:cNvSpPr txBox="1">
            <a:spLocks noChangeArrowheads="1"/>
          </p:cNvSpPr>
          <p:nvPr/>
        </p:nvSpPr>
        <p:spPr bwMode="auto">
          <a:xfrm>
            <a:off x="1547664" y="1916832"/>
            <a:ext cx="69847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rgbClr val="008000"/>
              </a:buClr>
              <a:buFont typeface="Wingdings" panose="05000000000000000000" pitchFamily="2" charset="2"/>
              <a:buChar char="Ø"/>
              <a:defRPr sz="2400">
                <a:solidFill>
                  <a:srgbClr val="000000"/>
                </a:solidFill>
                <a:latin typeface="Arial Narrow" panose="020B0606020202030204" pitchFamily="34" charset="0"/>
              </a:defRPr>
            </a:lvl1pPr>
            <a:lvl2pPr marL="742950" indent="-285750" eaLnBrk="0" hangingPunct="0">
              <a:spcBef>
                <a:spcPct val="20000"/>
              </a:spcBef>
              <a:buClr>
                <a:srgbClr val="008000"/>
              </a:buClr>
              <a:buFont typeface="Wingdings" panose="05000000000000000000" pitchFamily="2" charset="2"/>
              <a:buChar char="q"/>
              <a:defRPr sz="2000">
                <a:solidFill>
                  <a:srgbClr val="000000"/>
                </a:solidFill>
                <a:latin typeface="Arial Narrow" panose="020B0606020202030204" pitchFamily="34" charset="0"/>
              </a:defRPr>
            </a:lvl2pPr>
            <a:lvl3pPr marL="1143000" indent="-228600" eaLnBrk="0" hangingPunct="0">
              <a:spcBef>
                <a:spcPct val="20000"/>
              </a:spcBef>
              <a:buClr>
                <a:srgbClr val="008000"/>
              </a:buClr>
              <a:buFont typeface="Wingdings" panose="05000000000000000000" pitchFamily="2" charset="2"/>
              <a:buChar char="ü"/>
              <a:defRPr sz="2000">
                <a:solidFill>
                  <a:srgbClr val="000000"/>
                </a:solidFill>
                <a:latin typeface="Arial Narrow" panose="020B0606020202030204" pitchFamily="34" charset="0"/>
              </a:defRPr>
            </a:lvl3pPr>
            <a:lvl4pPr marL="1600200" indent="-228600" eaLnBrk="0" hangingPunct="0">
              <a:spcBef>
                <a:spcPct val="20000"/>
              </a:spcBef>
              <a:buClr>
                <a:srgbClr val="008000"/>
              </a:buClr>
              <a:buChar char="–"/>
              <a:defRPr sz="2000">
                <a:solidFill>
                  <a:srgbClr val="000000"/>
                </a:solidFill>
                <a:latin typeface="Arial Narrow" panose="020B0606020202030204" pitchFamily="34" charset="0"/>
              </a:defRPr>
            </a:lvl4pPr>
            <a:lvl5pPr marL="2057400" indent="-228600" eaLnBrk="0" hangingPunct="0">
              <a:spcBef>
                <a:spcPct val="20000"/>
              </a:spcBef>
              <a:buClr>
                <a:srgbClr val="00CC00"/>
              </a:buClr>
              <a:buChar char="–"/>
              <a:defRPr sz="2000">
                <a:solidFill>
                  <a:srgbClr val="000000"/>
                </a:solidFill>
                <a:latin typeface="Arial Narrow" panose="020B0606020202030204" pitchFamily="34" charset="0"/>
              </a:defRPr>
            </a:lvl5pPr>
            <a:lvl6pPr marL="25146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6pPr>
            <a:lvl7pPr marL="29718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7pPr>
            <a:lvl8pPr marL="34290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8pPr>
            <a:lvl9pPr marL="38862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9pPr>
          </a:lstStyle>
          <a:p>
            <a:pPr>
              <a:spcBef>
                <a:spcPct val="0"/>
              </a:spcBef>
              <a:buClrTx/>
              <a:buFontTx/>
              <a:buNone/>
            </a:pPr>
            <a:r>
              <a:rPr lang="es-ES" altLang="es-ES" sz="2000" dirty="0"/>
              <a:t>Dimensiones mínimas de la </a:t>
            </a:r>
            <a:r>
              <a:rPr lang="es-ES" altLang="es-ES" sz="2000" dirty="0" smtClean="0"/>
              <a:t>canaladura o </a:t>
            </a:r>
            <a:r>
              <a:rPr lang="es-ES" altLang="es-ES" sz="2000" dirty="0"/>
              <a:t>conducto de obra de </a:t>
            </a:r>
            <a:r>
              <a:rPr lang="es-ES" altLang="es-ES" sz="2000" dirty="0" smtClean="0"/>
              <a:t>fábrica</a:t>
            </a:r>
            <a:endParaRPr lang="es-ES" altLang="es-ES" sz="2000" dirty="0"/>
          </a:p>
        </p:txBody>
      </p:sp>
      <p:sp>
        <p:nvSpPr>
          <p:cNvPr id="8"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a:solidFill>
                  <a:srgbClr val="EC6F28"/>
                </a:solidFill>
                <a:latin typeface="Century Gothic" panose="020B0502020202020204" pitchFamily="34" charset="0"/>
              </a:rPr>
              <a:t>Vertical</a:t>
            </a:r>
          </a:p>
        </p:txBody>
      </p:sp>
      <p:sp>
        <p:nvSpPr>
          <p:cNvPr id="10"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212976"/>
            <a:ext cx="6955324" cy="2197882"/>
          </a:xfrm>
          <a:prstGeom prst="rect">
            <a:avLst/>
          </a:prstGeom>
        </p:spPr>
      </p:pic>
    </p:spTree>
    <p:extLst>
      <p:ext uri="{BB962C8B-B14F-4D97-AF65-F5344CB8AC3E}">
        <p14:creationId xmlns:p14="http://schemas.microsoft.com/office/powerpoint/2010/main" val="342240922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1000" fill="hold"/>
                                        <p:tgtEl>
                                          <p:spTgt spid="44035"/>
                                        </p:tgtEl>
                                        <p:attrNameLst>
                                          <p:attrName>ppt_x</p:attrName>
                                        </p:attrNameLst>
                                      </p:cBhvr>
                                      <p:tavLst>
                                        <p:tav tm="0">
                                          <p:val>
                                            <p:strVal val="#ppt_x"/>
                                          </p:val>
                                        </p:tav>
                                        <p:tav tm="100000">
                                          <p:val>
                                            <p:strVal val="#ppt_x"/>
                                          </p:val>
                                        </p:tav>
                                      </p:tavLst>
                                    </p:anim>
                                    <p:anim calcmode="lin" valueType="num">
                                      <p:cBhvr additive="base">
                                        <p:cTn id="8" dur="1000" fill="hold"/>
                                        <p:tgtEl>
                                          <p:spTgt spid="4403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Tapas</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916831"/>
            <a:ext cx="7200801" cy="188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Clr>
                <a:srgbClr val="EC6F28"/>
              </a:buClr>
              <a:buNone/>
            </a:pPr>
            <a:r>
              <a:rPr lang="es-ES" sz="2000" dirty="0" smtClean="0"/>
              <a:t>Características de las </a:t>
            </a:r>
            <a:r>
              <a:rPr lang="es-ES" sz="2000" b="1" dirty="0" smtClean="0">
                <a:solidFill>
                  <a:srgbClr val="EC6F28"/>
                </a:solidFill>
              </a:rPr>
              <a:t>tapas</a:t>
            </a:r>
            <a:r>
              <a:rPr lang="es-ES" sz="2000" dirty="0" smtClean="0"/>
              <a:t>:</a:t>
            </a:r>
          </a:p>
          <a:p>
            <a:pPr marL="719138" algn="just">
              <a:buClr>
                <a:srgbClr val="EC6F28"/>
              </a:buClr>
            </a:pPr>
            <a:r>
              <a:rPr lang="es-ES" sz="2000" dirty="0" smtClean="0"/>
              <a:t>Resistencia al fuego mínima </a:t>
            </a:r>
            <a:r>
              <a:rPr lang="es-ES" sz="2000" b="1" dirty="0" smtClean="0">
                <a:solidFill>
                  <a:srgbClr val="EC6F28"/>
                </a:solidFill>
              </a:rPr>
              <a:t>RF 30</a:t>
            </a:r>
          </a:p>
          <a:p>
            <a:pPr marL="719138" algn="just">
              <a:buClr>
                <a:srgbClr val="EC6F28"/>
              </a:buClr>
            </a:pPr>
            <a:r>
              <a:rPr lang="es-ES" sz="2000" dirty="0"/>
              <a:t>Altura </a:t>
            </a:r>
            <a:r>
              <a:rPr lang="es-ES" sz="2000" b="1" dirty="0" smtClean="0">
                <a:solidFill>
                  <a:srgbClr val="EC6F28"/>
                </a:solidFill>
              </a:rPr>
              <a:t>30 cm</a:t>
            </a:r>
          </a:p>
          <a:p>
            <a:pPr marL="719138" algn="just">
              <a:buClr>
                <a:srgbClr val="EC6F28"/>
              </a:buClr>
            </a:pPr>
            <a:r>
              <a:rPr lang="es-ES" sz="2000" dirty="0"/>
              <a:t>Anchura igual al </a:t>
            </a:r>
            <a:r>
              <a:rPr lang="es-ES" sz="2000" dirty="0" smtClean="0"/>
              <a:t>canal</a:t>
            </a:r>
          </a:p>
          <a:p>
            <a:pPr marL="719138" algn="just">
              <a:buClr>
                <a:srgbClr val="EC6F28"/>
              </a:buClr>
            </a:pPr>
            <a:r>
              <a:rPr lang="es-ES" sz="2000" dirty="0" smtClean="0"/>
              <a:t>La parte superior estará a mínimo a </a:t>
            </a:r>
            <a:r>
              <a:rPr lang="es-ES" sz="2000" b="1" dirty="0">
                <a:solidFill>
                  <a:srgbClr val="EC6F28"/>
                </a:solidFill>
              </a:rPr>
              <a:t>20 cm </a:t>
            </a:r>
            <a:r>
              <a:rPr lang="es-ES" sz="2000" dirty="0" smtClean="0"/>
              <a:t>del techo</a:t>
            </a:r>
          </a:p>
        </p:txBody>
      </p:sp>
      <p:pic>
        <p:nvPicPr>
          <p:cNvPr id="5" name="Imagen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51" b="32150"/>
          <a:stretch/>
        </p:blipFill>
        <p:spPr>
          <a:xfrm>
            <a:off x="1277375" y="3861048"/>
            <a:ext cx="7525927" cy="2736304"/>
          </a:xfrm>
          <a:prstGeom prst="rect">
            <a:avLst/>
          </a:prstGeom>
        </p:spPr>
      </p:pic>
      <p:grpSp>
        <p:nvGrpSpPr>
          <p:cNvPr id="3" name="Grupo 2"/>
          <p:cNvGrpSpPr/>
          <p:nvPr/>
        </p:nvGrpSpPr>
        <p:grpSpPr>
          <a:xfrm>
            <a:off x="6516216" y="908720"/>
            <a:ext cx="1960418" cy="2310649"/>
            <a:chOff x="6169837" y="1181758"/>
            <a:chExt cx="2162781" cy="2541667"/>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15570">
              <a:off x="6169837" y="1181758"/>
              <a:ext cx="1656184" cy="234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86708">
              <a:off x="6351342" y="1312983"/>
              <a:ext cx="1656184" cy="234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434" y="1375687"/>
              <a:ext cx="1656184" cy="234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68867283"/>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additive="base">
                                        <p:cTn id="28"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 calcmode="lin" valueType="num">
                                      <p:cBhvr additive="base">
                                        <p:cTn id="33"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Vertical 2 filas</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75656" y="1772816"/>
            <a:ext cx="7200800" cy="4813033"/>
            <a:chOff x="1475656" y="1772816"/>
            <a:chExt cx="7200800" cy="4813033"/>
          </a:xfrm>
        </p:grpSpPr>
        <p:sp>
          <p:nvSpPr>
            <p:cNvPr id="6" name="Rectángulo 5"/>
            <p:cNvSpPr/>
            <p:nvPr/>
          </p:nvSpPr>
          <p:spPr bwMode="auto">
            <a:xfrm>
              <a:off x="1547664" y="1844824"/>
              <a:ext cx="7056783" cy="4355800"/>
            </a:xfrm>
            <a:prstGeom prst="rect">
              <a:avLst/>
            </a:prstGeom>
            <a:solidFill>
              <a:srgbClr val="F7DDF3"/>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
          <p:nvSpPr>
            <p:cNvPr id="12" name="CuadroTexto 11"/>
            <p:cNvSpPr txBox="1"/>
            <p:nvPr/>
          </p:nvSpPr>
          <p:spPr>
            <a:xfrm>
              <a:off x="4057818" y="6185739"/>
              <a:ext cx="1210588" cy="400110"/>
            </a:xfrm>
            <a:prstGeom prst="rect">
              <a:avLst/>
            </a:prstGeom>
            <a:noFill/>
          </p:spPr>
          <p:txBody>
            <a:bodyPr wrap="none" rtlCol="0">
              <a:spAutoFit/>
            </a:bodyPr>
            <a:lstStyle/>
            <a:p>
              <a:r>
                <a:rPr lang="es-ES" sz="2000" dirty="0"/>
                <a:t>Pág. 268</a:t>
              </a:r>
            </a:p>
          </p:txBody>
        </p:sp>
        <p:pic>
          <p:nvPicPr>
            <p:cNvPr id="2" name="Imagen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38" t="13070" r="8141" b="12543"/>
            <a:stretch/>
          </p:blipFill>
          <p:spPr>
            <a:xfrm>
              <a:off x="1475656" y="1772816"/>
              <a:ext cx="7200800" cy="4464496"/>
            </a:xfrm>
            <a:prstGeom prst="rect">
              <a:avLst/>
            </a:prstGeom>
          </p:spPr>
        </p:pic>
      </p:grpSp>
    </p:spTree>
    <p:extLst>
      <p:ext uri="{BB962C8B-B14F-4D97-AF65-F5344CB8AC3E}">
        <p14:creationId xmlns:p14="http://schemas.microsoft.com/office/powerpoint/2010/main" val="134526858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1467856" y="1332818"/>
            <a:ext cx="7291686" cy="376385"/>
          </a:xfrm>
          <a:prstGeom prst="rect">
            <a:avLst/>
          </a:prstGeom>
          <a:noFill/>
        </p:spPr>
        <p:txBody>
          <a:bodyPr wrap="square" rtlCol="0">
            <a:spAutoFit/>
          </a:bodyPr>
          <a:lstStyle/>
          <a:p>
            <a:r>
              <a:rPr lang="es-ES" sz="1846" b="1" dirty="0">
                <a:latin typeface="Century Gothic" panose="020B0502020202020204" pitchFamily="34" charset="0"/>
                <a:cs typeface="Arial" pitchFamily="34" charset="0"/>
              </a:rPr>
              <a:t>Objetivos:</a:t>
            </a:r>
          </a:p>
        </p:txBody>
      </p:sp>
      <p:sp>
        <p:nvSpPr>
          <p:cNvPr id="5" name="2 CuadroTexto"/>
          <p:cNvSpPr txBox="1"/>
          <p:nvPr/>
        </p:nvSpPr>
        <p:spPr>
          <a:xfrm>
            <a:off x="1827896" y="1997507"/>
            <a:ext cx="6931647" cy="944489"/>
          </a:xfrm>
          <a:prstGeom prst="rect">
            <a:avLst/>
          </a:prstGeom>
          <a:noFill/>
        </p:spPr>
        <p:txBody>
          <a:bodyPr wrap="square" rtlCol="0">
            <a:spAutoFit/>
          </a:bodyPr>
          <a:lstStyle/>
          <a:p>
            <a:pPr algn="just"/>
            <a:r>
              <a:rPr lang="es-ES" sz="1846" dirty="0">
                <a:solidFill>
                  <a:schemeClr val="accent5">
                    <a:lumMod val="75000"/>
                  </a:schemeClr>
                </a:solidFill>
                <a:cs typeface="Arial" pitchFamily="34" charset="0"/>
              </a:rPr>
              <a:t>1º Conocer la legislación aplicable:</a:t>
            </a:r>
          </a:p>
          <a:p>
            <a:pPr marL="738572" lvl="1" indent="-316531" algn="just">
              <a:buFont typeface="Wingdings" panose="05000000000000000000" pitchFamily="2" charset="2"/>
              <a:buChar char="Ø"/>
            </a:pPr>
            <a:r>
              <a:rPr lang="es-ES" sz="1846" dirty="0">
                <a:solidFill>
                  <a:srgbClr val="009900"/>
                </a:solidFill>
                <a:cs typeface="Arial" pitchFamily="34" charset="0"/>
              </a:rPr>
              <a:t>REBT - ITC-BT </a:t>
            </a:r>
            <a:r>
              <a:rPr lang="es-ES" sz="1846" dirty="0" smtClean="0">
                <a:solidFill>
                  <a:srgbClr val="009900"/>
                </a:solidFill>
                <a:cs typeface="Arial" pitchFamily="34" charset="0"/>
              </a:rPr>
              <a:t>15</a:t>
            </a:r>
          </a:p>
          <a:p>
            <a:pPr marL="738572" lvl="1" indent="-316531" algn="just">
              <a:buFont typeface="Wingdings" panose="05000000000000000000" pitchFamily="2" charset="2"/>
              <a:buChar char="Ø"/>
            </a:pPr>
            <a:r>
              <a:rPr lang="es-ES" sz="1846" dirty="0" smtClean="0">
                <a:solidFill>
                  <a:srgbClr val="009900"/>
                </a:solidFill>
                <a:cs typeface="Arial" pitchFamily="34" charset="0"/>
              </a:rPr>
              <a:t>GUÍA REBT </a:t>
            </a:r>
            <a:r>
              <a:rPr lang="es-ES" sz="1846" dirty="0">
                <a:solidFill>
                  <a:srgbClr val="009900"/>
                </a:solidFill>
                <a:cs typeface="Arial" pitchFamily="34" charset="0"/>
              </a:rPr>
              <a:t>- ITC-BT </a:t>
            </a:r>
            <a:r>
              <a:rPr lang="es-ES" sz="1846" dirty="0" smtClean="0">
                <a:solidFill>
                  <a:srgbClr val="009900"/>
                </a:solidFill>
                <a:cs typeface="Arial" pitchFamily="34" charset="0"/>
              </a:rPr>
              <a:t>15</a:t>
            </a:r>
            <a:endParaRPr lang="es-ES" sz="1846" dirty="0">
              <a:solidFill>
                <a:srgbClr val="009900"/>
              </a:solidFill>
              <a:cs typeface="Arial" pitchFamily="34" charset="0"/>
            </a:endParaRPr>
          </a:p>
        </p:txBody>
      </p:sp>
      <p:sp>
        <p:nvSpPr>
          <p:cNvPr id="6" name="3 CuadroTexto"/>
          <p:cNvSpPr txBox="1"/>
          <p:nvPr/>
        </p:nvSpPr>
        <p:spPr>
          <a:xfrm>
            <a:off x="1827896" y="3789040"/>
            <a:ext cx="6787631" cy="1228541"/>
          </a:xfrm>
          <a:prstGeom prst="rect">
            <a:avLst/>
          </a:prstGeom>
          <a:noFill/>
        </p:spPr>
        <p:txBody>
          <a:bodyPr wrap="square" rtlCol="0">
            <a:spAutoFit/>
          </a:bodyPr>
          <a:lstStyle/>
          <a:p>
            <a:pPr algn="just"/>
            <a:r>
              <a:rPr lang="es-ES" sz="1846" dirty="0">
                <a:solidFill>
                  <a:schemeClr val="accent5">
                    <a:lumMod val="75000"/>
                  </a:schemeClr>
                </a:solidFill>
                <a:cs typeface="Arial" pitchFamily="34" charset="0"/>
              </a:rPr>
              <a:t>2º Conocer </a:t>
            </a:r>
            <a:r>
              <a:rPr lang="es-ES" sz="1846" dirty="0" smtClean="0">
                <a:solidFill>
                  <a:schemeClr val="accent5">
                    <a:lumMod val="75000"/>
                  </a:schemeClr>
                </a:solidFill>
                <a:cs typeface="Arial" pitchFamily="34" charset="0"/>
              </a:rPr>
              <a:t>las características y prescripciones básicas necesarias para las derivaciones individuales (DI):</a:t>
            </a:r>
            <a:endParaRPr lang="es-ES" sz="1846" dirty="0">
              <a:solidFill>
                <a:schemeClr val="accent5">
                  <a:lumMod val="75000"/>
                </a:schemeClr>
              </a:solidFill>
              <a:cs typeface="Arial" pitchFamily="34" charset="0"/>
            </a:endParaRPr>
          </a:p>
          <a:p>
            <a:pPr marL="738572" lvl="1" indent="-316531" algn="just">
              <a:buFont typeface="Wingdings" panose="05000000000000000000" pitchFamily="2" charset="2"/>
              <a:buChar char="Ø"/>
            </a:pPr>
            <a:r>
              <a:rPr lang="es-ES" sz="1846" dirty="0" smtClean="0">
                <a:solidFill>
                  <a:srgbClr val="009900"/>
                </a:solidFill>
                <a:cs typeface="Arial" pitchFamily="34" charset="0"/>
              </a:rPr>
              <a:t>Métodos de instalación</a:t>
            </a:r>
            <a:endParaRPr lang="es-ES" sz="1846" dirty="0">
              <a:solidFill>
                <a:srgbClr val="009900"/>
              </a:solidFill>
              <a:cs typeface="Arial" pitchFamily="34" charset="0"/>
            </a:endParaRPr>
          </a:p>
          <a:p>
            <a:pPr marL="738572" lvl="1" indent="-316531" algn="just">
              <a:buFont typeface="Wingdings" panose="05000000000000000000" pitchFamily="2" charset="2"/>
              <a:buChar char="Ø"/>
            </a:pPr>
            <a:r>
              <a:rPr lang="es-ES" sz="1846" dirty="0" smtClean="0">
                <a:solidFill>
                  <a:srgbClr val="009900"/>
                </a:solidFill>
                <a:cs typeface="Arial" pitchFamily="34" charset="0"/>
              </a:rPr>
              <a:t>Tipos y características</a:t>
            </a:r>
          </a:p>
        </p:txBody>
      </p:sp>
    </p:spTree>
    <p:extLst>
      <p:ext uri="{BB962C8B-B14F-4D97-AF65-F5344CB8AC3E}">
        <p14:creationId xmlns:p14="http://schemas.microsoft.com/office/powerpoint/2010/main" val="30236474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500" fill="hold"/>
                                        <p:tgtEl>
                                          <p:spTgt spid="6"/>
                                        </p:tgtEl>
                                        <p:attrNameLst>
                                          <p:attrName>ppt_x</p:attrName>
                                        </p:attrNameLst>
                                      </p:cBhvr>
                                      <p:tavLst>
                                        <p:tav tm="0">
                                          <p:val>
                                            <p:strVal val="0-#ppt_w/2"/>
                                          </p:val>
                                        </p:tav>
                                        <p:tav tm="100000">
                                          <p:val>
                                            <p:strVal val="#ppt_x"/>
                                          </p:val>
                                        </p:tav>
                                      </p:tavLst>
                                    </p:anim>
                                    <p:anim calcmode="lin" valueType="num">
                                      <p:cBhvr additive="base">
                                        <p:cTn id="1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Vertical 1 fila</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464148" y="1844824"/>
            <a:ext cx="7140299" cy="4741025"/>
            <a:chOff x="1464148" y="1844824"/>
            <a:chExt cx="7140299" cy="4741025"/>
          </a:xfrm>
        </p:grpSpPr>
        <p:sp>
          <p:nvSpPr>
            <p:cNvPr id="6" name="Rectángulo 5"/>
            <p:cNvSpPr/>
            <p:nvPr/>
          </p:nvSpPr>
          <p:spPr bwMode="auto">
            <a:xfrm>
              <a:off x="1475656" y="1844824"/>
              <a:ext cx="7128791" cy="4355800"/>
            </a:xfrm>
            <a:prstGeom prst="rect">
              <a:avLst/>
            </a:prstGeom>
            <a:solidFill>
              <a:srgbClr val="F7DDF3"/>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
          <p:nvSpPr>
            <p:cNvPr id="12" name="CuadroTexto 11"/>
            <p:cNvSpPr txBox="1"/>
            <p:nvPr/>
          </p:nvSpPr>
          <p:spPr>
            <a:xfrm>
              <a:off x="4057818" y="6185739"/>
              <a:ext cx="1210588" cy="400110"/>
            </a:xfrm>
            <a:prstGeom prst="rect">
              <a:avLst/>
            </a:prstGeom>
            <a:noFill/>
          </p:spPr>
          <p:txBody>
            <a:bodyPr wrap="none" rtlCol="0">
              <a:spAutoFit/>
            </a:bodyPr>
            <a:lstStyle/>
            <a:p>
              <a:r>
                <a:rPr lang="es-ES" sz="2000" dirty="0" smtClean="0"/>
                <a:t>Pág. 268</a:t>
              </a:r>
              <a:endParaRPr lang="es-ES" sz="2000" dirty="0"/>
            </a:p>
          </p:txBody>
        </p:sp>
        <p:pic>
          <p:nvPicPr>
            <p:cNvPr id="3" name="Imagen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052" t="15469" r="8263" b="13241"/>
            <a:stretch/>
          </p:blipFill>
          <p:spPr>
            <a:xfrm>
              <a:off x="1464148" y="1844824"/>
              <a:ext cx="7119151" cy="4339292"/>
            </a:xfrm>
            <a:prstGeom prst="rect">
              <a:avLst/>
            </a:prstGeom>
            <a:solidFill>
              <a:srgbClr val="FFFF99"/>
            </a:solidFill>
          </p:spPr>
        </p:pic>
      </p:grpSp>
    </p:spTree>
    <p:extLst>
      <p:ext uri="{BB962C8B-B14F-4D97-AF65-F5344CB8AC3E}">
        <p14:creationId xmlns:p14="http://schemas.microsoft.com/office/powerpoint/2010/main" val="287471684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Instalación enterrada</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5" y="1916832"/>
            <a:ext cx="7200801"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lgn="just">
              <a:buClr>
                <a:srgbClr val="EC6F28"/>
              </a:buClr>
            </a:pPr>
            <a:r>
              <a:rPr lang="es-ES" sz="2000" dirty="0" smtClean="0"/>
              <a:t>Se </a:t>
            </a:r>
            <a:r>
              <a:rPr lang="es-ES" sz="2000" dirty="0"/>
              <a:t>cumplirá lo especificado en la </a:t>
            </a:r>
            <a:r>
              <a:rPr lang="es-ES" sz="2000" b="1" dirty="0">
                <a:solidFill>
                  <a:srgbClr val="EC6F28"/>
                </a:solidFill>
              </a:rPr>
              <a:t>ITC-BT-07</a:t>
            </a:r>
            <a:r>
              <a:rPr lang="es-ES" sz="2000" dirty="0"/>
              <a:t>, excepto en lo indicado en la </a:t>
            </a:r>
            <a:r>
              <a:rPr lang="es-ES" sz="2000" dirty="0" smtClean="0"/>
              <a:t>presente instrucción.</a:t>
            </a:r>
            <a:endParaRPr lang="es-ES" sz="20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9766" r="5525"/>
          <a:stretch/>
        </p:blipFill>
        <p:spPr>
          <a:xfrm>
            <a:off x="5113413" y="3304315"/>
            <a:ext cx="3312368" cy="3350402"/>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27403"/>
          <a:stretch/>
        </p:blipFill>
        <p:spPr>
          <a:xfrm>
            <a:off x="1780657" y="3304315"/>
            <a:ext cx="3243067" cy="3350402"/>
          </a:xfrm>
          <a:prstGeom prst="rect">
            <a:avLst/>
          </a:prstGeom>
        </p:spPr>
      </p:pic>
    </p:spTree>
    <p:extLst>
      <p:ext uri="{BB962C8B-B14F-4D97-AF65-F5344CB8AC3E}">
        <p14:creationId xmlns:p14="http://schemas.microsoft.com/office/powerpoint/2010/main" val="205809043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68057" y="1839062"/>
            <a:ext cx="7111334" cy="2670057"/>
          </a:xfrm>
          <a:prstGeom prst="rect">
            <a:avLst/>
          </a:prstGeom>
          <a:solidFill>
            <a:srgbClr val="FAEAF8"/>
          </a:solidFill>
          <a:ln>
            <a:noFill/>
          </a:ln>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buClr>
                <a:srgbClr val="EC6F28"/>
              </a:buClr>
            </a:pPr>
            <a:r>
              <a:rPr lang="es-ES" sz="2000" dirty="0" smtClean="0"/>
              <a:t>Se </a:t>
            </a:r>
            <a:r>
              <a:rPr lang="es-ES" sz="2000" dirty="0"/>
              <a:t>recomienda </a:t>
            </a:r>
            <a:r>
              <a:rPr lang="es-ES" sz="2000" dirty="0" smtClean="0"/>
              <a:t>una </a:t>
            </a:r>
            <a:r>
              <a:rPr lang="es-ES" sz="2000" b="1" dirty="0">
                <a:solidFill>
                  <a:srgbClr val="EC6F28"/>
                </a:solidFill>
              </a:rPr>
              <a:t>profundidad</a:t>
            </a:r>
            <a:r>
              <a:rPr lang="es-ES" sz="2000" dirty="0"/>
              <a:t> mínima </a:t>
            </a:r>
            <a:r>
              <a:rPr lang="es-ES" sz="2000" dirty="0" smtClean="0"/>
              <a:t>de:</a:t>
            </a:r>
          </a:p>
          <a:p>
            <a:pPr marL="631825" lvl="1" indent="-331788">
              <a:buClr>
                <a:srgbClr val="EC6F28"/>
              </a:buClr>
            </a:pPr>
            <a:r>
              <a:rPr lang="es-ES" b="1" dirty="0" smtClean="0">
                <a:solidFill>
                  <a:srgbClr val="EC6F28"/>
                </a:solidFill>
              </a:rPr>
              <a:t>0,45 m</a:t>
            </a:r>
            <a:r>
              <a:rPr lang="es-ES" dirty="0" smtClean="0">
                <a:solidFill>
                  <a:srgbClr val="EC6F28"/>
                </a:solidFill>
              </a:rPr>
              <a:t> </a:t>
            </a:r>
            <a:r>
              <a:rPr lang="es-ES" dirty="0" smtClean="0"/>
              <a:t>bajo aceras</a:t>
            </a:r>
          </a:p>
          <a:p>
            <a:pPr marL="631825" lvl="1" indent="-331788">
              <a:buClr>
                <a:srgbClr val="EC6F28"/>
              </a:buClr>
            </a:pPr>
            <a:r>
              <a:rPr lang="es-ES" dirty="0" smtClean="0"/>
              <a:t>de </a:t>
            </a:r>
            <a:r>
              <a:rPr lang="es-ES" b="1" dirty="0">
                <a:solidFill>
                  <a:srgbClr val="EC6F28"/>
                </a:solidFill>
              </a:rPr>
              <a:t>0,60 m </a:t>
            </a:r>
            <a:r>
              <a:rPr lang="es-ES" dirty="0"/>
              <a:t>en el resto de </a:t>
            </a:r>
            <a:r>
              <a:rPr lang="es-ES" dirty="0" smtClean="0"/>
              <a:t>casos</a:t>
            </a:r>
          </a:p>
          <a:p>
            <a:pPr>
              <a:buClr>
                <a:srgbClr val="EC6F28"/>
              </a:buClr>
            </a:pPr>
            <a:r>
              <a:rPr lang="es-ES" sz="2000" dirty="0" smtClean="0"/>
              <a:t>Se </a:t>
            </a:r>
            <a:r>
              <a:rPr lang="es-ES" sz="2000" dirty="0"/>
              <a:t>recomienda un </a:t>
            </a:r>
            <a:r>
              <a:rPr lang="es-ES" sz="2000" b="1" dirty="0">
                <a:solidFill>
                  <a:srgbClr val="EC6F28"/>
                </a:solidFill>
              </a:rPr>
              <a:t>recubrimiento</a:t>
            </a:r>
            <a:r>
              <a:rPr lang="es-ES" sz="2000" dirty="0"/>
              <a:t> </a:t>
            </a:r>
            <a:r>
              <a:rPr lang="es-ES" sz="2000" dirty="0" smtClean="0"/>
              <a:t>mínimo:</a:t>
            </a:r>
          </a:p>
          <a:p>
            <a:pPr marL="631825" lvl="1" indent="-268288">
              <a:buClr>
                <a:srgbClr val="EC6F28"/>
              </a:buClr>
            </a:pPr>
            <a:r>
              <a:rPr lang="es-ES" dirty="0" smtClean="0"/>
              <a:t>En la parte inferior </a:t>
            </a:r>
            <a:r>
              <a:rPr lang="es-ES" dirty="0"/>
              <a:t>de </a:t>
            </a:r>
            <a:r>
              <a:rPr lang="es-ES" b="1" dirty="0">
                <a:solidFill>
                  <a:srgbClr val="EC6F28"/>
                </a:solidFill>
              </a:rPr>
              <a:t>0,03 </a:t>
            </a:r>
            <a:r>
              <a:rPr lang="es-ES" b="1" dirty="0" smtClean="0">
                <a:solidFill>
                  <a:srgbClr val="EC6F28"/>
                </a:solidFill>
              </a:rPr>
              <a:t>m</a:t>
            </a:r>
            <a:r>
              <a:rPr lang="es-ES" dirty="0" smtClean="0">
                <a:solidFill>
                  <a:srgbClr val="EC6F28"/>
                </a:solidFill>
              </a:rPr>
              <a:t> </a:t>
            </a:r>
          </a:p>
          <a:p>
            <a:pPr marL="631825" lvl="1" indent="-268288">
              <a:buClr>
                <a:srgbClr val="EC6F28"/>
              </a:buClr>
            </a:pPr>
            <a:r>
              <a:rPr lang="es-ES" dirty="0" smtClean="0"/>
              <a:t>En la parte superior </a:t>
            </a:r>
            <a:r>
              <a:rPr lang="es-ES" dirty="0"/>
              <a:t>de </a:t>
            </a:r>
            <a:r>
              <a:rPr lang="es-ES" b="1" dirty="0">
                <a:solidFill>
                  <a:srgbClr val="EC6F28"/>
                </a:solidFill>
              </a:rPr>
              <a:t>0,06 </a:t>
            </a:r>
            <a:r>
              <a:rPr lang="es-ES" b="1" dirty="0" smtClean="0">
                <a:solidFill>
                  <a:srgbClr val="EC6F28"/>
                </a:solidFill>
              </a:rPr>
              <a:t>m</a:t>
            </a:r>
            <a:endParaRPr lang="es-ES" dirty="0" smtClean="0">
              <a:solidFill>
                <a:srgbClr val="EC6F28"/>
              </a:solidFill>
            </a:endParaRPr>
          </a:p>
        </p:txBody>
      </p:sp>
      <p:grpSp>
        <p:nvGrpSpPr>
          <p:cNvPr id="9" name="Grupo 8"/>
          <p:cNvGrpSpPr/>
          <p:nvPr/>
        </p:nvGrpSpPr>
        <p:grpSpPr>
          <a:xfrm>
            <a:off x="5004048" y="3946149"/>
            <a:ext cx="3575343" cy="2600325"/>
            <a:chOff x="5004048" y="3946149"/>
            <a:chExt cx="3575343" cy="2600325"/>
          </a:xfrm>
        </p:grpSpPr>
        <p:sp>
          <p:nvSpPr>
            <p:cNvPr id="6" name="CuadroTexto 5"/>
            <p:cNvSpPr txBox="1"/>
            <p:nvPr/>
          </p:nvSpPr>
          <p:spPr>
            <a:xfrm>
              <a:off x="5724128" y="6138265"/>
              <a:ext cx="2154322" cy="408209"/>
            </a:xfrm>
            <a:prstGeom prst="rect">
              <a:avLst/>
            </a:prstGeom>
            <a:noFill/>
          </p:spPr>
          <p:txBody>
            <a:bodyPr wrap="square" rtlCol="0">
              <a:spAutoFit/>
            </a:bodyPr>
            <a:lstStyle/>
            <a:p>
              <a:pPr algn="ctr"/>
              <a:r>
                <a:rPr lang="es-ES" sz="1800" dirty="0" smtClean="0"/>
                <a:t>Pág. 359</a:t>
              </a:r>
              <a:endParaRPr lang="es-ES" sz="1800" dirty="0"/>
            </a:p>
          </p:txBody>
        </p:sp>
        <p:pic>
          <p:nvPicPr>
            <p:cNvPr id="8" name="Imagen 7"/>
            <p:cNvPicPr>
              <a:picLocks noChangeAspect="1"/>
            </p:cNvPicPr>
            <p:nvPr/>
          </p:nvPicPr>
          <p:blipFill>
            <a:blip r:embed="rId2"/>
            <a:stretch>
              <a:fillRect/>
            </a:stretch>
          </p:blipFill>
          <p:spPr>
            <a:xfrm>
              <a:off x="5004048" y="3946149"/>
              <a:ext cx="3575343" cy="2157159"/>
            </a:xfrm>
            <a:prstGeom prst="rect">
              <a:avLst/>
            </a:prstGeom>
          </p:spPr>
        </p:pic>
      </p:grpSp>
      <p:sp>
        <p:nvSpPr>
          <p:cNvPr id="10"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Instalación enterrada</a:t>
            </a:r>
            <a:endParaRPr lang="es-ES" b="1" i="1" u="sng" dirty="0">
              <a:solidFill>
                <a:srgbClr val="EC6F28"/>
              </a:solidFill>
              <a:latin typeface="Century Gothic" panose="020B0502020202020204" pitchFamily="34" charset="0"/>
            </a:endParaRPr>
          </a:p>
        </p:txBody>
      </p:sp>
      <p:sp>
        <p:nvSpPr>
          <p:cNvPr id="11"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166516651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65123" y="1916832"/>
            <a:ext cx="711133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algn="just">
              <a:buClr>
                <a:srgbClr val="EC6F28"/>
              </a:buClr>
            </a:pPr>
            <a:r>
              <a:rPr lang="es-ES" sz="2000" dirty="0" smtClean="0"/>
              <a:t>Se </a:t>
            </a:r>
            <a:r>
              <a:rPr lang="es-ES" sz="2000" dirty="0"/>
              <a:t>dispondrán </a:t>
            </a:r>
            <a:r>
              <a:rPr lang="es-ES" sz="2000" b="1" dirty="0">
                <a:solidFill>
                  <a:srgbClr val="EC6F28"/>
                </a:solidFill>
              </a:rPr>
              <a:t>arquetas</a:t>
            </a:r>
            <a:r>
              <a:rPr lang="es-ES" sz="2000" dirty="0">
                <a:solidFill>
                  <a:srgbClr val="EC6F28"/>
                </a:solidFill>
              </a:rPr>
              <a:t> con tapa, registrables o </a:t>
            </a:r>
            <a:r>
              <a:rPr lang="es-ES" sz="2000" dirty="0" smtClean="0">
                <a:solidFill>
                  <a:srgbClr val="EC6F28"/>
                </a:solidFill>
              </a:rPr>
              <a:t>no</a:t>
            </a:r>
            <a:r>
              <a:rPr lang="es-ES" sz="2000" dirty="0" smtClean="0"/>
              <a:t>.</a:t>
            </a:r>
          </a:p>
          <a:p>
            <a:pPr algn="just">
              <a:buClr>
                <a:srgbClr val="EC6F28"/>
              </a:buClr>
            </a:pPr>
            <a:endParaRPr lang="es-ES" sz="2000" dirty="0"/>
          </a:p>
          <a:p>
            <a:pPr algn="just">
              <a:buClr>
                <a:srgbClr val="EC6F28"/>
              </a:buClr>
            </a:pPr>
            <a:r>
              <a:rPr lang="es-ES" sz="2000" dirty="0" smtClean="0"/>
              <a:t>En </a:t>
            </a:r>
            <a:r>
              <a:rPr lang="es-ES" sz="2000" dirty="0"/>
              <a:t>los </a:t>
            </a:r>
            <a:r>
              <a:rPr lang="es-ES" sz="2000" dirty="0">
                <a:solidFill>
                  <a:srgbClr val="EC6F28"/>
                </a:solidFill>
              </a:rPr>
              <a:t>tramos rectos </a:t>
            </a:r>
            <a:r>
              <a:rPr lang="es-ES" sz="2000" dirty="0"/>
              <a:t>se instalarán </a:t>
            </a:r>
            <a:r>
              <a:rPr lang="es-ES" sz="2000" dirty="0" smtClean="0"/>
              <a:t>registros </a:t>
            </a:r>
            <a:r>
              <a:rPr lang="es-ES" sz="2000" dirty="0"/>
              <a:t>como máximo cada </a:t>
            </a:r>
            <a:r>
              <a:rPr lang="es-ES" sz="2000" b="1" dirty="0">
                <a:solidFill>
                  <a:srgbClr val="EC6F28"/>
                </a:solidFill>
              </a:rPr>
              <a:t>40 </a:t>
            </a:r>
            <a:r>
              <a:rPr lang="es-ES" sz="2000" b="1" dirty="0" smtClean="0">
                <a:solidFill>
                  <a:srgbClr val="EC6F28"/>
                </a:solidFill>
              </a:rPr>
              <a:t>m</a:t>
            </a:r>
            <a:r>
              <a:rPr lang="es-ES" sz="2000" dirty="0" smtClean="0"/>
              <a:t>.</a:t>
            </a:r>
          </a:p>
          <a:p>
            <a:pPr algn="just">
              <a:buClr>
                <a:srgbClr val="EC6F28"/>
              </a:buClr>
            </a:pPr>
            <a:endParaRPr lang="es-ES" sz="2000" dirty="0"/>
          </a:p>
          <a:p>
            <a:pPr algn="just">
              <a:buClr>
                <a:srgbClr val="EC6F28"/>
              </a:buClr>
            </a:pPr>
            <a:r>
              <a:rPr lang="es-ES" sz="2000" dirty="0" smtClean="0"/>
              <a:t>Esta </a:t>
            </a:r>
            <a:r>
              <a:rPr lang="es-ES" sz="2000" dirty="0"/>
              <a:t>distancia podrá </a:t>
            </a:r>
            <a:r>
              <a:rPr lang="es-ES" sz="2000" dirty="0" smtClean="0"/>
              <a:t>variarse, </a:t>
            </a:r>
            <a:r>
              <a:rPr lang="es-ES" sz="2000" dirty="0"/>
              <a:t>en función de </a:t>
            </a:r>
            <a:r>
              <a:rPr lang="es-ES" sz="2000" dirty="0">
                <a:solidFill>
                  <a:srgbClr val="EC6F28"/>
                </a:solidFill>
              </a:rPr>
              <a:t>derivaciones</a:t>
            </a:r>
            <a:r>
              <a:rPr lang="es-ES" sz="2000" dirty="0"/>
              <a:t>, </a:t>
            </a:r>
            <a:r>
              <a:rPr lang="es-ES" sz="2000" dirty="0">
                <a:solidFill>
                  <a:srgbClr val="EC6F28"/>
                </a:solidFill>
              </a:rPr>
              <a:t>cruces</a:t>
            </a:r>
            <a:r>
              <a:rPr lang="es-ES" sz="2000" dirty="0"/>
              <a:t> u otros </a:t>
            </a:r>
            <a:r>
              <a:rPr lang="es-ES" sz="2000" dirty="0" smtClean="0"/>
              <a:t>condicionantes.</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7625" b="5928"/>
          <a:stretch/>
        </p:blipFill>
        <p:spPr>
          <a:xfrm>
            <a:off x="3509714" y="4077072"/>
            <a:ext cx="5238750" cy="2533982"/>
          </a:xfrm>
          <a:prstGeom prst="rect">
            <a:avLst/>
          </a:prstGeom>
        </p:spPr>
      </p:pic>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Instalación enterrada</a:t>
            </a:r>
            <a:endParaRPr lang="es-ES" b="1" i="1" u="sng" dirty="0">
              <a:solidFill>
                <a:srgbClr val="EC6F28"/>
              </a:solidFill>
              <a:latin typeface="Century Gothic" panose="020B0502020202020204" pitchFamily="34" charset="0"/>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254138023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65123" y="1916832"/>
            <a:ext cx="711133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sz="2000" dirty="0" smtClean="0"/>
              <a:t>A </a:t>
            </a:r>
            <a:r>
              <a:rPr lang="es-ES" sz="2000" dirty="0"/>
              <a:t>la entrada en las arquetas, los tubos deberán quedar debidamente sellados en sus extremos para evitar la </a:t>
            </a:r>
            <a:r>
              <a:rPr lang="es-ES" sz="2000" dirty="0" smtClean="0"/>
              <a:t>entrada de:</a:t>
            </a:r>
          </a:p>
          <a:p>
            <a:pPr algn="just"/>
            <a:endParaRPr lang="es-ES" sz="2000" dirty="0" smtClean="0"/>
          </a:p>
          <a:p>
            <a:pPr lvl="1" algn="just">
              <a:buClr>
                <a:srgbClr val="EC6F28"/>
              </a:buClr>
              <a:buFont typeface="Wingdings" panose="05000000000000000000" pitchFamily="2" charset="2"/>
              <a:buChar char="Ø"/>
            </a:pPr>
            <a:r>
              <a:rPr lang="es-ES" sz="1600" dirty="0" smtClean="0"/>
              <a:t> </a:t>
            </a:r>
            <a:r>
              <a:rPr lang="es-ES" dirty="0"/>
              <a:t>R</a:t>
            </a:r>
            <a:r>
              <a:rPr lang="es-ES" dirty="0" smtClean="0"/>
              <a:t>oedores </a:t>
            </a:r>
          </a:p>
          <a:p>
            <a:pPr lvl="1" algn="just">
              <a:buClr>
                <a:srgbClr val="EC6F28"/>
              </a:buClr>
              <a:buFont typeface="Wingdings" panose="05000000000000000000" pitchFamily="2" charset="2"/>
              <a:buChar char="Ø"/>
            </a:pPr>
            <a:endParaRPr lang="es-ES" dirty="0"/>
          </a:p>
          <a:p>
            <a:pPr lvl="1" algn="just">
              <a:buClr>
                <a:srgbClr val="EC6F28"/>
              </a:buClr>
              <a:buFont typeface="Wingdings" panose="05000000000000000000" pitchFamily="2" charset="2"/>
              <a:buChar char="Ø"/>
            </a:pPr>
            <a:r>
              <a:rPr lang="es-ES" dirty="0"/>
              <a:t>A</a:t>
            </a:r>
            <a:r>
              <a:rPr lang="es-ES" dirty="0" smtClean="0"/>
              <a:t>gua</a:t>
            </a:r>
            <a:endParaRPr lang="es-ES" sz="28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3598"/>
          <a:stretch/>
        </p:blipFill>
        <p:spPr>
          <a:xfrm>
            <a:off x="3664186" y="2996952"/>
            <a:ext cx="5012271" cy="3598528"/>
          </a:xfrm>
          <a:prstGeom prst="rect">
            <a:avLst/>
          </a:prstGeom>
        </p:spPr>
      </p:pic>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Instalación enterrada</a:t>
            </a:r>
            <a:endParaRPr lang="es-ES" b="1" i="1" u="sng" dirty="0">
              <a:solidFill>
                <a:srgbClr val="EC6F28"/>
              </a:solidFill>
              <a:latin typeface="Century Gothic" panose="020B0502020202020204" pitchFamily="34" charset="0"/>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401695850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opcable.com/content/noticias/es/big_foto1-149.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084" t="14606" r="14017" b="13145"/>
          <a:stretch>
            <a:fillRect/>
          </a:stretch>
        </p:blipFill>
        <p:spPr bwMode="auto">
          <a:xfrm>
            <a:off x="5940152" y="2653746"/>
            <a:ext cx="23717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12 Conector recto de flecha"/>
          <p:cNvCxnSpPr>
            <a:endCxn id="9" idx="0"/>
          </p:cNvCxnSpPr>
          <p:nvPr/>
        </p:nvCxnSpPr>
        <p:spPr bwMode="auto">
          <a:xfrm flipH="1">
            <a:off x="5150251" y="4077072"/>
            <a:ext cx="1752177" cy="925363"/>
          </a:xfrm>
          <a:prstGeom prst="straightConnector1">
            <a:avLst/>
          </a:prstGeom>
          <a:ln w="38100">
            <a:headEnd type="none" w="sm" len="sm"/>
            <a:tailEnd type="arrow"/>
          </a:ln>
        </p:spPr>
        <p:style>
          <a:lnRef idx="1">
            <a:schemeClr val="accent2"/>
          </a:lnRef>
          <a:fillRef idx="0">
            <a:schemeClr val="accent2"/>
          </a:fillRef>
          <a:effectRef idx="0">
            <a:schemeClr val="accent2"/>
          </a:effectRef>
          <a:fontRef idx="minor">
            <a:schemeClr val="tx1"/>
          </a:fontRef>
        </p:style>
      </p:cxnSp>
      <p:sp>
        <p:nvSpPr>
          <p:cNvPr id="9" name="13 CuadroTexto"/>
          <p:cNvSpPr txBox="1">
            <a:spLocks noChangeArrowheads="1"/>
          </p:cNvSpPr>
          <p:nvPr/>
        </p:nvSpPr>
        <p:spPr bwMode="auto">
          <a:xfrm>
            <a:off x="3863855" y="5002435"/>
            <a:ext cx="25727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000"/>
              </a:buClr>
              <a:buFont typeface="Wingdings" panose="05000000000000000000" pitchFamily="2" charset="2"/>
              <a:buChar char="Ø"/>
              <a:defRPr sz="2400">
                <a:solidFill>
                  <a:srgbClr val="000000"/>
                </a:solidFill>
                <a:latin typeface="Arial Narrow" panose="020B0606020202030204" pitchFamily="34" charset="0"/>
              </a:defRPr>
            </a:lvl1pPr>
            <a:lvl2pPr marL="742950" indent="-285750" eaLnBrk="0" hangingPunct="0">
              <a:spcBef>
                <a:spcPct val="20000"/>
              </a:spcBef>
              <a:buClr>
                <a:srgbClr val="008000"/>
              </a:buClr>
              <a:buFont typeface="Wingdings" panose="05000000000000000000" pitchFamily="2" charset="2"/>
              <a:buChar char="q"/>
              <a:defRPr sz="2000">
                <a:solidFill>
                  <a:srgbClr val="000000"/>
                </a:solidFill>
                <a:latin typeface="Arial Narrow" panose="020B0606020202030204" pitchFamily="34" charset="0"/>
              </a:defRPr>
            </a:lvl2pPr>
            <a:lvl3pPr marL="1143000" indent="-228600" eaLnBrk="0" hangingPunct="0">
              <a:spcBef>
                <a:spcPct val="20000"/>
              </a:spcBef>
              <a:buClr>
                <a:srgbClr val="008000"/>
              </a:buClr>
              <a:buFont typeface="Wingdings" panose="05000000000000000000" pitchFamily="2" charset="2"/>
              <a:buChar char="ü"/>
              <a:defRPr sz="2000">
                <a:solidFill>
                  <a:srgbClr val="000000"/>
                </a:solidFill>
                <a:latin typeface="Arial Narrow" panose="020B0606020202030204" pitchFamily="34" charset="0"/>
              </a:defRPr>
            </a:lvl3pPr>
            <a:lvl4pPr marL="1600200" indent="-228600" eaLnBrk="0" hangingPunct="0">
              <a:spcBef>
                <a:spcPct val="20000"/>
              </a:spcBef>
              <a:buClr>
                <a:srgbClr val="008000"/>
              </a:buClr>
              <a:buChar char="–"/>
              <a:defRPr sz="2000">
                <a:solidFill>
                  <a:srgbClr val="000000"/>
                </a:solidFill>
                <a:latin typeface="Arial Narrow" panose="020B0606020202030204" pitchFamily="34" charset="0"/>
              </a:defRPr>
            </a:lvl4pPr>
            <a:lvl5pPr marL="2057400" indent="-228600" eaLnBrk="0" hangingPunct="0">
              <a:spcBef>
                <a:spcPct val="20000"/>
              </a:spcBef>
              <a:buClr>
                <a:srgbClr val="00CC00"/>
              </a:buClr>
              <a:buChar char="–"/>
              <a:defRPr sz="2000">
                <a:solidFill>
                  <a:srgbClr val="000000"/>
                </a:solidFill>
                <a:latin typeface="Arial Narrow" panose="020B0606020202030204" pitchFamily="34" charset="0"/>
              </a:defRPr>
            </a:lvl5pPr>
            <a:lvl6pPr marL="25146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6pPr>
            <a:lvl7pPr marL="29718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7pPr>
            <a:lvl8pPr marL="34290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8pPr>
            <a:lvl9pPr marL="3886200" indent="-228600" eaLnBrk="0" fontAlgn="base" hangingPunct="0">
              <a:spcBef>
                <a:spcPct val="20000"/>
              </a:spcBef>
              <a:spcAft>
                <a:spcPct val="0"/>
              </a:spcAft>
              <a:buClr>
                <a:srgbClr val="00CC00"/>
              </a:buClr>
              <a:buChar char="–"/>
              <a:defRPr sz="2000">
                <a:solidFill>
                  <a:srgbClr val="000000"/>
                </a:solidFill>
                <a:latin typeface="Arial Narrow" panose="020B0606020202030204" pitchFamily="34" charset="0"/>
              </a:defRPr>
            </a:lvl9pPr>
          </a:lstStyle>
          <a:p>
            <a:pPr algn="ctr" eaLnBrk="1" hangingPunct="1">
              <a:spcBef>
                <a:spcPct val="0"/>
              </a:spcBef>
              <a:buClrTx/>
              <a:buFontTx/>
              <a:buNone/>
            </a:pPr>
            <a:r>
              <a:rPr lang="es-ES" altLang="es-ES" sz="1400" b="1" dirty="0">
                <a:solidFill>
                  <a:schemeClr val="tx1"/>
                </a:solidFill>
                <a:latin typeface="Arial" panose="020B0604020202020204" pitchFamily="34" charset="0"/>
              </a:rPr>
              <a:t>No es necesario en caso de alimentarse a través de un contador </a:t>
            </a:r>
            <a:r>
              <a:rPr lang="es-ES" altLang="es-ES" sz="1400" b="1" dirty="0" smtClean="0">
                <a:solidFill>
                  <a:schemeClr val="tx1"/>
                </a:solidFill>
                <a:latin typeface="Arial" panose="020B0604020202020204" pitchFamily="34" charset="0"/>
              </a:rPr>
              <a:t>inteligente</a:t>
            </a:r>
          </a:p>
          <a:p>
            <a:pPr algn="ctr" eaLnBrk="1" hangingPunct="1">
              <a:spcBef>
                <a:spcPct val="0"/>
              </a:spcBef>
              <a:buClrTx/>
              <a:buFontTx/>
              <a:buNone/>
            </a:pPr>
            <a:r>
              <a:rPr lang="es-ES" altLang="es-ES" sz="1400" b="1" dirty="0" smtClean="0">
                <a:solidFill>
                  <a:schemeClr val="tx1"/>
                </a:solidFill>
                <a:latin typeface="Arial" panose="020B0604020202020204" pitchFamily="34" charset="0"/>
              </a:rPr>
              <a:t>(Dependiendo de compañía)</a:t>
            </a:r>
            <a:endParaRPr lang="es-ES" altLang="es-ES" sz="1400" b="1" dirty="0">
              <a:solidFill>
                <a:schemeClr val="tx1"/>
              </a:solidFill>
              <a:latin typeface="Arial" panose="020B0604020202020204" pitchFamily="34" charset="0"/>
            </a:endParaRPr>
          </a:p>
        </p:txBody>
      </p:sp>
      <p:sp>
        <p:nvSpPr>
          <p:cNvPr id="11" name="14 CuadroTexto"/>
          <p:cNvSpPr txBox="1">
            <a:spLocks noChangeArrowheads="1"/>
          </p:cNvSpPr>
          <p:nvPr/>
        </p:nvSpPr>
        <p:spPr bwMode="auto">
          <a:xfrm>
            <a:off x="1835696" y="1938151"/>
            <a:ext cx="56898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800100" indent="-3429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s-ES" altLang="es-ES" sz="2000" b="1" dirty="0" smtClean="0">
                <a:solidFill>
                  <a:srgbClr val="EC6F28"/>
                </a:solidFill>
                <a:latin typeface="+mj-lt"/>
              </a:rPr>
              <a:t>Sección mínima</a:t>
            </a: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6 mm</a:t>
            </a:r>
            <a:r>
              <a:rPr lang="es-ES" sz="2000" baseline="30000" dirty="0" smtClean="0"/>
              <a:t>2</a:t>
            </a:r>
            <a:r>
              <a:rPr lang="es-ES" altLang="es-ES" sz="2000" dirty="0" smtClean="0">
                <a:solidFill>
                  <a:srgbClr val="000000"/>
                </a:solidFill>
                <a:latin typeface="Arial Narrow" pitchFamily="34" charset="0"/>
              </a:rPr>
              <a:t> </a:t>
            </a:r>
            <a:r>
              <a:rPr lang="es-ES" altLang="es-ES" sz="2000" dirty="0">
                <a:solidFill>
                  <a:srgbClr val="000000"/>
                </a:solidFill>
                <a:latin typeface="Arial Narrow" pitchFamily="34" charset="0"/>
              </a:rPr>
              <a:t>Cu</a:t>
            </a: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6 mm</a:t>
            </a:r>
            <a:r>
              <a:rPr lang="es-ES" sz="2000" baseline="30000" dirty="0" smtClean="0"/>
              <a:t>2</a:t>
            </a:r>
            <a:r>
              <a:rPr lang="es-ES" altLang="es-ES" sz="2000" dirty="0" smtClean="0">
                <a:solidFill>
                  <a:srgbClr val="000000"/>
                </a:solidFill>
                <a:latin typeface="Arial Narrow" pitchFamily="34" charset="0"/>
              </a:rPr>
              <a:t> Al</a:t>
            </a:r>
          </a:p>
          <a:p>
            <a:pPr eaLnBrk="1" hangingPunct="1"/>
            <a:r>
              <a:rPr lang="es-ES" altLang="es-ES" sz="2000" b="1" dirty="0">
                <a:solidFill>
                  <a:srgbClr val="EC6F28"/>
                </a:solidFill>
              </a:rPr>
              <a:t>Aislamiento</a:t>
            </a:r>
          </a:p>
          <a:p>
            <a:pPr lvl="1" eaLnBrk="1" hangingPunct="1">
              <a:buClr>
                <a:srgbClr val="EC6F28"/>
              </a:buClr>
              <a:buFont typeface="Wingdings" panose="05000000000000000000" pitchFamily="2" charset="2"/>
              <a:buChar char="Ø"/>
            </a:pPr>
            <a:r>
              <a:rPr lang="es-ES" altLang="es-ES" sz="2000" dirty="0">
                <a:solidFill>
                  <a:srgbClr val="000000"/>
                </a:solidFill>
                <a:latin typeface="Arial Narrow" pitchFamily="34" charset="0"/>
              </a:rPr>
              <a:t>0,4/0,75 </a:t>
            </a:r>
            <a:r>
              <a:rPr lang="es-ES" altLang="es-ES" sz="2000" dirty="0" err="1" smtClean="0">
                <a:solidFill>
                  <a:srgbClr val="000000"/>
                </a:solidFill>
                <a:latin typeface="Arial Narrow" pitchFamily="34" charset="0"/>
              </a:rPr>
              <a:t>kV</a:t>
            </a:r>
            <a:endParaRPr lang="es-ES" altLang="es-ES" sz="2000" dirty="0" smtClean="0">
              <a:solidFill>
                <a:srgbClr val="000000"/>
              </a:solidFill>
              <a:latin typeface="Arial Narrow" pitchFamily="34" charset="0"/>
            </a:endParaRP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Enterradas 0,6/1 </a:t>
            </a:r>
            <a:r>
              <a:rPr lang="es-ES" altLang="es-ES" sz="2000" dirty="0" err="1" smtClean="0">
                <a:solidFill>
                  <a:srgbClr val="000000"/>
                </a:solidFill>
                <a:latin typeface="Arial Narrow" pitchFamily="34" charset="0"/>
              </a:rPr>
              <a:t>kV</a:t>
            </a:r>
            <a:endParaRPr lang="es-ES" altLang="es-ES" sz="2000" dirty="0">
              <a:solidFill>
                <a:srgbClr val="000000"/>
              </a:solidFill>
              <a:latin typeface="Arial Narrow" pitchFamily="34" charset="0"/>
            </a:endParaRPr>
          </a:p>
          <a:p>
            <a:pPr marL="0" lvl="1" indent="0" eaLnBrk="1" hangingPunct="1">
              <a:buClr>
                <a:srgbClr val="EC6F28"/>
              </a:buClr>
            </a:pPr>
            <a:r>
              <a:rPr lang="es-ES" altLang="es-ES" sz="2000" b="1" dirty="0">
                <a:solidFill>
                  <a:srgbClr val="EC6F28"/>
                </a:solidFill>
              </a:rPr>
              <a:t>Características</a:t>
            </a: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Sin empalmes</a:t>
            </a:r>
            <a:endParaRPr lang="es-ES" altLang="es-ES" sz="2000" dirty="0">
              <a:solidFill>
                <a:srgbClr val="000000"/>
              </a:solidFill>
              <a:latin typeface="Arial Narrow" pitchFamily="34" charset="0"/>
            </a:endParaRPr>
          </a:p>
        </p:txBody>
      </p:sp>
      <p:sp>
        <p:nvSpPr>
          <p:cNvPr id="12"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a:solidFill>
                  <a:srgbClr val="EC6F28"/>
                </a:solidFill>
                <a:latin typeface="Century Gothic" panose="020B0502020202020204" pitchFamily="34" charset="0"/>
              </a:rPr>
              <a:t>Conductores</a:t>
            </a:r>
          </a:p>
        </p:txBody>
      </p:sp>
      <p:sp>
        <p:nvSpPr>
          <p:cNvPr id="13"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22484450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25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CuadroTexto"/>
          <p:cNvSpPr txBox="1"/>
          <p:nvPr/>
        </p:nvSpPr>
        <p:spPr>
          <a:xfrm>
            <a:off x="1370992" y="3481263"/>
            <a:ext cx="7369583" cy="369332"/>
          </a:xfrm>
          <a:prstGeom prst="rect">
            <a:avLst/>
          </a:prstGeom>
          <a:noFill/>
        </p:spPr>
        <p:txBody>
          <a:bodyPr wrap="square" rtlCol="0">
            <a:spAutoFit/>
          </a:bodyPr>
          <a:lstStyle/>
          <a:p>
            <a:r>
              <a:rPr lang="es-ES" sz="1800" dirty="0">
                <a:solidFill>
                  <a:srgbClr val="000000"/>
                </a:solidFill>
                <a:latin typeface="Arial Narrow" pitchFamily="34" charset="0"/>
              </a:rPr>
              <a:t>De acuerdo a lo indicado en el Reglamento de productos de la construcción (CPR):</a:t>
            </a:r>
          </a:p>
        </p:txBody>
      </p:sp>
      <p:sp>
        <p:nvSpPr>
          <p:cNvPr id="17" name="10 CuadroTexto"/>
          <p:cNvSpPr txBox="1">
            <a:spLocks noChangeArrowheads="1"/>
          </p:cNvSpPr>
          <p:nvPr/>
        </p:nvSpPr>
        <p:spPr bwMode="auto">
          <a:xfrm>
            <a:off x="1331640" y="1844824"/>
            <a:ext cx="509306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800100" indent="-3429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s-ES" altLang="es-ES" sz="2000" b="1" dirty="0" smtClean="0">
                <a:solidFill>
                  <a:srgbClr val="EC6F28"/>
                </a:solidFill>
                <a:latin typeface="+mj-lt"/>
              </a:rPr>
              <a:t>Características frente al fuego</a:t>
            </a: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No </a:t>
            </a:r>
            <a:r>
              <a:rPr lang="es-ES" altLang="es-ES" sz="2000" dirty="0">
                <a:solidFill>
                  <a:srgbClr val="000000"/>
                </a:solidFill>
                <a:latin typeface="Arial Narrow" pitchFamily="34" charset="0"/>
              </a:rPr>
              <a:t>propagador </a:t>
            </a:r>
            <a:r>
              <a:rPr lang="es-ES" altLang="es-ES" sz="2000" dirty="0" smtClean="0">
                <a:solidFill>
                  <a:srgbClr val="000000"/>
                </a:solidFill>
                <a:latin typeface="Arial Narrow" pitchFamily="34" charset="0"/>
              </a:rPr>
              <a:t>del incendio</a:t>
            </a:r>
            <a:endParaRPr lang="es-ES" altLang="es-ES" sz="2000" dirty="0">
              <a:solidFill>
                <a:srgbClr val="000000"/>
              </a:solidFill>
              <a:latin typeface="Arial Narrow" pitchFamily="34" charset="0"/>
            </a:endParaRPr>
          </a:p>
          <a:p>
            <a:pPr lvl="1" eaLnBrk="1" hangingPunct="1">
              <a:buClr>
                <a:srgbClr val="EC6F28"/>
              </a:buClr>
              <a:buFont typeface="Wingdings" panose="05000000000000000000" pitchFamily="2" charset="2"/>
              <a:buChar char="Ø"/>
            </a:pPr>
            <a:r>
              <a:rPr lang="es-ES" altLang="es-ES" sz="2000" dirty="0">
                <a:solidFill>
                  <a:srgbClr val="000000"/>
                </a:solidFill>
                <a:latin typeface="Arial Narrow" pitchFamily="34" charset="0"/>
              </a:rPr>
              <a:t>Opacidad </a:t>
            </a:r>
            <a:r>
              <a:rPr lang="es-ES" altLang="es-ES" sz="2000" dirty="0" smtClean="0">
                <a:solidFill>
                  <a:srgbClr val="000000"/>
                </a:solidFill>
                <a:latin typeface="Arial Narrow" pitchFamily="34" charset="0"/>
              </a:rPr>
              <a:t>reducida</a:t>
            </a:r>
          </a:p>
          <a:p>
            <a:pPr lvl="1" eaLnBrk="1" hangingPunct="1">
              <a:buClr>
                <a:srgbClr val="EC6F28"/>
              </a:buClr>
              <a:buFont typeface="Wingdings" panose="05000000000000000000" pitchFamily="2" charset="2"/>
              <a:buChar char="Ø"/>
            </a:pPr>
            <a:r>
              <a:rPr lang="es-ES" altLang="es-ES" sz="2000" dirty="0" smtClean="0">
                <a:solidFill>
                  <a:srgbClr val="000000"/>
                </a:solidFill>
                <a:latin typeface="Arial Narrow" pitchFamily="34" charset="0"/>
              </a:rPr>
              <a:t>Sin caída de gotas y partículas durante 10 s</a:t>
            </a:r>
            <a:endParaRPr lang="es-ES" altLang="es-ES" sz="2000" dirty="0">
              <a:solidFill>
                <a:srgbClr val="000000"/>
              </a:solidFill>
              <a:latin typeface="Arial Narrow" pitchFamily="34" charset="0"/>
            </a:endParaRPr>
          </a:p>
          <a:p>
            <a:pPr lvl="1" eaLnBrk="1" hangingPunct="1">
              <a:buClr>
                <a:srgbClr val="EC6F28"/>
              </a:buClr>
              <a:buFont typeface="Wingdings" panose="05000000000000000000" pitchFamily="2" charset="2"/>
              <a:buChar char="Ø"/>
            </a:pPr>
            <a:r>
              <a:rPr lang="es-ES" altLang="es-ES" sz="2000" dirty="0">
                <a:solidFill>
                  <a:srgbClr val="000000"/>
                </a:solidFill>
                <a:latin typeface="Arial Narrow" pitchFamily="34" charset="0"/>
              </a:rPr>
              <a:t>Libre de halógenos</a:t>
            </a:r>
          </a:p>
        </p:txBody>
      </p:sp>
      <p:sp>
        <p:nvSpPr>
          <p:cNvPr id="18"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pic>
        <p:nvPicPr>
          <p:cNvPr id="2" name="Imagen 1"/>
          <p:cNvPicPr>
            <a:picLocks noChangeAspect="1"/>
          </p:cNvPicPr>
          <p:nvPr/>
        </p:nvPicPr>
        <p:blipFill>
          <a:blip r:embed="rId2"/>
          <a:stretch>
            <a:fillRect/>
          </a:stretch>
        </p:blipFill>
        <p:spPr>
          <a:xfrm>
            <a:off x="2106919" y="3881032"/>
            <a:ext cx="5489418" cy="2140256"/>
          </a:xfrm>
          <a:prstGeom prst="rect">
            <a:avLst/>
          </a:prstGeom>
        </p:spPr>
      </p:pic>
      <p:pic>
        <p:nvPicPr>
          <p:cNvPr id="3" name="Imagen 2"/>
          <p:cNvPicPr>
            <a:picLocks noChangeAspect="1"/>
          </p:cNvPicPr>
          <p:nvPr/>
        </p:nvPicPr>
        <p:blipFill>
          <a:blip r:embed="rId3">
            <a:clrChange>
              <a:clrFrom>
                <a:srgbClr val="FFFFFF"/>
              </a:clrFrom>
              <a:clrTo>
                <a:srgbClr val="FFFFFF">
                  <a:alpha val="0"/>
                </a:srgbClr>
              </a:clrTo>
            </a:clrChange>
          </a:blip>
          <a:stretch>
            <a:fillRect/>
          </a:stretch>
        </p:blipFill>
        <p:spPr>
          <a:xfrm>
            <a:off x="1475656" y="6021288"/>
            <a:ext cx="6762750" cy="647700"/>
          </a:xfrm>
          <a:prstGeom prst="rect">
            <a:avLst/>
          </a:prstGeom>
        </p:spPr>
      </p:pic>
    </p:spTree>
    <p:extLst>
      <p:ext uri="{BB962C8B-B14F-4D97-AF65-F5344CB8AC3E}">
        <p14:creationId xmlns:p14="http://schemas.microsoft.com/office/powerpoint/2010/main" val="402218135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85457" y="4922041"/>
            <a:ext cx="4743317" cy="307777"/>
          </a:xfrm>
          <a:prstGeom prst="rect">
            <a:avLst/>
          </a:prstGeom>
          <a:noFill/>
        </p:spPr>
        <p:txBody>
          <a:bodyPr wrap="square" rtlCol="0">
            <a:spAutoFit/>
          </a:bodyPr>
          <a:lstStyle/>
          <a:p>
            <a:r>
              <a:rPr lang="es-ES" sz="1400" dirty="0" smtClean="0">
                <a:solidFill>
                  <a:srgbClr val="EC6F28"/>
                </a:solidFill>
                <a:latin typeface="Arial" charset="0"/>
              </a:rPr>
              <a:t>BAJA EMISIÓN DE HUMOS:</a:t>
            </a:r>
            <a:endParaRPr lang="es-ES" sz="1400" dirty="0">
              <a:solidFill>
                <a:srgbClr val="EC6F28"/>
              </a:solidFill>
              <a:latin typeface="Arial" charset="0"/>
            </a:endParaRPr>
          </a:p>
        </p:txBody>
      </p:sp>
      <p:pic>
        <p:nvPicPr>
          <p:cNvPr id="205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5320" y="4287077"/>
            <a:ext cx="2232248" cy="1459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0113" y="2329865"/>
            <a:ext cx="2799839" cy="1237482"/>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585457" y="3645024"/>
            <a:ext cx="4743317" cy="307777"/>
          </a:xfrm>
          <a:prstGeom prst="rect">
            <a:avLst/>
          </a:prstGeom>
          <a:noFill/>
        </p:spPr>
        <p:txBody>
          <a:bodyPr wrap="square" rtlCol="0">
            <a:spAutoFit/>
          </a:bodyPr>
          <a:lstStyle/>
          <a:p>
            <a:pPr>
              <a:buClr>
                <a:srgbClr val="EC6F28"/>
              </a:buClr>
            </a:pPr>
            <a:r>
              <a:rPr lang="es-ES" sz="1400" dirty="0" smtClean="0">
                <a:solidFill>
                  <a:srgbClr val="EC6F28"/>
                </a:solidFill>
                <a:latin typeface="Arial" charset="0"/>
              </a:rPr>
              <a:t>EL CABLE Cca-s1b, d1, a1:</a:t>
            </a:r>
            <a:endParaRPr lang="es-ES" sz="1400" dirty="0">
              <a:solidFill>
                <a:srgbClr val="EC6F28"/>
              </a:solidFill>
              <a:latin typeface="Arial" charset="0"/>
            </a:endParaRPr>
          </a:p>
        </p:txBody>
      </p:sp>
      <p:sp>
        <p:nvSpPr>
          <p:cNvPr id="8" name="7 CuadroTexto"/>
          <p:cNvSpPr txBox="1"/>
          <p:nvPr/>
        </p:nvSpPr>
        <p:spPr>
          <a:xfrm>
            <a:off x="3585457" y="1931123"/>
            <a:ext cx="5155118" cy="523220"/>
          </a:xfrm>
          <a:prstGeom prst="rect">
            <a:avLst/>
          </a:prstGeom>
          <a:noFill/>
        </p:spPr>
        <p:txBody>
          <a:bodyPr wrap="square" rtlCol="0">
            <a:spAutoFit/>
          </a:bodyPr>
          <a:lstStyle/>
          <a:p>
            <a:r>
              <a:rPr lang="es-ES" sz="1400" dirty="0" smtClean="0">
                <a:latin typeface="Arial" charset="0"/>
              </a:rPr>
              <a:t>El </a:t>
            </a:r>
            <a:r>
              <a:rPr lang="es-ES" sz="1400" dirty="0">
                <a:latin typeface="Arial" charset="0"/>
              </a:rPr>
              <a:t>resultado de la combustión de materiales halógenos </a:t>
            </a:r>
            <a:r>
              <a:rPr lang="es-ES" sz="1400" dirty="0" smtClean="0">
                <a:latin typeface="Arial" charset="0"/>
              </a:rPr>
              <a:t>es </a:t>
            </a:r>
            <a:r>
              <a:rPr lang="es-ES" sz="1400" dirty="0">
                <a:latin typeface="Arial" charset="0"/>
              </a:rPr>
              <a:t>la emisión de gran cantidad de </a:t>
            </a:r>
            <a:r>
              <a:rPr lang="es-ES" sz="1400" dirty="0" smtClean="0">
                <a:latin typeface="Arial" charset="0"/>
              </a:rPr>
              <a:t>humos:</a:t>
            </a:r>
            <a:endParaRPr lang="es-ES" sz="1400" dirty="0">
              <a:latin typeface="Arial" charset="0"/>
            </a:endParaRPr>
          </a:p>
        </p:txBody>
      </p:sp>
      <p:sp>
        <p:nvSpPr>
          <p:cNvPr id="9" name="8 CuadroTexto"/>
          <p:cNvSpPr txBox="1"/>
          <p:nvPr/>
        </p:nvSpPr>
        <p:spPr>
          <a:xfrm>
            <a:off x="3836724" y="2473105"/>
            <a:ext cx="4743317" cy="307777"/>
          </a:xfrm>
          <a:prstGeom prst="rect">
            <a:avLst/>
          </a:prstGeom>
          <a:noFill/>
        </p:spPr>
        <p:txBody>
          <a:bodyPr wrap="square" rtlCol="0">
            <a:spAutoFit/>
          </a:bodyPr>
          <a:lstStyle/>
          <a:p>
            <a:pPr marL="285750" indent="-285750">
              <a:buClr>
                <a:srgbClr val="EC6F28"/>
              </a:buClr>
              <a:buFont typeface="Wingdings" pitchFamily="2" charset="2"/>
              <a:buChar char="Ø"/>
            </a:pPr>
            <a:r>
              <a:rPr lang="es-ES" sz="1400" dirty="0" smtClean="0">
                <a:solidFill>
                  <a:srgbClr val="EC6F28"/>
                </a:solidFill>
                <a:latin typeface="Arial" charset="0"/>
              </a:rPr>
              <a:t>CORROSIVIDAD</a:t>
            </a:r>
            <a:endParaRPr lang="es-ES" sz="1400" dirty="0">
              <a:solidFill>
                <a:srgbClr val="EC6F28"/>
              </a:solidFill>
              <a:latin typeface="Arial" charset="0"/>
            </a:endParaRPr>
          </a:p>
        </p:txBody>
      </p:sp>
      <p:sp>
        <p:nvSpPr>
          <p:cNvPr id="10" name="9 CuadroTexto"/>
          <p:cNvSpPr txBox="1"/>
          <p:nvPr/>
        </p:nvSpPr>
        <p:spPr>
          <a:xfrm>
            <a:off x="3850989" y="3367560"/>
            <a:ext cx="4743317" cy="307777"/>
          </a:xfrm>
          <a:prstGeom prst="rect">
            <a:avLst/>
          </a:prstGeom>
          <a:noFill/>
        </p:spPr>
        <p:txBody>
          <a:bodyPr wrap="square" rtlCol="0">
            <a:spAutoFit/>
          </a:bodyPr>
          <a:lstStyle/>
          <a:p>
            <a:pPr marL="285750" indent="-285750">
              <a:buClr>
                <a:srgbClr val="EC6F28"/>
              </a:buClr>
              <a:buFont typeface="Wingdings" pitchFamily="2" charset="2"/>
              <a:buChar char="Ø"/>
            </a:pPr>
            <a:r>
              <a:rPr lang="es-ES" sz="1400" dirty="0" smtClean="0">
                <a:solidFill>
                  <a:srgbClr val="EC6F28"/>
                </a:solidFill>
                <a:latin typeface="Arial" charset="0"/>
              </a:rPr>
              <a:t>TÓXICIDAD</a:t>
            </a:r>
            <a:endParaRPr lang="es-ES" sz="1400" dirty="0">
              <a:solidFill>
                <a:srgbClr val="EC6F28"/>
              </a:solidFill>
              <a:latin typeface="Arial" charset="0"/>
            </a:endParaRPr>
          </a:p>
        </p:txBody>
      </p:sp>
      <p:sp>
        <p:nvSpPr>
          <p:cNvPr id="11" name="10 CuadroTexto"/>
          <p:cNvSpPr txBox="1"/>
          <p:nvPr/>
        </p:nvSpPr>
        <p:spPr>
          <a:xfrm>
            <a:off x="3850989" y="3074221"/>
            <a:ext cx="4743317" cy="307777"/>
          </a:xfrm>
          <a:prstGeom prst="rect">
            <a:avLst/>
          </a:prstGeom>
          <a:noFill/>
        </p:spPr>
        <p:txBody>
          <a:bodyPr wrap="square" rtlCol="0">
            <a:spAutoFit/>
          </a:bodyPr>
          <a:lstStyle/>
          <a:p>
            <a:pPr marL="285750" indent="-285750">
              <a:buClr>
                <a:srgbClr val="EC6F28"/>
              </a:buClr>
              <a:buFont typeface="Wingdings" pitchFamily="2" charset="2"/>
              <a:buChar char="Ø"/>
            </a:pPr>
            <a:r>
              <a:rPr lang="es-ES" sz="1400" dirty="0" smtClean="0">
                <a:solidFill>
                  <a:srgbClr val="EC6F28"/>
                </a:solidFill>
                <a:latin typeface="Arial" charset="0"/>
              </a:rPr>
              <a:t>OPACIDAD</a:t>
            </a:r>
            <a:endParaRPr lang="es-ES" sz="1400" dirty="0">
              <a:solidFill>
                <a:srgbClr val="EC6F28"/>
              </a:solidFill>
              <a:latin typeface="Arial" charset="0"/>
            </a:endParaRPr>
          </a:p>
        </p:txBody>
      </p:sp>
      <p:sp>
        <p:nvSpPr>
          <p:cNvPr id="12" name="11 CuadroTexto"/>
          <p:cNvSpPr txBox="1"/>
          <p:nvPr/>
        </p:nvSpPr>
        <p:spPr>
          <a:xfrm>
            <a:off x="3585456" y="3929097"/>
            <a:ext cx="5245855" cy="954107"/>
          </a:xfrm>
          <a:prstGeom prst="rect">
            <a:avLst/>
          </a:prstGeom>
          <a:noFill/>
        </p:spPr>
        <p:txBody>
          <a:bodyPr wrap="square" rtlCol="0">
            <a:spAutoFit/>
          </a:bodyPr>
          <a:lstStyle/>
          <a:p>
            <a:r>
              <a:rPr lang="es-ES" sz="1400" dirty="0" smtClean="0">
                <a:latin typeface="Arial" charset="0"/>
              </a:rPr>
              <a:t>No </a:t>
            </a:r>
            <a:r>
              <a:rPr lang="es-ES" sz="1400" dirty="0">
                <a:latin typeface="Arial" charset="0"/>
              </a:rPr>
              <a:t>contienen ninguno de esos elementos y se comportan mucho mejor en caso de incendio que el PVC (que contiene cloro) teniendo características eléctricas y mecánicas muy similares</a:t>
            </a:r>
            <a:r>
              <a:rPr lang="es-ES" sz="1400" dirty="0" smtClean="0">
                <a:latin typeface="Arial" charset="0"/>
              </a:rPr>
              <a:t>.</a:t>
            </a:r>
            <a:endParaRPr lang="es-ES" sz="1400" dirty="0">
              <a:latin typeface="Arial" charset="0"/>
            </a:endParaRPr>
          </a:p>
        </p:txBody>
      </p:sp>
      <p:sp>
        <p:nvSpPr>
          <p:cNvPr id="13" name="12 CuadroTexto"/>
          <p:cNvSpPr txBox="1"/>
          <p:nvPr/>
        </p:nvSpPr>
        <p:spPr>
          <a:xfrm>
            <a:off x="3577568" y="5246291"/>
            <a:ext cx="4743317" cy="954107"/>
          </a:xfrm>
          <a:prstGeom prst="rect">
            <a:avLst/>
          </a:prstGeom>
          <a:noFill/>
        </p:spPr>
        <p:txBody>
          <a:bodyPr wrap="square" rtlCol="0">
            <a:spAutoFit/>
          </a:bodyPr>
          <a:lstStyle/>
          <a:p>
            <a:r>
              <a:rPr lang="es-ES" sz="1400" dirty="0" smtClean="0">
                <a:latin typeface="Arial" charset="0"/>
              </a:rPr>
              <a:t>Al </a:t>
            </a:r>
            <a:r>
              <a:rPr lang="es-ES" sz="1400" dirty="0">
                <a:latin typeface="Arial" charset="0"/>
              </a:rPr>
              <a:t>provocarse un incendio y ser necesaria un rápida evacuación, los conductores de estas características deben emitir humo de la manera que menos dificulte la visibilidad</a:t>
            </a:r>
            <a:r>
              <a:rPr lang="es-ES" sz="1400" dirty="0" smtClean="0">
                <a:latin typeface="Arial" charset="0"/>
              </a:rPr>
              <a:t>.</a:t>
            </a:r>
            <a:endParaRPr lang="es-ES" sz="1400" dirty="0">
              <a:latin typeface="Arial" charset="0"/>
            </a:endParaRPr>
          </a:p>
        </p:txBody>
      </p:sp>
      <p:sp>
        <p:nvSpPr>
          <p:cNvPr id="16" name="10 CuadroTexto"/>
          <p:cNvSpPr txBox="1"/>
          <p:nvPr/>
        </p:nvSpPr>
        <p:spPr>
          <a:xfrm>
            <a:off x="3851733" y="2780882"/>
            <a:ext cx="4743317" cy="307777"/>
          </a:xfrm>
          <a:prstGeom prst="rect">
            <a:avLst/>
          </a:prstGeom>
          <a:noFill/>
        </p:spPr>
        <p:txBody>
          <a:bodyPr wrap="square" rtlCol="0">
            <a:spAutoFit/>
          </a:bodyPr>
          <a:lstStyle/>
          <a:p>
            <a:pPr marL="285750" indent="-285750">
              <a:buClr>
                <a:srgbClr val="EC6F28"/>
              </a:buClr>
              <a:buFont typeface="Wingdings" pitchFamily="2" charset="2"/>
              <a:buChar char="Ø"/>
            </a:pPr>
            <a:r>
              <a:rPr lang="es-ES" sz="1400" dirty="0" smtClean="0">
                <a:solidFill>
                  <a:srgbClr val="EC6F28"/>
                </a:solidFill>
                <a:latin typeface="Arial" charset="0"/>
              </a:rPr>
              <a:t>RÁPIDA CAÍDA DE RESTOS</a:t>
            </a:r>
            <a:endParaRPr lang="es-ES" sz="1400" dirty="0">
              <a:solidFill>
                <a:srgbClr val="EC6F28"/>
              </a:solidFill>
              <a:latin typeface="Arial" charset="0"/>
            </a:endParaRPr>
          </a:p>
        </p:txBody>
      </p:sp>
      <p:sp>
        <p:nvSpPr>
          <p:cNvPr id="1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8"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64852961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1000"/>
                                        <p:tgtEl>
                                          <p:spTgt spid="2050"/>
                                        </p:tgtEl>
                                      </p:cBhvr>
                                    </p:animEffect>
                                    <p:anim calcmode="lin" valueType="num">
                                      <p:cBhvr>
                                        <p:cTn id="39" dur="1000" fill="hold"/>
                                        <p:tgtEl>
                                          <p:spTgt spid="2050"/>
                                        </p:tgtEl>
                                        <p:attrNameLst>
                                          <p:attrName>ppt_x</p:attrName>
                                        </p:attrNameLst>
                                      </p:cBhvr>
                                      <p:tavLst>
                                        <p:tav tm="0">
                                          <p:val>
                                            <p:strVal val="#ppt_x"/>
                                          </p:val>
                                        </p:tav>
                                        <p:tav tm="100000">
                                          <p:val>
                                            <p:strVal val="#ppt_x"/>
                                          </p:val>
                                        </p:tav>
                                      </p:tavLst>
                                    </p:anim>
                                    <p:anim calcmode="lin" valueType="num">
                                      <p:cBhvr>
                                        <p:cTn id="40" dur="1000" fill="hold"/>
                                        <p:tgtEl>
                                          <p:spTgt spid="205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1+#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childTnLst>
                          </p:cTn>
                        </p:par>
                        <p:par>
                          <p:cTn id="56" fill="hold">
                            <p:stCondLst>
                              <p:cond delay="6000"/>
                            </p:stCondLst>
                            <p:childTnLst>
                              <p:par>
                                <p:cTn id="57" presetID="2" presetClass="entr" presetSubtype="2"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1+#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81440" y="1844824"/>
            <a:ext cx="4448654" cy="461665"/>
          </a:xfrm>
          <a:prstGeom prst="rect">
            <a:avLst/>
          </a:prstGeom>
        </p:spPr>
        <p:txBody>
          <a:bodyPr wrap="none">
            <a:spAutoFit/>
          </a:bodyPr>
          <a:lstStyle/>
          <a:p>
            <a:r>
              <a:rPr lang="es-ES_tradnl" dirty="0" smtClean="0"/>
              <a:t>Reacción y resistencia al fuego</a:t>
            </a:r>
            <a:endParaRPr lang="es-ES_tradn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050" y="2708920"/>
            <a:ext cx="7342244"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193596084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a:srcRect/>
          <a:stretch>
            <a:fillRect/>
          </a:stretch>
        </p:blipFill>
        <p:spPr bwMode="auto">
          <a:xfrm>
            <a:off x="1403648" y="2351449"/>
            <a:ext cx="3933186" cy="1105626"/>
          </a:xfrm>
          <a:prstGeom prst="rect">
            <a:avLst/>
          </a:prstGeom>
          <a:noFill/>
          <a:ln w="9525">
            <a:noFill/>
            <a:miter lim="800000"/>
            <a:headEnd/>
            <a:tailEnd/>
          </a:ln>
        </p:spPr>
      </p:pic>
      <p:sp>
        <p:nvSpPr>
          <p:cNvPr id="6" name="5 CuadroTexto"/>
          <p:cNvSpPr txBox="1"/>
          <p:nvPr/>
        </p:nvSpPr>
        <p:spPr>
          <a:xfrm>
            <a:off x="1339529" y="3863617"/>
            <a:ext cx="3997305" cy="307777"/>
          </a:xfrm>
          <a:prstGeom prst="rect">
            <a:avLst/>
          </a:prstGeom>
          <a:noFill/>
        </p:spPr>
        <p:txBody>
          <a:bodyPr wrap="square" rtlCol="0">
            <a:spAutoFit/>
          </a:bodyPr>
          <a:lstStyle/>
          <a:p>
            <a:r>
              <a:rPr lang="es-ES_tradnl" sz="1400" dirty="0" smtClean="0">
                <a:solidFill>
                  <a:srgbClr val="EC6F28"/>
                </a:solidFill>
                <a:latin typeface="Arial" charset="0"/>
              </a:rPr>
              <a:t>RESISTENCIA AL FUEGO</a:t>
            </a:r>
            <a:r>
              <a:rPr lang="es-ES" sz="1400" dirty="0" smtClean="0">
                <a:solidFill>
                  <a:srgbClr val="EC6F28"/>
                </a:solidFill>
                <a:latin typeface="Arial" charset="0"/>
              </a:rPr>
              <a:t>:</a:t>
            </a:r>
            <a:endParaRPr lang="es-ES" sz="1400" dirty="0">
              <a:solidFill>
                <a:srgbClr val="EC6F28"/>
              </a:solidFill>
              <a:latin typeface="Arial" charset="0"/>
            </a:endParaRPr>
          </a:p>
        </p:txBody>
      </p:sp>
      <p:sp>
        <p:nvSpPr>
          <p:cNvPr id="8" name="7 CuadroTexto"/>
          <p:cNvSpPr txBox="1"/>
          <p:nvPr/>
        </p:nvSpPr>
        <p:spPr>
          <a:xfrm>
            <a:off x="1331641" y="4187867"/>
            <a:ext cx="4005194" cy="1384995"/>
          </a:xfrm>
          <a:prstGeom prst="rect">
            <a:avLst/>
          </a:prstGeom>
          <a:noFill/>
        </p:spPr>
        <p:txBody>
          <a:bodyPr wrap="square" rtlCol="0">
            <a:spAutoFit/>
          </a:bodyPr>
          <a:lstStyle/>
          <a:p>
            <a:pPr algn="just"/>
            <a:r>
              <a:rPr lang="es-ES_tradnl" sz="1400" dirty="0" smtClean="0">
                <a:latin typeface="Arial" charset="0"/>
              </a:rPr>
              <a:t>Los </a:t>
            </a:r>
            <a:r>
              <a:rPr lang="es-ES_tradnl" sz="1400" dirty="0">
                <a:latin typeface="Arial" charset="0"/>
              </a:rPr>
              <a:t>cables con una resistencia intrínseca al fuego, permiten mantener el servicio eléctrico para los elementos de emergencia de la instalación, de forma especial para aquellos servicios esenciales en caso de incendio.</a:t>
            </a:r>
            <a:endParaRPr lang="es-ES" sz="1400" dirty="0">
              <a:latin typeface="Arial" charset="0"/>
            </a:endParaRPr>
          </a:p>
          <a:p>
            <a:endParaRPr lang="es-ES" sz="1400" dirty="0">
              <a:latin typeface="Arial" charset="0"/>
            </a:endParaRPr>
          </a:p>
        </p:txBody>
      </p:sp>
      <p:pic>
        <p:nvPicPr>
          <p:cNvPr id="10" name="9 Imagen"/>
          <p:cNvPicPr/>
          <p:nvPr/>
        </p:nvPicPr>
        <p:blipFill>
          <a:blip r:embed="rId3"/>
          <a:srcRect/>
          <a:stretch>
            <a:fillRect/>
          </a:stretch>
        </p:blipFill>
        <p:spPr bwMode="auto">
          <a:xfrm>
            <a:off x="5652120" y="2276872"/>
            <a:ext cx="2087245" cy="1565910"/>
          </a:xfrm>
          <a:prstGeom prst="rect">
            <a:avLst/>
          </a:prstGeom>
          <a:noFill/>
          <a:ln w="9525">
            <a:noFill/>
            <a:miter lim="800000"/>
            <a:headEnd/>
            <a:tailEnd/>
          </a:ln>
        </p:spPr>
      </p:pic>
      <p:sp>
        <p:nvSpPr>
          <p:cNvPr id="12" name="11 CuadroTexto"/>
          <p:cNvSpPr txBox="1"/>
          <p:nvPr/>
        </p:nvSpPr>
        <p:spPr>
          <a:xfrm>
            <a:off x="5499561" y="3861048"/>
            <a:ext cx="3248903" cy="307777"/>
          </a:xfrm>
          <a:prstGeom prst="rect">
            <a:avLst/>
          </a:prstGeom>
          <a:noFill/>
        </p:spPr>
        <p:txBody>
          <a:bodyPr wrap="square" rtlCol="0">
            <a:spAutoFit/>
          </a:bodyPr>
          <a:lstStyle/>
          <a:p>
            <a:r>
              <a:rPr lang="es-ES" sz="1400" dirty="0" smtClean="0">
                <a:solidFill>
                  <a:srgbClr val="EC6F28"/>
                </a:solidFill>
                <a:latin typeface="Arial" charset="0"/>
              </a:rPr>
              <a:t>NO PROPAGADORES DE LA LLAMA:</a:t>
            </a:r>
            <a:endParaRPr lang="es-ES" sz="1400" dirty="0">
              <a:solidFill>
                <a:srgbClr val="EC6F28"/>
              </a:solidFill>
              <a:latin typeface="Arial" charset="0"/>
            </a:endParaRPr>
          </a:p>
        </p:txBody>
      </p:sp>
      <p:sp>
        <p:nvSpPr>
          <p:cNvPr id="13" name="12 CuadroTexto"/>
          <p:cNvSpPr txBox="1"/>
          <p:nvPr/>
        </p:nvSpPr>
        <p:spPr>
          <a:xfrm>
            <a:off x="5491673" y="4193075"/>
            <a:ext cx="3256791" cy="1384995"/>
          </a:xfrm>
          <a:prstGeom prst="rect">
            <a:avLst/>
          </a:prstGeom>
          <a:noFill/>
        </p:spPr>
        <p:txBody>
          <a:bodyPr wrap="square" rtlCol="0">
            <a:spAutoFit/>
          </a:bodyPr>
          <a:lstStyle/>
          <a:p>
            <a:pPr algn="just"/>
            <a:r>
              <a:rPr lang="es-ES_tradnl" sz="1400" dirty="0">
                <a:latin typeface="Arial" charset="0"/>
              </a:rPr>
              <a:t>La Norma EN 50.265 especifica métodos para ensayar la resistencia a la propagación vertical de la llama para un conductor o cable eléctrico simple aislado, o cable óptico, en condiciones de fuego.</a:t>
            </a:r>
            <a:endParaRPr lang="es-ES" sz="1400" dirty="0">
              <a:latin typeface="Arial" charset="0"/>
            </a:endParaRPr>
          </a:p>
        </p:txBody>
      </p:sp>
      <p:sp>
        <p:nvSpPr>
          <p:cNvPr id="15"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57242779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2132856"/>
            <a:ext cx="70866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dirty="0"/>
              <a:t>Es aquella </a:t>
            </a:r>
            <a:r>
              <a:rPr lang="es-ES" dirty="0" smtClean="0"/>
              <a:t>que </a:t>
            </a:r>
            <a:r>
              <a:rPr lang="es-ES" dirty="0"/>
              <a:t>partiendo de la línea general </a:t>
            </a:r>
            <a:r>
              <a:rPr lang="es-ES" dirty="0" smtClean="0"/>
              <a:t>de alimentación </a:t>
            </a:r>
            <a:r>
              <a:rPr lang="es-ES" dirty="0"/>
              <a:t>suministra energía eléctrica a una instalación de </a:t>
            </a:r>
            <a:r>
              <a:rPr lang="es-ES" dirty="0" smtClean="0"/>
              <a:t>usuario, esta compuesta por:</a:t>
            </a:r>
          </a:p>
          <a:p>
            <a:pPr marL="0" indent="0">
              <a:buNone/>
            </a:pPr>
            <a:endParaRPr lang="es-ES" sz="1600" dirty="0" smtClean="0"/>
          </a:p>
          <a:p>
            <a:pPr marL="719138">
              <a:buClr>
                <a:srgbClr val="EC6F28"/>
              </a:buClr>
            </a:pPr>
            <a:r>
              <a:rPr lang="es-ES" sz="2000" dirty="0" smtClean="0"/>
              <a:t>El </a:t>
            </a:r>
            <a:r>
              <a:rPr lang="es-ES" sz="2000" dirty="0"/>
              <a:t>embarrado </a:t>
            </a:r>
            <a:r>
              <a:rPr lang="es-ES" sz="2000" dirty="0" smtClean="0"/>
              <a:t>general</a:t>
            </a:r>
          </a:p>
          <a:p>
            <a:pPr marL="719138">
              <a:buClr>
                <a:srgbClr val="EC6F28"/>
              </a:buClr>
            </a:pPr>
            <a:r>
              <a:rPr lang="es-ES" sz="2000" dirty="0" smtClean="0"/>
              <a:t>Los </a:t>
            </a:r>
            <a:r>
              <a:rPr lang="es-ES" sz="2000" dirty="0"/>
              <a:t>fusibles de </a:t>
            </a:r>
            <a:r>
              <a:rPr lang="es-ES" sz="2000" dirty="0" smtClean="0"/>
              <a:t>seguridad</a:t>
            </a:r>
          </a:p>
          <a:p>
            <a:pPr marL="719138">
              <a:buClr>
                <a:srgbClr val="EC6F28"/>
              </a:buClr>
            </a:pPr>
            <a:r>
              <a:rPr lang="es-ES" sz="2000" dirty="0" smtClean="0"/>
              <a:t>El </a:t>
            </a:r>
            <a:r>
              <a:rPr lang="es-ES" sz="2000" dirty="0"/>
              <a:t>conjunto de </a:t>
            </a:r>
            <a:r>
              <a:rPr lang="es-ES" sz="2000" dirty="0" smtClean="0"/>
              <a:t>medida</a:t>
            </a:r>
          </a:p>
          <a:p>
            <a:pPr marL="719138">
              <a:buClr>
                <a:srgbClr val="EC6F28"/>
              </a:buClr>
            </a:pPr>
            <a:r>
              <a:rPr lang="es-ES" sz="2000" dirty="0" smtClean="0"/>
              <a:t>Los </a:t>
            </a:r>
            <a:r>
              <a:rPr lang="es-ES" sz="2000" dirty="0"/>
              <a:t>dispositivos </a:t>
            </a:r>
            <a:r>
              <a:rPr lang="es-ES" sz="2000" dirty="0" smtClean="0"/>
              <a:t>de </a:t>
            </a:r>
            <a:r>
              <a:rPr lang="es-ES" sz="2000" dirty="0"/>
              <a:t>mando y protección</a:t>
            </a:r>
            <a:endParaRPr lang="es-ES" sz="2000" dirty="0" smtClean="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2986786"/>
            <a:ext cx="2748746" cy="3664995"/>
          </a:xfrm>
          <a:prstGeom prst="rect">
            <a:avLst/>
          </a:prstGeom>
        </p:spPr>
      </p:pic>
      <p:sp>
        <p:nvSpPr>
          <p:cNvPr id="8" name="Flecha derecha 7"/>
          <p:cNvSpPr/>
          <p:nvPr/>
        </p:nvSpPr>
        <p:spPr bwMode="auto">
          <a:xfrm rot="2139123">
            <a:off x="6244209" y="5787888"/>
            <a:ext cx="779965" cy="305797"/>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
        <p:nvSpPr>
          <p:cNvPr id="11" name="Flecha derecha 10"/>
          <p:cNvSpPr/>
          <p:nvPr/>
        </p:nvSpPr>
        <p:spPr bwMode="auto">
          <a:xfrm rot="2139123">
            <a:off x="6244208" y="4441804"/>
            <a:ext cx="779965" cy="305797"/>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6795" b="12695"/>
          <a:stretch/>
        </p:blipFill>
        <p:spPr>
          <a:xfrm>
            <a:off x="2237871" y="5172617"/>
            <a:ext cx="2694169" cy="1424735"/>
          </a:xfrm>
          <a:prstGeom prst="rect">
            <a:avLst/>
          </a:prstGeom>
        </p:spPr>
      </p:pic>
      <p:sp>
        <p:nvSpPr>
          <p:cNvPr id="12" name="Flecha derecha 11"/>
          <p:cNvSpPr/>
          <p:nvPr/>
        </p:nvSpPr>
        <p:spPr bwMode="auto">
          <a:xfrm rot="8498202">
            <a:off x="4737085" y="5425960"/>
            <a:ext cx="779965" cy="305797"/>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98376233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 calcmode="lin" valueType="num">
                                      <p:cBhvr additive="base">
                                        <p:cTn id="29"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4000"/>
                            </p:stCondLst>
                            <p:childTnLst>
                              <p:par>
                                <p:cTn id="36" presetID="2" presetClass="entr" presetSubtype="8" fill="hold" grpId="0" nodeType="after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 calcmode="lin" valueType="num">
                                      <p:cBhvr additive="base">
                                        <p:cTn id="38"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0"/>
                            </p:stCondLst>
                            <p:childTnLst>
                              <p:par>
                                <p:cTn id="45" presetID="2" presetClass="entr" presetSubtype="8" fill="hold" grpId="0" nodeType="after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 calcmode="lin" valueType="num">
                                      <p:cBhvr additive="base">
                                        <p:cTn id="47"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2" presetClass="entr" presetSubtype="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utoUpdateAnimBg="0" advAuto="0"/>
      <p:bldP spid="8"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a:srcRect/>
          <a:stretch>
            <a:fillRect/>
          </a:stretch>
        </p:blipFill>
        <p:spPr bwMode="auto">
          <a:xfrm>
            <a:off x="5530606" y="1268760"/>
            <a:ext cx="1633682" cy="2556284"/>
          </a:xfrm>
          <a:prstGeom prst="rect">
            <a:avLst/>
          </a:prstGeom>
          <a:noFill/>
          <a:ln w="9525">
            <a:noFill/>
            <a:miter lim="800000"/>
            <a:headEnd/>
            <a:tailEnd/>
          </a:ln>
        </p:spPr>
      </p:pic>
      <p:pic>
        <p:nvPicPr>
          <p:cNvPr id="7" name="6 Imagen"/>
          <p:cNvPicPr/>
          <p:nvPr/>
        </p:nvPicPr>
        <p:blipFill>
          <a:blip r:embed="rId3"/>
          <a:srcRect/>
          <a:stretch>
            <a:fillRect/>
          </a:stretch>
        </p:blipFill>
        <p:spPr bwMode="auto">
          <a:xfrm>
            <a:off x="7236296" y="1268760"/>
            <a:ext cx="1534670" cy="2556284"/>
          </a:xfrm>
          <a:prstGeom prst="rect">
            <a:avLst/>
          </a:prstGeom>
          <a:noFill/>
          <a:ln w="9525">
            <a:noFill/>
            <a:miter lim="800000"/>
            <a:headEnd/>
            <a:tailEnd/>
          </a:ln>
        </p:spPr>
      </p:pic>
      <p:sp>
        <p:nvSpPr>
          <p:cNvPr id="8" name="7 CuadroTexto"/>
          <p:cNvSpPr txBox="1"/>
          <p:nvPr/>
        </p:nvSpPr>
        <p:spPr>
          <a:xfrm>
            <a:off x="1475656" y="1916832"/>
            <a:ext cx="3888433" cy="307777"/>
          </a:xfrm>
          <a:prstGeom prst="rect">
            <a:avLst/>
          </a:prstGeom>
          <a:noFill/>
        </p:spPr>
        <p:txBody>
          <a:bodyPr wrap="square" rtlCol="0">
            <a:spAutoFit/>
          </a:bodyPr>
          <a:lstStyle/>
          <a:p>
            <a:r>
              <a:rPr lang="es-ES" sz="1400" dirty="0" smtClean="0">
                <a:solidFill>
                  <a:srgbClr val="EC6F28"/>
                </a:solidFill>
                <a:latin typeface="Arial" charset="0"/>
              </a:rPr>
              <a:t>NO PROPAGADORES DEL INCENDIO:</a:t>
            </a:r>
            <a:endParaRPr lang="es-ES" sz="1400" dirty="0">
              <a:solidFill>
                <a:srgbClr val="EC6F28"/>
              </a:solidFill>
              <a:latin typeface="Arial" charset="0"/>
            </a:endParaRPr>
          </a:p>
        </p:txBody>
      </p:sp>
      <p:sp>
        <p:nvSpPr>
          <p:cNvPr id="9" name="8 CuadroTexto"/>
          <p:cNvSpPr txBox="1"/>
          <p:nvPr/>
        </p:nvSpPr>
        <p:spPr>
          <a:xfrm>
            <a:off x="1475657" y="2279198"/>
            <a:ext cx="3888432" cy="954107"/>
          </a:xfrm>
          <a:prstGeom prst="rect">
            <a:avLst/>
          </a:prstGeom>
          <a:noFill/>
        </p:spPr>
        <p:txBody>
          <a:bodyPr wrap="square" rtlCol="0">
            <a:spAutoFit/>
          </a:bodyPr>
          <a:lstStyle/>
          <a:p>
            <a:pPr algn="just"/>
            <a:r>
              <a:rPr lang="es-ES_tradnl" sz="1400" dirty="0">
                <a:latin typeface="Arial" charset="0"/>
              </a:rPr>
              <a:t>Los métodos de ensayo para caracterizar la propagación de la llama sobre un único cable eléctrico aislado en posición vertical se indican en la Norma EN </a:t>
            </a:r>
            <a:r>
              <a:rPr lang="es-ES_tradnl" sz="1400" dirty="0" smtClean="0">
                <a:latin typeface="Arial" charset="0"/>
              </a:rPr>
              <a:t>50.265, </a:t>
            </a:r>
          </a:p>
        </p:txBody>
      </p:sp>
      <p:sp>
        <p:nvSpPr>
          <p:cNvPr id="12" name="11 CuadroTexto"/>
          <p:cNvSpPr txBox="1"/>
          <p:nvPr/>
        </p:nvSpPr>
        <p:spPr>
          <a:xfrm>
            <a:off x="1592295" y="3896766"/>
            <a:ext cx="7084161" cy="523220"/>
          </a:xfrm>
          <a:prstGeom prst="rect">
            <a:avLst/>
          </a:prstGeom>
          <a:noFill/>
        </p:spPr>
        <p:txBody>
          <a:bodyPr wrap="square" rtlCol="0">
            <a:spAutoFit/>
          </a:bodyPr>
          <a:lstStyle/>
          <a:p>
            <a:pPr marL="285750" lvl="0" indent="-285750" algn="just">
              <a:buFont typeface="Wingdings" pitchFamily="2" charset="2"/>
              <a:buChar char="Ø"/>
            </a:pPr>
            <a:r>
              <a:rPr lang="es-ES_tradnl" sz="1400" dirty="0" smtClean="0">
                <a:latin typeface="Arial" charset="0"/>
              </a:rPr>
              <a:t>El </a:t>
            </a:r>
            <a:r>
              <a:rPr lang="es-ES_tradnl" sz="1400" dirty="0">
                <a:latin typeface="Arial" charset="0"/>
              </a:rPr>
              <a:t>volumen de los materiales combustibles expuestos al fuego y a las llamas que pueden ser producidas por la combustión de los </a:t>
            </a:r>
            <a:r>
              <a:rPr lang="es-ES_tradnl" sz="1400" dirty="0" smtClean="0">
                <a:latin typeface="Arial" charset="0"/>
              </a:rPr>
              <a:t>cables</a:t>
            </a:r>
            <a:endParaRPr lang="es-ES" sz="1400" dirty="0">
              <a:latin typeface="Arial" charset="0"/>
            </a:endParaRPr>
          </a:p>
        </p:txBody>
      </p:sp>
      <p:sp>
        <p:nvSpPr>
          <p:cNvPr id="13" name="12 CuadroTexto"/>
          <p:cNvSpPr txBox="1"/>
          <p:nvPr/>
        </p:nvSpPr>
        <p:spPr>
          <a:xfrm>
            <a:off x="1594181" y="4419986"/>
            <a:ext cx="7082275" cy="307777"/>
          </a:xfrm>
          <a:prstGeom prst="rect">
            <a:avLst/>
          </a:prstGeom>
          <a:noFill/>
        </p:spPr>
        <p:txBody>
          <a:bodyPr wrap="square" rtlCol="0">
            <a:spAutoFit/>
          </a:bodyPr>
          <a:lstStyle/>
          <a:p>
            <a:pPr marL="285750" lvl="0" indent="-285750" algn="just">
              <a:buFont typeface="Wingdings" pitchFamily="2" charset="2"/>
              <a:buChar char="Ø"/>
            </a:pPr>
            <a:r>
              <a:rPr lang="es-ES_tradnl" sz="1400" dirty="0" smtClean="0">
                <a:latin typeface="Arial" charset="0"/>
              </a:rPr>
              <a:t>La </a:t>
            </a:r>
            <a:r>
              <a:rPr lang="es-ES_tradnl" sz="1400" dirty="0">
                <a:latin typeface="Arial" charset="0"/>
              </a:rPr>
              <a:t>configuración geométrica de los cables y su situación en el </a:t>
            </a:r>
            <a:r>
              <a:rPr lang="es-ES_tradnl" sz="1400" dirty="0" smtClean="0">
                <a:latin typeface="Arial" charset="0"/>
              </a:rPr>
              <a:t>recinto</a:t>
            </a:r>
            <a:endParaRPr lang="es-ES" sz="1400" dirty="0">
              <a:latin typeface="Arial" charset="0"/>
            </a:endParaRPr>
          </a:p>
        </p:txBody>
      </p:sp>
      <p:sp>
        <p:nvSpPr>
          <p:cNvPr id="14" name="13 CuadroTexto"/>
          <p:cNvSpPr txBox="1"/>
          <p:nvPr/>
        </p:nvSpPr>
        <p:spPr>
          <a:xfrm>
            <a:off x="1594182" y="4727763"/>
            <a:ext cx="7082274" cy="307777"/>
          </a:xfrm>
          <a:prstGeom prst="rect">
            <a:avLst/>
          </a:prstGeom>
          <a:noFill/>
        </p:spPr>
        <p:txBody>
          <a:bodyPr wrap="square" rtlCol="0">
            <a:spAutoFit/>
          </a:bodyPr>
          <a:lstStyle/>
          <a:p>
            <a:pPr marL="285750" lvl="0" indent="-285750" algn="just">
              <a:buFont typeface="Wingdings" pitchFamily="2" charset="2"/>
              <a:buChar char="Ø"/>
            </a:pPr>
            <a:r>
              <a:rPr lang="es-ES_tradnl" sz="1400" dirty="0" smtClean="0">
                <a:latin typeface="Arial" charset="0"/>
              </a:rPr>
              <a:t>La </a:t>
            </a:r>
            <a:r>
              <a:rPr lang="es-ES_tradnl" sz="1400" dirty="0">
                <a:latin typeface="Arial" charset="0"/>
              </a:rPr>
              <a:t>temperatura a la cual es posible inflamar los gases emitidos por los </a:t>
            </a:r>
            <a:r>
              <a:rPr lang="es-ES_tradnl" sz="1400" dirty="0" smtClean="0">
                <a:latin typeface="Arial" charset="0"/>
              </a:rPr>
              <a:t>cables</a:t>
            </a:r>
            <a:endParaRPr lang="es-ES" sz="1400" dirty="0">
              <a:latin typeface="Arial" charset="0"/>
            </a:endParaRPr>
          </a:p>
        </p:txBody>
      </p:sp>
      <p:sp>
        <p:nvSpPr>
          <p:cNvPr id="15" name="14 CuadroTexto"/>
          <p:cNvSpPr txBox="1"/>
          <p:nvPr/>
        </p:nvSpPr>
        <p:spPr>
          <a:xfrm>
            <a:off x="1594182" y="5035540"/>
            <a:ext cx="7082274" cy="523220"/>
          </a:xfrm>
          <a:prstGeom prst="rect">
            <a:avLst/>
          </a:prstGeom>
          <a:noFill/>
        </p:spPr>
        <p:txBody>
          <a:bodyPr wrap="square" rtlCol="0">
            <a:spAutoFit/>
          </a:bodyPr>
          <a:lstStyle/>
          <a:p>
            <a:pPr marL="285750" lvl="0" indent="-285750" algn="just">
              <a:buFont typeface="Wingdings" pitchFamily="2" charset="2"/>
              <a:buChar char="Ø"/>
            </a:pPr>
            <a:r>
              <a:rPr lang="es-ES_tradnl" sz="1400" dirty="0" smtClean="0">
                <a:latin typeface="Arial" charset="0"/>
              </a:rPr>
              <a:t>La </a:t>
            </a:r>
            <a:r>
              <a:rPr lang="es-ES_tradnl" sz="1400" dirty="0">
                <a:latin typeface="Arial" charset="0"/>
              </a:rPr>
              <a:t>cantidad de gas combustible desprendido por los cables para una temperatura </a:t>
            </a:r>
            <a:r>
              <a:rPr lang="es-ES_tradnl" sz="1400" dirty="0" smtClean="0">
                <a:latin typeface="Arial" charset="0"/>
              </a:rPr>
              <a:t>dada</a:t>
            </a:r>
            <a:endParaRPr lang="es-ES" sz="1400" dirty="0">
              <a:latin typeface="Arial" charset="0"/>
            </a:endParaRPr>
          </a:p>
        </p:txBody>
      </p:sp>
      <p:sp>
        <p:nvSpPr>
          <p:cNvPr id="16" name="15 CuadroTexto"/>
          <p:cNvSpPr txBox="1"/>
          <p:nvPr/>
        </p:nvSpPr>
        <p:spPr>
          <a:xfrm>
            <a:off x="1592295" y="5487333"/>
            <a:ext cx="7084161" cy="307777"/>
          </a:xfrm>
          <a:prstGeom prst="rect">
            <a:avLst/>
          </a:prstGeom>
          <a:noFill/>
        </p:spPr>
        <p:txBody>
          <a:bodyPr wrap="square" rtlCol="0">
            <a:spAutoFit/>
          </a:bodyPr>
          <a:lstStyle/>
          <a:p>
            <a:pPr marL="285750" lvl="0" indent="-285750" algn="just">
              <a:buFont typeface="Wingdings" pitchFamily="2" charset="2"/>
              <a:buChar char="Ø"/>
            </a:pPr>
            <a:r>
              <a:rPr lang="es-ES_tradnl" sz="1400" dirty="0">
                <a:latin typeface="Arial" charset="0"/>
              </a:rPr>
              <a:t>E</a:t>
            </a:r>
            <a:r>
              <a:rPr lang="es-ES_tradnl" sz="1400" dirty="0" smtClean="0">
                <a:latin typeface="Arial" charset="0"/>
              </a:rPr>
              <a:t>l </a:t>
            </a:r>
            <a:r>
              <a:rPr lang="es-ES_tradnl" sz="1400" dirty="0">
                <a:latin typeface="Arial" charset="0"/>
              </a:rPr>
              <a:t>volumen de aire que pasa a través de la instalación de los </a:t>
            </a:r>
            <a:r>
              <a:rPr lang="es-ES_tradnl" sz="1400" dirty="0" smtClean="0">
                <a:latin typeface="Arial" charset="0"/>
              </a:rPr>
              <a:t>cables</a:t>
            </a:r>
            <a:endParaRPr lang="es-ES" sz="1400" dirty="0">
              <a:latin typeface="Arial" charset="0"/>
            </a:endParaRPr>
          </a:p>
        </p:txBody>
      </p:sp>
      <p:sp>
        <p:nvSpPr>
          <p:cNvPr id="17" name="16 CuadroTexto"/>
          <p:cNvSpPr txBox="1"/>
          <p:nvPr/>
        </p:nvSpPr>
        <p:spPr>
          <a:xfrm>
            <a:off x="1592295" y="5781555"/>
            <a:ext cx="7084161" cy="523220"/>
          </a:xfrm>
          <a:prstGeom prst="rect">
            <a:avLst/>
          </a:prstGeom>
          <a:noFill/>
        </p:spPr>
        <p:txBody>
          <a:bodyPr wrap="square" rtlCol="0">
            <a:spAutoFit/>
          </a:bodyPr>
          <a:lstStyle/>
          <a:p>
            <a:pPr marL="285750" lvl="0" indent="-285750" algn="just">
              <a:buFont typeface="Wingdings" pitchFamily="2" charset="2"/>
              <a:buChar char="Ø"/>
            </a:pPr>
            <a:r>
              <a:rPr lang="es-ES_tradnl" sz="1400" dirty="0">
                <a:latin typeface="Arial" charset="0"/>
              </a:rPr>
              <a:t>L</a:t>
            </a:r>
            <a:r>
              <a:rPr lang="es-ES_tradnl" sz="1400" dirty="0" smtClean="0">
                <a:latin typeface="Arial" charset="0"/>
              </a:rPr>
              <a:t>a </a:t>
            </a:r>
            <a:r>
              <a:rPr lang="es-ES_tradnl" sz="1400" dirty="0">
                <a:latin typeface="Arial" charset="0"/>
              </a:rPr>
              <a:t>construcción de los cables, por ejemplo armados o no armados, mono o multiconductores.</a:t>
            </a:r>
            <a:endParaRPr lang="es-ES" sz="1400" dirty="0">
              <a:latin typeface="Arial" charset="0"/>
            </a:endParaRPr>
          </a:p>
        </p:txBody>
      </p:sp>
      <p:sp>
        <p:nvSpPr>
          <p:cNvPr id="18" name="17 CuadroTexto"/>
          <p:cNvSpPr txBox="1"/>
          <p:nvPr/>
        </p:nvSpPr>
        <p:spPr>
          <a:xfrm>
            <a:off x="1475656" y="3212976"/>
            <a:ext cx="3888433" cy="523220"/>
          </a:xfrm>
          <a:prstGeom prst="rect">
            <a:avLst/>
          </a:prstGeom>
          <a:noFill/>
        </p:spPr>
        <p:txBody>
          <a:bodyPr wrap="square" rtlCol="0">
            <a:spAutoFit/>
          </a:bodyPr>
          <a:lstStyle/>
          <a:p>
            <a:pPr algn="just"/>
            <a:r>
              <a:rPr lang="es-ES_tradnl" sz="1400" dirty="0">
                <a:latin typeface="Arial" charset="0"/>
              </a:rPr>
              <a:t>Además depende de un cierto número de parámetros</a:t>
            </a:r>
            <a:r>
              <a:rPr lang="es-ES_tradnl" sz="1400" dirty="0" smtClean="0">
                <a:latin typeface="Arial" charset="0"/>
              </a:rPr>
              <a:t>:</a:t>
            </a:r>
            <a:endParaRPr lang="es-ES" sz="1400" dirty="0">
              <a:latin typeface="Arial" charset="0"/>
            </a:endParaRPr>
          </a:p>
        </p:txBody>
      </p:sp>
      <p:sp>
        <p:nvSpPr>
          <p:cNvPr id="20"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22"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52917917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1+#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par>
                          <p:cTn id="56" fill="hold">
                            <p:stCondLst>
                              <p:cond delay="6000"/>
                            </p:stCondLst>
                            <p:childTnLst>
                              <p:par>
                                <p:cTn id="57" presetID="2" presetClass="entr" presetSubtype="2"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1+#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81440" y="1844824"/>
            <a:ext cx="3010761" cy="461665"/>
          </a:xfrm>
          <a:prstGeom prst="rect">
            <a:avLst/>
          </a:prstGeom>
        </p:spPr>
        <p:txBody>
          <a:bodyPr wrap="none">
            <a:spAutoFit/>
          </a:bodyPr>
          <a:lstStyle/>
          <a:p>
            <a:r>
              <a:rPr lang="es-ES_tradnl" dirty="0" smtClean="0">
                <a:solidFill>
                  <a:srgbClr val="EC6F28"/>
                </a:solidFill>
              </a:rPr>
              <a:t>Producción de humo</a:t>
            </a:r>
            <a:endParaRPr lang="es-ES_tradnl" dirty="0">
              <a:solidFill>
                <a:srgbClr val="EC6F28"/>
              </a:solidFill>
            </a:endParaRPr>
          </a:p>
        </p:txBody>
      </p:sp>
      <p:pic>
        <p:nvPicPr>
          <p:cNvPr id="6" name="Imagen 5"/>
          <p:cNvPicPr>
            <a:picLocks noChangeAspect="1"/>
          </p:cNvPicPr>
          <p:nvPr/>
        </p:nvPicPr>
        <p:blipFill>
          <a:blip r:embed="rId2"/>
          <a:stretch>
            <a:fillRect/>
          </a:stretch>
        </p:blipFill>
        <p:spPr>
          <a:xfrm>
            <a:off x="1504959" y="2636913"/>
            <a:ext cx="7171497" cy="2620444"/>
          </a:xfrm>
          <a:prstGeom prst="rect">
            <a:avLst/>
          </a:prstGeom>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8"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420467547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srcRect/>
          <a:stretch>
            <a:fillRect/>
          </a:stretch>
        </p:blipFill>
        <p:spPr bwMode="auto">
          <a:xfrm>
            <a:off x="1446608" y="2680518"/>
            <a:ext cx="3384376" cy="2952328"/>
          </a:xfrm>
          <a:prstGeom prst="rect">
            <a:avLst/>
          </a:prstGeom>
          <a:noFill/>
          <a:ln w="9525">
            <a:noFill/>
            <a:miter lim="800000"/>
            <a:headEnd/>
            <a:tailEnd/>
          </a:ln>
        </p:spPr>
      </p:pic>
      <p:pic>
        <p:nvPicPr>
          <p:cNvPr id="5" name="4 Imagen"/>
          <p:cNvPicPr/>
          <p:nvPr/>
        </p:nvPicPr>
        <p:blipFill>
          <a:blip r:embed="rId3"/>
          <a:srcRect/>
          <a:stretch>
            <a:fillRect/>
          </a:stretch>
        </p:blipFill>
        <p:spPr bwMode="auto">
          <a:xfrm>
            <a:off x="5039941" y="2690899"/>
            <a:ext cx="3665540" cy="2927292"/>
          </a:xfrm>
          <a:prstGeom prst="rect">
            <a:avLst/>
          </a:prstGeom>
          <a:noFill/>
          <a:ln w="9525">
            <a:noFill/>
            <a:miter lim="800000"/>
            <a:headEnd/>
            <a:tailEnd/>
          </a:ln>
        </p:spPr>
      </p:pic>
      <p:sp>
        <p:nvSpPr>
          <p:cNvPr id="7" name="6 CuadroTexto"/>
          <p:cNvSpPr txBox="1"/>
          <p:nvPr/>
        </p:nvSpPr>
        <p:spPr>
          <a:xfrm>
            <a:off x="1312727" y="5785519"/>
            <a:ext cx="3691321" cy="307777"/>
          </a:xfrm>
          <a:prstGeom prst="rect">
            <a:avLst/>
          </a:prstGeom>
          <a:noFill/>
        </p:spPr>
        <p:txBody>
          <a:bodyPr wrap="square" rtlCol="0">
            <a:spAutoFit/>
          </a:bodyPr>
          <a:lstStyle/>
          <a:p>
            <a:pPr algn="ctr"/>
            <a:r>
              <a:rPr lang="es-ES" sz="1400" dirty="0" smtClean="0">
                <a:solidFill>
                  <a:srgbClr val="EC6F28"/>
                </a:solidFill>
                <a:latin typeface="Arial" charset="0"/>
              </a:rPr>
              <a:t>FIGURA 1. 0 MINUTOS</a:t>
            </a:r>
            <a:endParaRPr lang="es-ES" sz="1400" dirty="0">
              <a:solidFill>
                <a:srgbClr val="EC6F28"/>
              </a:solidFill>
              <a:latin typeface="Arial" charset="0"/>
            </a:endParaRPr>
          </a:p>
        </p:txBody>
      </p:sp>
      <p:sp>
        <p:nvSpPr>
          <p:cNvPr id="8" name="7 CuadroTexto"/>
          <p:cNvSpPr txBox="1"/>
          <p:nvPr/>
        </p:nvSpPr>
        <p:spPr>
          <a:xfrm>
            <a:off x="5028695" y="5785519"/>
            <a:ext cx="3691321" cy="307777"/>
          </a:xfrm>
          <a:prstGeom prst="rect">
            <a:avLst/>
          </a:prstGeom>
          <a:noFill/>
        </p:spPr>
        <p:txBody>
          <a:bodyPr wrap="square" rtlCol="0">
            <a:spAutoFit/>
          </a:bodyPr>
          <a:lstStyle/>
          <a:p>
            <a:pPr algn="ctr"/>
            <a:r>
              <a:rPr lang="es-ES" sz="1400" dirty="0">
                <a:solidFill>
                  <a:srgbClr val="EC6F28"/>
                </a:solidFill>
                <a:latin typeface="Arial" charset="0"/>
              </a:rPr>
              <a:t>FIGURA </a:t>
            </a:r>
            <a:r>
              <a:rPr lang="es-ES" sz="1400" dirty="0" smtClean="0">
                <a:solidFill>
                  <a:srgbClr val="EC6F28"/>
                </a:solidFill>
                <a:latin typeface="Arial" charset="0"/>
              </a:rPr>
              <a:t>2. 4 </a:t>
            </a:r>
            <a:r>
              <a:rPr lang="es-ES" sz="1400" dirty="0">
                <a:solidFill>
                  <a:srgbClr val="EC6F28"/>
                </a:solidFill>
                <a:latin typeface="Arial" charset="0"/>
              </a:rPr>
              <a:t>MINUTOS</a:t>
            </a:r>
          </a:p>
        </p:txBody>
      </p:sp>
      <p:sp>
        <p:nvSpPr>
          <p:cNvPr id="9" name="Rectángulo 8"/>
          <p:cNvSpPr/>
          <p:nvPr/>
        </p:nvSpPr>
        <p:spPr>
          <a:xfrm>
            <a:off x="1472594" y="1844824"/>
            <a:ext cx="3010761" cy="461665"/>
          </a:xfrm>
          <a:prstGeom prst="rect">
            <a:avLst/>
          </a:prstGeom>
        </p:spPr>
        <p:txBody>
          <a:bodyPr wrap="none">
            <a:spAutoFit/>
          </a:bodyPr>
          <a:lstStyle/>
          <a:p>
            <a:r>
              <a:rPr lang="es-ES_tradnl" dirty="0" smtClean="0">
                <a:solidFill>
                  <a:srgbClr val="EC6F28"/>
                </a:solidFill>
              </a:rPr>
              <a:t>Producción de humo</a:t>
            </a:r>
            <a:endParaRPr lang="es-ES_tradnl" dirty="0">
              <a:solidFill>
                <a:srgbClr val="EC6F28"/>
              </a:solidFill>
            </a:endParaRPr>
          </a:p>
        </p:txBody>
      </p:sp>
      <p:sp>
        <p:nvSpPr>
          <p:cNvPr id="11"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2"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51520230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a:srcRect/>
          <a:stretch>
            <a:fillRect/>
          </a:stretch>
        </p:blipFill>
        <p:spPr bwMode="auto">
          <a:xfrm>
            <a:off x="1589944" y="2470906"/>
            <a:ext cx="3168352" cy="3024336"/>
          </a:xfrm>
          <a:prstGeom prst="rect">
            <a:avLst/>
          </a:prstGeom>
          <a:noFill/>
          <a:ln w="9525">
            <a:noFill/>
            <a:miter lim="800000"/>
            <a:headEnd/>
            <a:tailEnd/>
          </a:ln>
        </p:spPr>
      </p:pic>
      <p:pic>
        <p:nvPicPr>
          <p:cNvPr id="8" name="7 Imagen"/>
          <p:cNvPicPr/>
          <p:nvPr/>
        </p:nvPicPr>
        <p:blipFill>
          <a:blip r:embed="rId3"/>
          <a:srcRect/>
          <a:stretch>
            <a:fillRect/>
          </a:stretch>
        </p:blipFill>
        <p:spPr bwMode="auto">
          <a:xfrm>
            <a:off x="5268982" y="2470906"/>
            <a:ext cx="3407474" cy="3024336"/>
          </a:xfrm>
          <a:prstGeom prst="rect">
            <a:avLst/>
          </a:prstGeom>
          <a:noFill/>
          <a:ln w="9525">
            <a:noFill/>
            <a:miter lim="800000"/>
            <a:headEnd/>
            <a:tailEnd/>
          </a:ln>
        </p:spPr>
      </p:pic>
      <p:sp>
        <p:nvSpPr>
          <p:cNvPr id="9" name="8 CuadroTexto"/>
          <p:cNvSpPr txBox="1"/>
          <p:nvPr/>
        </p:nvSpPr>
        <p:spPr>
          <a:xfrm>
            <a:off x="1475656" y="5641503"/>
            <a:ext cx="3455704" cy="307777"/>
          </a:xfrm>
          <a:prstGeom prst="rect">
            <a:avLst/>
          </a:prstGeom>
          <a:noFill/>
        </p:spPr>
        <p:txBody>
          <a:bodyPr wrap="square" rtlCol="0">
            <a:spAutoFit/>
          </a:bodyPr>
          <a:lstStyle/>
          <a:p>
            <a:pPr algn="ctr"/>
            <a:r>
              <a:rPr lang="es-ES" sz="1400" dirty="0">
                <a:solidFill>
                  <a:srgbClr val="EC6F28"/>
                </a:solidFill>
                <a:latin typeface="Arial" charset="0"/>
              </a:rPr>
              <a:t>FIGURA </a:t>
            </a:r>
            <a:r>
              <a:rPr lang="es-ES" sz="1400" dirty="0" smtClean="0">
                <a:solidFill>
                  <a:srgbClr val="EC6F28"/>
                </a:solidFill>
                <a:latin typeface="Arial" charset="0"/>
              </a:rPr>
              <a:t>3. </a:t>
            </a:r>
            <a:r>
              <a:rPr lang="es-ES" sz="1400" dirty="0" smtClean="0">
                <a:solidFill>
                  <a:srgbClr val="EC6F28"/>
                </a:solidFill>
              </a:rPr>
              <a:t>9</a:t>
            </a:r>
            <a:r>
              <a:rPr lang="es-ES" sz="1400" dirty="0" smtClean="0">
                <a:solidFill>
                  <a:srgbClr val="EC6F28"/>
                </a:solidFill>
                <a:latin typeface="Arial" charset="0"/>
              </a:rPr>
              <a:t> </a:t>
            </a:r>
            <a:r>
              <a:rPr lang="es-ES" sz="1400" dirty="0">
                <a:solidFill>
                  <a:srgbClr val="EC6F28"/>
                </a:solidFill>
                <a:latin typeface="Arial" charset="0"/>
              </a:rPr>
              <a:t>MINUTOS</a:t>
            </a:r>
          </a:p>
        </p:txBody>
      </p:sp>
      <p:sp>
        <p:nvSpPr>
          <p:cNvPr id="10" name="9 CuadroTexto"/>
          <p:cNvSpPr txBox="1"/>
          <p:nvPr/>
        </p:nvSpPr>
        <p:spPr>
          <a:xfrm>
            <a:off x="5264312" y="5641503"/>
            <a:ext cx="3455704" cy="307777"/>
          </a:xfrm>
          <a:prstGeom prst="rect">
            <a:avLst/>
          </a:prstGeom>
          <a:noFill/>
        </p:spPr>
        <p:txBody>
          <a:bodyPr wrap="square" rtlCol="0">
            <a:spAutoFit/>
          </a:bodyPr>
          <a:lstStyle/>
          <a:p>
            <a:pPr algn="ctr"/>
            <a:r>
              <a:rPr lang="es-ES" sz="1400" dirty="0">
                <a:solidFill>
                  <a:srgbClr val="EC6F28"/>
                </a:solidFill>
                <a:latin typeface="Arial" charset="0"/>
              </a:rPr>
              <a:t>FIGURA </a:t>
            </a:r>
            <a:r>
              <a:rPr lang="es-ES" sz="1400" dirty="0" smtClean="0">
                <a:solidFill>
                  <a:srgbClr val="EC6F28"/>
                </a:solidFill>
                <a:latin typeface="Arial" charset="0"/>
              </a:rPr>
              <a:t>4. 13 </a:t>
            </a:r>
            <a:r>
              <a:rPr lang="es-ES" sz="1400" dirty="0">
                <a:solidFill>
                  <a:srgbClr val="EC6F28"/>
                </a:solidFill>
                <a:latin typeface="Arial" charset="0"/>
              </a:rPr>
              <a:t>MINUTOS</a:t>
            </a:r>
          </a:p>
        </p:txBody>
      </p:sp>
      <p:sp>
        <p:nvSpPr>
          <p:cNvPr id="11" name="Rectángulo 10"/>
          <p:cNvSpPr/>
          <p:nvPr/>
        </p:nvSpPr>
        <p:spPr>
          <a:xfrm>
            <a:off x="1475656" y="1772816"/>
            <a:ext cx="3010761" cy="461665"/>
          </a:xfrm>
          <a:prstGeom prst="rect">
            <a:avLst/>
          </a:prstGeom>
        </p:spPr>
        <p:txBody>
          <a:bodyPr wrap="none">
            <a:spAutoFit/>
          </a:bodyPr>
          <a:lstStyle/>
          <a:p>
            <a:r>
              <a:rPr lang="es-ES_tradnl" dirty="0" smtClean="0">
                <a:solidFill>
                  <a:srgbClr val="EC6F28"/>
                </a:solidFill>
              </a:rPr>
              <a:t>Producción de humo</a:t>
            </a:r>
            <a:endParaRPr lang="es-ES_tradnl" dirty="0">
              <a:solidFill>
                <a:srgbClr val="EC6F28"/>
              </a:solidFill>
            </a:endParaRPr>
          </a:p>
        </p:txBody>
      </p:sp>
      <p:sp>
        <p:nvSpPr>
          <p:cNvPr id="14"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5"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324085588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81440" y="1844824"/>
            <a:ext cx="2786340" cy="461665"/>
          </a:xfrm>
          <a:prstGeom prst="rect">
            <a:avLst/>
          </a:prstGeom>
        </p:spPr>
        <p:txBody>
          <a:bodyPr wrap="none">
            <a:spAutoFit/>
          </a:bodyPr>
          <a:lstStyle/>
          <a:p>
            <a:r>
              <a:rPr lang="es-ES_tradnl" dirty="0" smtClean="0">
                <a:solidFill>
                  <a:srgbClr val="EC6F28"/>
                </a:solidFill>
              </a:rPr>
              <a:t>Partículas y goteos</a:t>
            </a:r>
            <a:endParaRPr lang="es-ES_tradnl" dirty="0">
              <a:solidFill>
                <a:srgbClr val="EC6F28"/>
              </a:solidFill>
            </a:endParaRPr>
          </a:p>
        </p:txBody>
      </p:sp>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27336" r="37132"/>
          <a:stretch/>
        </p:blipFill>
        <p:spPr>
          <a:xfrm rot="5400000">
            <a:off x="5003415" y="991855"/>
            <a:ext cx="3888433" cy="3146104"/>
          </a:xfrm>
          <a:prstGeom prst="rect">
            <a:avLst/>
          </a:prstGeom>
        </p:spPr>
      </p:pic>
      <p:sp>
        <p:nvSpPr>
          <p:cNvPr id="11" name="Rectángulo 10"/>
          <p:cNvSpPr/>
          <p:nvPr/>
        </p:nvSpPr>
        <p:spPr>
          <a:xfrm>
            <a:off x="1490532" y="2437884"/>
            <a:ext cx="3450600" cy="1477328"/>
          </a:xfrm>
          <a:prstGeom prst="rect">
            <a:avLst/>
          </a:prstGeom>
        </p:spPr>
        <p:txBody>
          <a:bodyPr wrap="square">
            <a:spAutoFit/>
          </a:bodyPr>
          <a:lstStyle/>
          <a:p>
            <a:pPr algn="just"/>
            <a:r>
              <a:rPr lang="es-ES_tradnl" sz="1800" dirty="0"/>
              <a:t>Sin caída de gotas ni partículas inflamadas o Caída de gotas y partículas inflamadas que persistan durante menos de 10 segundos</a:t>
            </a:r>
          </a:p>
        </p:txBody>
      </p:sp>
      <p:sp>
        <p:nvSpPr>
          <p:cNvPr id="8"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0"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pic>
        <p:nvPicPr>
          <p:cNvPr id="14" name="Imagen 13"/>
          <p:cNvPicPr>
            <a:picLocks noChangeAspect="1"/>
          </p:cNvPicPr>
          <p:nvPr/>
        </p:nvPicPr>
        <p:blipFill>
          <a:blip r:embed="rId3"/>
          <a:stretch>
            <a:fillRect/>
          </a:stretch>
        </p:blipFill>
        <p:spPr>
          <a:xfrm>
            <a:off x="1472953" y="4637950"/>
            <a:ext cx="7114195" cy="2016224"/>
          </a:xfrm>
          <a:prstGeom prst="rect">
            <a:avLst/>
          </a:prstGeom>
        </p:spPr>
      </p:pic>
    </p:spTree>
    <p:extLst>
      <p:ext uri="{BB962C8B-B14F-4D97-AF65-F5344CB8AC3E}">
        <p14:creationId xmlns:p14="http://schemas.microsoft.com/office/powerpoint/2010/main" val="61950637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1"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par>
                          <p:cTn id="19" fill="hold">
                            <p:stCondLst>
                              <p:cond delay="3500"/>
                            </p:stCondLst>
                            <p:childTnLst>
                              <p:par>
                                <p:cTn id="20" presetID="42"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6316"/>
          <a:stretch/>
        </p:blipFill>
        <p:spPr>
          <a:xfrm>
            <a:off x="5292080" y="865592"/>
            <a:ext cx="3456384" cy="1478946"/>
          </a:xfrm>
          <a:prstGeom prst="rect">
            <a:avLst/>
          </a:prstGeom>
        </p:spPr>
      </p:pic>
      <p:sp>
        <p:nvSpPr>
          <p:cNvPr id="3" name="Rectángulo 2"/>
          <p:cNvSpPr/>
          <p:nvPr/>
        </p:nvSpPr>
        <p:spPr>
          <a:xfrm>
            <a:off x="1481440" y="1844824"/>
            <a:ext cx="1659429" cy="461665"/>
          </a:xfrm>
          <a:prstGeom prst="rect">
            <a:avLst/>
          </a:prstGeom>
        </p:spPr>
        <p:txBody>
          <a:bodyPr wrap="none">
            <a:spAutoFit/>
          </a:bodyPr>
          <a:lstStyle/>
          <a:p>
            <a:r>
              <a:rPr lang="es-ES_tradnl" dirty="0" smtClean="0">
                <a:solidFill>
                  <a:srgbClr val="EC6F28"/>
                </a:solidFill>
              </a:rPr>
              <a:t>Halógenos</a:t>
            </a:r>
            <a:endParaRPr lang="es-ES_tradnl" dirty="0">
              <a:solidFill>
                <a:srgbClr val="EC6F28"/>
              </a:solidFill>
            </a:endParaRPr>
          </a:p>
        </p:txBody>
      </p:sp>
      <p:sp>
        <p:nvSpPr>
          <p:cNvPr id="4" name="Rectángulo 3"/>
          <p:cNvSpPr/>
          <p:nvPr/>
        </p:nvSpPr>
        <p:spPr>
          <a:xfrm>
            <a:off x="1403648" y="2459504"/>
            <a:ext cx="7272808" cy="1754326"/>
          </a:xfrm>
          <a:prstGeom prst="rect">
            <a:avLst/>
          </a:prstGeom>
        </p:spPr>
        <p:txBody>
          <a:bodyPr wrap="square">
            <a:spAutoFit/>
          </a:bodyPr>
          <a:lstStyle/>
          <a:p>
            <a:r>
              <a:rPr lang="es-ES_tradnl" sz="1800" dirty="0"/>
              <a:t>Los cables al quemarse generan gases tóxicos, que afectan a las personas</a:t>
            </a:r>
            <a:r>
              <a:rPr lang="es-ES_tradnl" sz="1800" dirty="0" smtClean="0"/>
              <a:t>, impiden </a:t>
            </a:r>
            <a:r>
              <a:rPr lang="es-ES_tradnl" sz="1800" dirty="0"/>
              <a:t>la visión, y entorpecen el combate al fuego</a:t>
            </a:r>
            <a:r>
              <a:rPr lang="es-ES_tradnl" sz="1800" dirty="0" smtClean="0"/>
              <a:t>.</a:t>
            </a:r>
          </a:p>
          <a:p>
            <a:endParaRPr lang="es-ES" sz="1800" dirty="0"/>
          </a:p>
          <a:p>
            <a:r>
              <a:rPr lang="es-ES_tradnl" sz="1800" dirty="0"/>
              <a:t>El desprendimiento de gases corrosivos ataca tanto a los materiales de  construcción, como a los equipos eléctricos, etc.</a:t>
            </a:r>
          </a:p>
          <a:p>
            <a:endParaRPr lang="es-ES_tradnl" sz="1800" dirty="0"/>
          </a:p>
        </p:txBody>
      </p:sp>
      <p:pic>
        <p:nvPicPr>
          <p:cNvPr id="5" name="Imagen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597" y="1098242"/>
            <a:ext cx="1262518" cy="1205131"/>
          </a:xfrm>
          <a:prstGeom prst="rect">
            <a:avLst/>
          </a:prstGeom>
        </p:spPr>
      </p:pic>
      <p:sp>
        <p:nvSpPr>
          <p:cNvPr id="9"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0"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917" y="4581128"/>
            <a:ext cx="7111614" cy="175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04250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0 CuadroTexto"/>
          <p:cNvSpPr txBox="1">
            <a:spLocks noChangeArrowheads="1"/>
          </p:cNvSpPr>
          <p:nvPr/>
        </p:nvSpPr>
        <p:spPr bwMode="auto">
          <a:xfrm>
            <a:off x="1331640" y="1844824"/>
            <a:ext cx="482453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800100" indent="-3429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s-ES" sz="2000" b="1" dirty="0" smtClean="0">
                <a:solidFill>
                  <a:srgbClr val="EC6F28"/>
                </a:solidFill>
                <a:latin typeface="+mj-lt"/>
              </a:rPr>
              <a:t>Caída </a:t>
            </a:r>
            <a:r>
              <a:rPr lang="es-ES" sz="2000" b="1" dirty="0">
                <a:solidFill>
                  <a:srgbClr val="EC6F28"/>
                </a:solidFill>
                <a:latin typeface="+mj-lt"/>
              </a:rPr>
              <a:t>de </a:t>
            </a:r>
            <a:r>
              <a:rPr lang="es-ES" sz="2000" b="1" dirty="0" smtClean="0">
                <a:solidFill>
                  <a:srgbClr val="EC6F28"/>
                </a:solidFill>
                <a:latin typeface="+mj-lt"/>
              </a:rPr>
              <a:t>tensión</a:t>
            </a:r>
            <a:endParaRPr lang="es-ES" sz="2000" b="1" dirty="0">
              <a:solidFill>
                <a:srgbClr val="EC6F28"/>
              </a:solidFill>
              <a:latin typeface="+mj-lt"/>
            </a:endParaRPr>
          </a:p>
          <a:p>
            <a:endParaRPr lang="es-ES" sz="2000" dirty="0">
              <a:solidFill>
                <a:srgbClr val="000000"/>
              </a:solidFill>
              <a:latin typeface="Arial Narrow" pitchFamily="34" charset="0"/>
            </a:endParaRPr>
          </a:p>
          <a:p>
            <a:r>
              <a:rPr lang="es-ES" sz="2000" dirty="0" smtClean="0">
                <a:solidFill>
                  <a:srgbClr val="000000"/>
                </a:solidFill>
                <a:latin typeface="Arial Narrow" pitchFamily="34" charset="0"/>
              </a:rPr>
              <a:t>Contador para un único usuario: </a:t>
            </a:r>
            <a:r>
              <a:rPr lang="es-ES" sz="2000" b="1" dirty="0" smtClean="0">
                <a:solidFill>
                  <a:srgbClr val="EC6F28"/>
                </a:solidFill>
              </a:rPr>
              <a:t>1,5%</a:t>
            </a:r>
            <a:endParaRPr lang="es-ES" sz="2000" b="1" dirty="0">
              <a:solidFill>
                <a:srgbClr val="EC6F28"/>
              </a:solidFill>
            </a:endParaRPr>
          </a:p>
          <a:p>
            <a:endParaRPr lang="es-ES" sz="2000" dirty="0">
              <a:solidFill>
                <a:srgbClr val="000000"/>
              </a:solidFill>
              <a:latin typeface="Arial Narrow" pitchFamily="34" charset="0"/>
            </a:endParaRPr>
          </a:p>
          <a:p>
            <a:endParaRPr lang="es-ES" sz="2000" dirty="0" smtClean="0">
              <a:solidFill>
                <a:srgbClr val="000000"/>
              </a:solidFill>
              <a:latin typeface="Arial Narrow" pitchFamily="34" charset="0"/>
            </a:endParaRPr>
          </a:p>
          <a:p>
            <a:endParaRPr lang="es-ES" sz="2000" dirty="0">
              <a:solidFill>
                <a:srgbClr val="000000"/>
              </a:solidFill>
              <a:latin typeface="Arial Narrow" pitchFamily="34" charset="0"/>
            </a:endParaRPr>
          </a:p>
          <a:p>
            <a:endParaRPr lang="es-ES" sz="2000" dirty="0" smtClean="0">
              <a:solidFill>
                <a:srgbClr val="000000"/>
              </a:solidFill>
              <a:latin typeface="Arial Narrow" pitchFamily="34" charset="0"/>
            </a:endParaRPr>
          </a:p>
          <a:p>
            <a:r>
              <a:rPr lang="es-ES" sz="2000" dirty="0" smtClean="0">
                <a:solidFill>
                  <a:srgbClr val="000000"/>
                </a:solidFill>
                <a:latin typeface="Arial Narrow" pitchFamily="34" charset="0"/>
              </a:rPr>
              <a:t>Contadores </a:t>
            </a:r>
            <a:r>
              <a:rPr lang="es-ES" sz="2000" dirty="0">
                <a:solidFill>
                  <a:srgbClr val="000000"/>
                </a:solidFill>
                <a:latin typeface="Arial Narrow" pitchFamily="34" charset="0"/>
              </a:rPr>
              <a:t>totalmente </a:t>
            </a:r>
            <a:r>
              <a:rPr lang="es-ES" sz="2000" dirty="0" smtClean="0">
                <a:solidFill>
                  <a:srgbClr val="000000"/>
                </a:solidFill>
                <a:latin typeface="Arial Narrow" pitchFamily="34" charset="0"/>
              </a:rPr>
              <a:t>centralizados: </a:t>
            </a:r>
            <a:r>
              <a:rPr lang="es-ES" sz="2000" b="1" dirty="0" smtClean="0">
                <a:solidFill>
                  <a:srgbClr val="EC6F28"/>
                </a:solidFill>
                <a:latin typeface="+mj-lt"/>
              </a:rPr>
              <a:t>1%</a:t>
            </a:r>
          </a:p>
          <a:p>
            <a:endParaRPr lang="es-ES" sz="2000" dirty="0" smtClean="0">
              <a:solidFill>
                <a:srgbClr val="000000"/>
              </a:solidFill>
              <a:latin typeface="Arial Narrow" pitchFamily="34" charset="0"/>
            </a:endParaRPr>
          </a:p>
          <a:p>
            <a:endParaRPr lang="es-ES" sz="2000" dirty="0">
              <a:solidFill>
                <a:srgbClr val="000000"/>
              </a:solidFill>
              <a:latin typeface="Arial Narrow" pitchFamily="34" charset="0"/>
            </a:endParaRPr>
          </a:p>
          <a:p>
            <a:endParaRPr lang="es-ES" sz="2000" dirty="0" smtClean="0">
              <a:solidFill>
                <a:srgbClr val="000000"/>
              </a:solidFill>
              <a:latin typeface="Arial Narrow" pitchFamily="34" charset="0"/>
            </a:endParaRPr>
          </a:p>
          <a:p>
            <a:endParaRPr lang="es-ES" sz="2000" dirty="0">
              <a:solidFill>
                <a:srgbClr val="000000"/>
              </a:solidFill>
              <a:latin typeface="Arial Narrow" pitchFamily="34" charset="0"/>
            </a:endParaRPr>
          </a:p>
          <a:p>
            <a:r>
              <a:rPr lang="es-ES" sz="2000" dirty="0" smtClean="0">
                <a:solidFill>
                  <a:srgbClr val="000000"/>
                </a:solidFill>
                <a:latin typeface="Arial Narrow" pitchFamily="34" charset="0"/>
              </a:rPr>
              <a:t>Centralizaciones </a:t>
            </a:r>
            <a:r>
              <a:rPr lang="es-ES" sz="2000" dirty="0">
                <a:solidFill>
                  <a:srgbClr val="000000"/>
                </a:solidFill>
                <a:latin typeface="Arial Narrow" pitchFamily="34" charset="0"/>
              </a:rPr>
              <a:t>parciales de </a:t>
            </a:r>
            <a:r>
              <a:rPr lang="es-ES" sz="2000" dirty="0" smtClean="0">
                <a:solidFill>
                  <a:srgbClr val="000000"/>
                </a:solidFill>
                <a:latin typeface="Arial Narrow" pitchFamily="34" charset="0"/>
              </a:rPr>
              <a:t>contadores: </a:t>
            </a:r>
            <a:r>
              <a:rPr lang="es-ES" sz="2000" b="1" dirty="0">
                <a:solidFill>
                  <a:srgbClr val="EC6F28"/>
                </a:solidFill>
              </a:rPr>
              <a:t>0,5</a:t>
            </a:r>
            <a:r>
              <a:rPr lang="es-ES" sz="2000" b="1" dirty="0" smtClean="0">
                <a:solidFill>
                  <a:srgbClr val="EC6F28"/>
                </a:solidFill>
              </a:rPr>
              <a:t>%</a:t>
            </a:r>
          </a:p>
        </p:txBody>
      </p:sp>
      <p:sp>
        <p:nvSpPr>
          <p:cNvPr id="18"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Conductores</a:t>
            </a:r>
            <a:endParaRPr lang="es-ES" b="1" i="1" u="sng" dirty="0">
              <a:solidFill>
                <a:srgbClr val="EC6F28"/>
              </a:solidFill>
              <a:latin typeface="Century Gothic" panose="020B0502020202020204" pitchFamily="34" charset="0"/>
            </a:endParaRPr>
          </a:p>
        </p:txBody>
      </p:sp>
      <p:sp>
        <p:nvSpPr>
          <p:cNvPr id="1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5103360"/>
            <a:ext cx="2088000" cy="1566000"/>
          </a:xfrm>
          <a:prstGeom prst="rect">
            <a:avLst/>
          </a:prstGeom>
        </p:spPr>
      </p:pic>
      <p:pic>
        <p:nvPicPr>
          <p:cNvPr id="12" name="Picture 4" descr="http://www.inalte.com/udecontrol_datos/ImageManager/1310493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491261"/>
            <a:ext cx="2088233" cy="156617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879337"/>
            <a:ext cx="2088000" cy="1566000"/>
          </a:xfrm>
          <a:prstGeom prst="rect">
            <a:avLst/>
          </a:prstGeom>
        </p:spPr>
      </p:pic>
    </p:spTree>
    <p:extLst>
      <p:ext uri="{BB962C8B-B14F-4D97-AF65-F5344CB8AC3E}">
        <p14:creationId xmlns:p14="http://schemas.microsoft.com/office/powerpoint/2010/main" val="127393964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1000"/>
                                        <p:tgtEl>
                                          <p:spTgt spid="17">
                                            <p:txEl>
                                              <p:pRg st="2" end="2"/>
                                            </p:txEl>
                                          </p:spTgt>
                                        </p:tgtEl>
                                      </p:cBhvr>
                                    </p:animEffect>
                                    <p:anim calcmode="lin" valueType="num">
                                      <p:cBhvr>
                                        <p:cTn id="14"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7">
                                            <p:txEl>
                                              <p:pRg st="7" end="7"/>
                                            </p:txEl>
                                          </p:spTgt>
                                        </p:tgtEl>
                                        <p:attrNameLst>
                                          <p:attrName>style.visibility</p:attrName>
                                        </p:attrNameLst>
                                      </p:cBhvr>
                                      <p:to>
                                        <p:strVal val="visible"/>
                                      </p:to>
                                    </p:set>
                                    <p:animEffect transition="in" filter="fade">
                                      <p:cBhvr>
                                        <p:cTn id="24" dur="1000"/>
                                        <p:tgtEl>
                                          <p:spTgt spid="17">
                                            <p:txEl>
                                              <p:pRg st="7" end="7"/>
                                            </p:txEl>
                                          </p:spTgt>
                                        </p:tgtEl>
                                      </p:cBhvr>
                                    </p:animEffect>
                                    <p:anim calcmode="lin" valueType="num">
                                      <p:cBhvr>
                                        <p:cTn id="25"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 presetClass="entr" presetSubtype="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xEl>
                                              <p:pRg st="12" end="12"/>
                                            </p:txEl>
                                          </p:spTgt>
                                        </p:tgtEl>
                                        <p:attrNameLst>
                                          <p:attrName>style.visibility</p:attrName>
                                        </p:attrNameLst>
                                      </p:cBhvr>
                                      <p:to>
                                        <p:strVal val="visible"/>
                                      </p:to>
                                    </p:set>
                                    <p:animEffect transition="in" filter="fade">
                                      <p:cBhvr>
                                        <p:cTn id="35" dur="1000"/>
                                        <p:tgtEl>
                                          <p:spTgt spid="17">
                                            <p:txEl>
                                              <p:pRg st="12" end="12"/>
                                            </p:txEl>
                                          </p:spTgt>
                                        </p:tgtEl>
                                      </p:cBhvr>
                                    </p:animEffect>
                                    <p:anim calcmode="lin" valueType="num">
                                      <p:cBhvr>
                                        <p:cTn id="36" dur="1000" fill="hold"/>
                                        <p:tgtEl>
                                          <p:spTgt spid="17">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12" end="12"/>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 presetClass="entr" presetSubtype="2"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59632" y="5733256"/>
            <a:ext cx="7484741" cy="830997"/>
          </a:xfrm>
          <a:prstGeom prst="rect">
            <a:avLst/>
          </a:prstGeom>
          <a:noFill/>
          <a:ln w="9525">
            <a:noFill/>
            <a:miter lim="800000"/>
            <a:headEnd/>
            <a:tailEnd/>
          </a:ln>
          <a:effectLst/>
        </p:spPr>
        <p:txBody>
          <a:bodyPr wrap="none">
            <a:spAutoFit/>
          </a:bodyPr>
          <a:lstStyle/>
          <a:p>
            <a:r>
              <a:rPr lang="es-ES_tradnl" sz="4800" b="1" dirty="0">
                <a:solidFill>
                  <a:srgbClr val="59C619"/>
                </a:solidFill>
                <a:latin typeface="Segoe Print" pitchFamily="2" charset="0"/>
              </a:rPr>
              <a:t>www.plcmadrid.es/rebt</a:t>
            </a:r>
          </a:p>
        </p:txBody>
      </p:sp>
      <p:pic>
        <p:nvPicPr>
          <p:cNvPr id="3" name="Imagen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7744" y="476671"/>
            <a:ext cx="3816424" cy="5452887"/>
          </a:xfrm>
          <a:prstGeom prst="rect">
            <a:avLst/>
          </a:prstGeom>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b="18220"/>
          <a:stretch/>
        </p:blipFill>
        <p:spPr>
          <a:xfrm>
            <a:off x="4139952" y="2660916"/>
            <a:ext cx="2736304" cy="3978226"/>
          </a:xfrm>
          <a:prstGeom prst="rect">
            <a:avLst/>
          </a:prstGeom>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a:t>
            </a:r>
            <a:r>
              <a:rPr lang="es-ES" sz="2000" dirty="0" smtClean="0"/>
              <a:t>derivaciones individuales estarán </a:t>
            </a:r>
            <a:r>
              <a:rPr lang="es-ES" sz="2000" dirty="0"/>
              <a:t>constituidas por:</a:t>
            </a:r>
          </a:p>
          <a:p>
            <a:pPr marL="542925">
              <a:buClr>
                <a:srgbClr val="EC6F28"/>
              </a:buClr>
            </a:pPr>
            <a:r>
              <a:rPr lang="es-ES" sz="2000" dirty="0" smtClean="0"/>
              <a:t>Conductores </a:t>
            </a:r>
            <a:r>
              <a:rPr lang="es-ES" sz="2000" dirty="0"/>
              <a:t>aislados en el interior de tubos </a:t>
            </a:r>
            <a:r>
              <a:rPr lang="es-ES" sz="2000" dirty="0" smtClean="0"/>
              <a:t>empotrados</a:t>
            </a:r>
            <a:endParaRPr lang="es-ES" sz="2000" dirty="0"/>
          </a:p>
        </p:txBody>
      </p:sp>
      <p:sp>
        <p:nvSpPr>
          <p:cNvPr id="6" name="Flecha derecha 5"/>
          <p:cNvSpPr/>
          <p:nvPr/>
        </p:nvSpPr>
        <p:spPr bwMode="auto">
          <a:xfrm rot="13284070">
            <a:off x="6208699" y="3488275"/>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334461931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derivaciones individuales estarán constituidas por:</a:t>
            </a:r>
          </a:p>
          <a:p>
            <a:pPr marL="542925">
              <a:buClr>
                <a:srgbClr val="EC6F28"/>
              </a:buClr>
            </a:pPr>
            <a:r>
              <a:rPr lang="es-ES" sz="2000" dirty="0" smtClean="0"/>
              <a:t>Conductores </a:t>
            </a:r>
            <a:r>
              <a:rPr lang="es-ES" sz="2000" dirty="0"/>
              <a:t>aislados en el interior de tubos </a:t>
            </a:r>
            <a:r>
              <a:rPr lang="es-ES" sz="2000" dirty="0" smtClean="0"/>
              <a:t>enterrados</a:t>
            </a:r>
            <a:endParaRPr lang="es-ES" sz="20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52734" b="3471"/>
          <a:stretch/>
        </p:blipFill>
        <p:spPr>
          <a:xfrm>
            <a:off x="1907704" y="2996952"/>
            <a:ext cx="5760640" cy="3569975"/>
          </a:xfrm>
          <a:prstGeom prst="rect">
            <a:avLst/>
          </a:prstGeom>
        </p:spPr>
      </p:pic>
      <p:sp>
        <p:nvSpPr>
          <p:cNvPr id="6" name="Flecha derecha 5"/>
          <p:cNvSpPr/>
          <p:nvPr/>
        </p:nvSpPr>
        <p:spPr bwMode="auto">
          <a:xfrm rot="1217595">
            <a:off x="3618206" y="5749558"/>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361134914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685553"/>
            <a:ext cx="3087566" cy="3911799"/>
          </a:xfrm>
          <a:prstGeom prst="rect">
            <a:avLst/>
          </a:prstGeom>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derivaciones individuales estarán constituidas por:</a:t>
            </a:r>
          </a:p>
          <a:p>
            <a:pPr marL="542925">
              <a:buClr>
                <a:srgbClr val="EC6F28"/>
              </a:buClr>
            </a:pPr>
            <a:r>
              <a:rPr lang="es-ES" sz="2000" dirty="0" smtClean="0"/>
              <a:t>Conductores </a:t>
            </a:r>
            <a:r>
              <a:rPr lang="es-ES" sz="2000" dirty="0"/>
              <a:t>aislados en el interior de tubos en montaje </a:t>
            </a:r>
            <a:r>
              <a:rPr lang="es-ES" sz="2000" dirty="0" smtClean="0"/>
              <a:t>superficial</a:t>
            </a:r>
            <a:endParaRPr lang="es-ES" sz="2000" dirty="0"/>
          </a:p>
        </p:txBody>
      </p:sp>
      <p:sp>
        <p:nvSpPr>
          <p:cNvPr id="6" name="Flecha derecha 5"/>
          <p:cNvSpPr/>
          <p:nvPr/>
        </p:nvSpPr>
        <p:spPr bwMode="auto">
          <a:xfrm rot="20236383">
            <a:off x="2772423" y="3668811"/>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25807407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derivaciones individuales estarán constituidas por:</a:t>
            </a:r>
          </a:p>
          <a:p>
            <a:pPr marL="542925">
              <a:buClr>
                <a:srgbClr val="EC6F28"/>
              </a:buClr>
            </a:pPr>
            <a:r>
              <a:rPr lang="es-ES" sz="2000" dirty="0" smtClean="0"/>
              <a:t>Conductores </a:t>
            </a:r>
            <a:r>
              <a:rPr lang="es-ES" sz="2000" dirty="0"/>
              <a:t>aislados en el interior de canales </a:t>
            </a:r>
            <a:r>
              <a:rPr lang="es-ES" sz="2000" dirty="0" smtClean="0"/>
              <a:t>protectoras cuya </a:t>
            </a:r>
            <a:r>
              <a:rPr lang="es-ES" sz="2000" dirty="0"/>
              <a:t>tapa sólo se pueda abrir </a:t>
            </a:r>
            <a:r>
              <a:rPr lang="es-ES" sz="2000" dirty="0" smtClean="0"/>
              <a:t>con la </a:t>
            </a:r>
            <a:r>
              <a:rPr lang="es-ES" sz="2000" dirty="0"/>
              <a:t>ayuda de un </a:t>
            </a:r>
            <a:r>
              <a:rPr lang="es-ES" sz="2000" dirty="0" smtClean="0"/>
              <a:t>útil</a:t>
            </a:r>
            <a:endParaRPr lang="es-ES" sz="20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690" y="2996952"/>
            <a:ext cx="2841780" cy="3600400"/>
          </a:xfrm>
          <a:prstGeom prst="rect">
            <a:avLst/>
          </a:prstGeom>
        </p:spPr>
      </p:pic>
      <p:sp>
        <p:nvSpPr>
          <p:cNvPr id="6" name="Flecha derecha 5"/>
          <p:cNvSpPr/>
          <p:nvPr/>
        </p:nvSpPr>
        <p:spPr bwMode="auto">
          <a:xfrm rot="20355145">
            <a:off x="3690020" y="3451351"/>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88864478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31" y="2996952"/>
            <a:ext cx="4800533" cy="3600400"/>
          </a:xfrm>
          <a:prstGeom prst="rect">
            <a:avLst/>
          </a:prstGeom>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derivaciones individuales estarán constituidas por:</a:t>
            </a:r>
          </a:p>
          <a:p>
            <a:pPr marL="542925">
              <a:buClr>
                <a:srgbClr val="EC6F28"/>
              </a:buClr>
            </a:pPr>
            <a:r>
              <a:rPr lang="es-ES" sz="2000" dirty="0" smtClean="0"/>
              <a:t>Canalizaciones </a:t>
            </a:r>
            <a:r>
              <a:rPr lang="es-ES" sz="2000" dirty="0"/>
              <a:t>eléctricas prefabricadas que deberán cumplir la norma UNE-EN 60.439 -</a:t>
            </a:r>
            <a:r>
              <a:rPr lang="es-ES" sz="2000" dirty="0" smtClean="0"/>
              <a:t>2</a:t>
            </a:r>
            <a:endParaRPr lang="es-ES" sz="2000" dirty="0"/>
          </a:p>
        </p:txBody>
      </p:sp>
      <p:sp>
        <p:nvSpPr>
          <p:cNvPr id="6" name="Flecha derecha 5"/>
          <p:cNvSpPr/>
          <p:nvPr/>
        </p:nvSpPr>
        <p:spPr bwMode="auto">
          <a:xfrm rot="19688866">
            <a:off x="3390478" y="3873886"/>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187956669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3021435"/>
            <a:ext cx="2527146" cy="3575918"/>
          </a:xfrm>
          <a:prstGeom prst="rect">
            <a:avLst/>
          </a:prstGeom>
        </p:spPr>
      </p:pic>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i="1" u="sng" dirty="0" smtClean="0">
                <a:solidFill>
                  <a:srgbClr val="EC6F28"/>
                </a:solidFill>
                <a:latin typeface="Century Gothic" panose="020B0502020202020204" pitchFamily="34" charset="0"/>
              </a:rPr>
              <a:t>Definición</a:t>
            </a:r>
            <a:endParaRPr lang="es-ES" b="1" i="1" u="sng" dirty="0">
              <a:solidFill>
                <a:srgbClr val="EC6F28"/>
              </a:solidFill>
              <a:latin typeface="Century Gothic" panose="020B0502020202020204" pitchFamily="34" charset="0"/>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a:t>DERIVACIÓN INDIVIDUAL</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75656" y="1916832"/>
            <a:ext cx="70866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a:t>Las derivaciones individuales estarán constituidas por:</a:t>
            </a:r>
          </a:p>
          <a:p>
            <a:pPr marL="542925">
              <a:buClr>
                <a:srgbClr val="EC6F28"/>
              </a:buClr>
            </a:pPr>
            <a:r>
              <a:rPr lang="es-ES" sz="2000" dirty="0" smtClean="0"/>
              <a:t>Conductores aislados en el interior de conductos cerrados de obra de fábrica, proyectados y construidos al efecto</a:t>
            </a:r>
          </a:p>
        </p:txBody>
      </p:sp>
      <p:sp>
        <p:nvSpPr>
          <p:cNvPr id="6" name="Flecha derecha 5"/>
          <p:cNvSpPr/>
          <p:nvPr/>
        </p:nvSpPr>
        <p:spPr bwMode="auto">
          <a:xfrm rot="18470684">
            <a:off x="3609275" y="4485359"/>
            <a:ext cx="1870962" cy="648072"/>
          </a:xfrm>
          <a:prstGeom prst="righ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rgbClr val="59C619"/>
              </a:solidFill>
              <a:effectLst/>
              <a:latin typeface="Arial" charset="0"/>
            </a:endParaRPr>
          </a:p>
        </p:txBody>
      </p:sp>
    </p:spTree>
    <p:extLst>
      <p:ext uri="{BB962C8B-B14F-4D97-AF65-F5344CB8AC3E}">
        <p14:creationId xmlns:p14="http://schemas.microsoft.com/office/powerpoint/2010/main" val="8182600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advAuto="0"/>
      <p:bldP spid="6" grpId="0" animBg="1"/>
    </p:bldLst>
  </p:timing>
</p:sld>
</file>

<file path=ppt/theme/theme1.xml><?xml version="1.0" encoding="utf-8"?>
<a:theme xmlns:a="http://schemas.openxmlformats.org/drawingml/2006/main" name="fondoblanco">
  <a:themeElements>
    <a:clrScheme name="">
      <a:dk1>
        <a:srgbClr val="000000"/>
      </a:dk1>
      <a:lt1>
        <a:srgbClr val="FFFFFF"/>
      </a:lt1>
      <a:dk2>
        <a:srgbClr val="000000"/>
      </a:dk2>
      <a:lt2>
        <a:srgbClr val="5760A3"/>
      </a:lt2>
      <a:accent1>
        <a:srgbClr val="2464FD"/>
      </a:accent1>
      <a:accent2>
        <a:srgbClr val="EF9100"/>
      </a:accent2>
      <a:accent3>
        <a:srgbClr val="FFFFFF"/>
      </a:accent3>
      <a:accent4>
        <a:srgbClr val="000000"/>
      </a:accent4>
      <a:accent5>
        <a:srgbClr val="ACB8FE"/>
      </a:accent5>
      <a:accent6>
        <a:srgbClr val="D98300"/>
      </a:accent6>
      <a:hlink>
        <a:srgbClr val="EAEC5E"/>
      </a:hlink>
      <a:folHlink>
        <a:srgbClr val="A2FFA3"/>
      </a:folHlink>
    </a:clrScheme>
    <a:fontScheme name="fondoblanc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lnDef>
  </a:objectDefaults>
  <a:extraClrSchemeLst>
    <a:extraClrScheme>
      <a:clrScheme name="fondoblanc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ndo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ondoblanc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ndoblanc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ndoblanc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ndoblanc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ondoblanc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Settings\mirlui\Plantillas\Schneider\fondoblanco.pot</Template>
  <TotalTime>12540</TotalTime>
  <Pages>2</Pages>
  <Words>1379</Words>
  <Application>Microsoft Office PowerPoint</Application>
  <PresentationFormat>Presentación en pantalla (4:3)</PresentationFormat>
  <Paragraphs>239</Paragraphs>
  <Slides>37</Slides>
  <Notes>1</Notes>
  <HiddenSlides>0</HiddenSlides>
  <MMClips>0</MMClips>
  <ScaleCrop>false</ScaleCrop>
  <HeadingPairs>
    <vt:vector size="10"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37</vt:i4>
      </vt:variant>
      <vt:variant>
        <vt:lpstr>Presentaciones personalizadas</vt:lpstr>
      </vt:variant>
      <vt:variant>
        <vt:i4>2</vt:i4>
      </vt:variant>
    </vt:vector>
  </HeadingPairs>
  <TitlesOfParts>
    <vt:vector size="48" baseType="lpstr">
      <vt:lpstr>Arial</vt:lpstr>
      <vt:lpstr>Arial Narrow</vt:lpstr>
      <vt:lpstr>Calibri</vt:lpstr>
      <vt:lpstr>Century Gothic</vt:lpstr>
      <vt:lpstr>Segoe Print</vt:lpstr>
      <vt:lpstr>Times New Roman</vt:lpstr>
      <vt:lpstr>Wingdings</vt:lpstr>
      <vt:lpstr>fondoblanco</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Instaladores</vt:lpstr>
      <vt:lpstr>A fondo</vt:lpstr>
    </vt:vector>
  </TitlesOfParts>
  <Company>Schneider Electric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REGLAMENTO ELECTROTÉCNICO DE BAJA TENSIÓN</dc:title>
  <dc:creator>PLC MADRID</dc:creator>
  <cp:lastModifiedBy>Jose</cp:lastModifiedBy>
  <cp:revision>801</cp:revision>
  <cp:lastPrinted>1999-03-03T08:48:54Z</cp:lastPrinted>
  <dcterms:created xsi:type="dcterms:W3CDTF">2002-03-04T11:22:07Z</dcterms:created>
  <dcterms:modified xsi:type="dcterms:W3CDTF">2019-09-04T11:55:24Z</dcterms:modified>
</cp:coreProperties>
</file>