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7" r:id="rId2"/>
    <p:sldId id="260" r:id="rId3"/>
    <p:sldId id="261" r:id="rId4"/>
    <p:sldId id="269" r:id="rId5"/>
    <p:sldId id="317" r:id="rId6"/>
    <p:sldId id="316" r:id="rId7"/>
    <p:sldId id="318" r:id="rId8"/>
    <p:sldId id="268" r:id="rId9"/>
    <p:sldId id="319" r:id="rId10"/>
    <p:sldId id="320" r:id="rId11"/>
    <p:sldId id="321" r:id="rId12"/>
    <p:sldId id="322" r:id="rId13"/>
    <p:sldId id="334" r:id="rId14"/>
    <p:sldId id="333" r:id="rId15"/>
    <p:sldId id="339" r:id="rId16"/>
    <p:sldId id="340" r:id="rId17"/>
    <p:sldId id="341" r:id="rId18"/>
    <p:sldId id="342" r:id="rId19"/>
    <p:sldId id="343" r:id="rId20"/>
    <p:sldId id="326" r:id="rId21"/>
    <p:sldId id="329" r:id="rId22"/>
    <p:sldId id="330" r:id="rId23"/>
    <p:sldId id="323" r:id="rId24"/>
    <p:sldId id="328" r:id="rId25"/>
    <p:sldId id="327" r:id="rId26"/>
    <p:sldId id="331" r:id="rId27"/>
    <p:sldId id="332" r:id="rId28"/>
    <p:sldId id="344" r:id="rId29"/>
    <p:sldId id="335" r:id="rId30"/>
    <p:sldId id="345" r:id="rId31"/>
    <p:sldId id="325" r:id="rId32"/>
    <p:sldId id="336" r:id="rId33"/>
    <p:sldId id="337" r:id="rId34"/>
    <p:sldId id="338" r:id="rId35"/>
    <p:sldId id="315" r:id="rId3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7DDF3"/>
    <a:srgbClr val="A666A1"/>
    <a:srgbClr val="D2F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BD5A-0931-4C46-8DA9-79C85ADA6054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955E-C2E3-4AEB-890A-E20B94BEB6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40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C955E-C2E3-4AEB-890A-E20B94BEB69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60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9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06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30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86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09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4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37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41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5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68624" y="620688"/>
            <a:ext cx="78420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40632" y="1916832"/>
            <a:ext cx="777006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06662" y="126876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92D050"/>
                </a:solidFill>
              </a:rPr>
              <a:t>SISTEMAS DE CONEXIÓN DEL NEUTRO Y MASAS</a:t>
            </a:r>
            <a:endParaRPr lang="es-ES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730425"/>
            <a:ext cx="6597732" cy="47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TN-S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Apindado\Desktop\Nueva carpeta\TN-S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6692" r="29743"/>
          <a:stretch/>
        </p:blipFill>
        <p:spPr bwMode="auto">
          <a:xfrm>
            <a:off x="5889104" y="2008215"/>
            <a:ext cx="3096344" cy="43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pindado\Desktop\Nueva carpeta\TN-S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26599" b="11580"/>
          <a:stretch/>
        </p:blipFill>
        <p:spPr bwMode="auto">
          <a:xfrm>
            <a:off x="1471613" y="2184400"/>
            <a:ext cx="448782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TN-C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Apindado\Desktop\Nueva carpeta\TN-C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0" r="20660"/>
          <a:stretch/>
        </p:blipFill>
        <p:spPr bwMode="auto">
          <a:xfrm>
            <a:off x="5664079" y="2060848"/>
            <a:ext cx="2792066" cy="41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pindado\Desktop\Nueva carpeta\TN-C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27535" b="13985"/>
          <a:stretch/>
        </p:blipFill>
        <p:spPr bwMode="auto">
          <a:xfrm>
            <a:off x="1583774" y="2276872"/>
            <a:ext cx="459631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TN-C-S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Apindado\Desktop\Nueva carpeta\TN-C-S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8958" r="22732" b="3700"/>
          <a:stretch/>
        </p:blipFill>
        <p:spPr bwMode="auto">
          <a:xfrm>
            <a:off x="5762359" y="2125170"/>
            <a:ext cx="2999189" cy="39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pindado\Desktop\Nueva carpeta\TN-C-S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26763" b="16092"/>
          <a:stretch/>
        </p:blipFill>
        <p:spPr bwMode="auto">
          <a:xfrm>
            <a:off x="1544428" y="2190641"/>
            <a:ext cx="4541280" cy="39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Apindado\Desktop\Binder1_Página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14479" r="7112" b="14574"/>
          <a:stretch/>
        </p:blipFill>
        <p:spPr bwMode="auto">
          <a:xfrm>
            <a:off x="1598133" y="1988840"/>
            <a:ext cx="7538439" cy="44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pindado\Desktop\Binder1_Página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4180" r="6331" b="13230"/>
          <a:stretch/>
        </p:blipFill>
        <p:spPr bwMode="auto">
          <a:xfrm>
            <a:off x="1598132" y="1952414"/>
            <a:ext cx="7455557" cy="44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rot="19830469">
            <a:off x="1486809" y="3717200"/>
            <a:ext cx="760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Arial" charset="0"/>
              </a:rPr>
              <a:t>CONTINUIDAD DE SUMINISTRO</a:t>
            </a:r>
            <a:endParaRPr lang="es-ES" sz="3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100" name="Picture 4" descr="C:\Users\Apindado\Desktop\Binder1_Página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4031" r="5051" b="12185"/>
          <a:stretch/>
        </p:blipFill>
        <p:spPr bwMode="auto">
          <a:xfrm>
            <a:off x="1588591" y="1971194"/>
            <a:ext cx="7465097" cy="4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 rot="19830469">
            <a:off x="1465788" y="345534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Arial" charset="0"/>
              </a:rPr>
              <a:t>CORTE DE SUMINISTRO</a:t>
            </a:r>
            <a:endParaRPr lang="es-ES" sz="4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66967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Pueden </a:t>
            </a:r>
            <a:r>
              <a:rPr lang="es-ES" sz="2400" dirty="0"/>
              <a:t>utilizarse los dispositivos de protección siguientes</a:t>
            </a:r>
            <a:r>
              <a:rPr lang="es-ES" sz="2400" dirty="0" smtClean="0"/>
              <a:t>:</a:t>
            </a:r>
          </a:p>
          <a:p>
            <a:endParaRPr lang="es-ES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70C0"/>
                </a:solidFill>
              </a:rPr>
              <a:t>Contactos </a:t>
            </a:r>
            <a:r>
              <a:rPr lang="es-ES" sz="2400" b="1" dirty="0" smtClean="0">
                <a:solidFill>
                  <a:srgbClr val="0070C0"/>
                </a:solidFill>
              </a:rPr>
              <a:t>indirectos </a:t>
            </a:r>
            <a:r>
              <a:rPr lang="es-ES" sz="2400" b="1" dirty="0">
                <a:solidFill>
                  <a:srgbClr val="0070C0"/>
                </a:solidFill>
              </a:rPr>
              <a:t>y </a:t>
            </a:r>
            <a:r>
              <a:rPr lang="es-ES" sz="2400" b="1" dirty="0" err="1">
                <a:solidFill>
                  <a:srgbClr val="0070C0"/>
                </a:solidFill>
              </a:rPr>
              <a:t>S</a:t>
            </a:r>
            <a:r>
              <a:rPr lang="es-ES" sz="2400" b="1" dirty="0" err="1" smtClean="0">
                <a:solidFill>
                  <a:srgbClr val="0070C0"/>
                </a:solidFill>
              </a:rPr>
              <a:t>obreintensidades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endParaRPr lang="es-ES" sz="2400" b="1" dirty="0">
              <a:solidFill>
                <a:srgbClr val="0070C0"/>
              </a:solidFill>
            </a:endParaRP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 smtClean="0"/>
              <a:t>Fusibles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 smtClean="0"/>
              <a:t>Interruptores magnetotérmicos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Interruptor </a:t>
            </a:r>
            <a:r>
              <a:rPr lang="es-ES" sz="2400" dirty="0" smtClean="0"/>
              <a:t>diferencial</a:t>
            </a:r>
            <a:endParaRPr lang="es-ES" sz="2400" dirty="0"/>
          </a:p>
          <a:p>
            <a:pPr marL="1071563"/>
            <a:r>
              <a:rPr lang="es-ES" sz="2400" b="1" dirty="0" smtClean="0"/>
              <a:t>TN-S</a:t>
            </a:r>
            <a:r>
              <a:rPr lang="es-ES" sz="2400" dirty="0" smtClean="0"/>
              <a:t> </a:t>
            </a:r>
            <a:r>
              <a:rPr lang="es-ES" sz="2400" dirty="0"/>
              <a:t>podrá utilizarse </a:t>
            </a:r>
            <a:r>
              <a:rPr lang="es-ES" sz="2400" b="1" dirty="0" smtClean="0">
                <a:solidFill>
                  <a:srgbClr val="92D050"/>
                </a:solidFill>
              </a:rPr>
              <a:t>diferencial</a:t>
            </a:r>
            <a:endParaRPr lang="es-ES" sz="2400" dirty="0" smtClean="0"/>
          </a:p>
          <a:p>
            <a:pPr marL="1071563"/>
            <a:r>
              <a:rPr lang="es-ES" sz="2400" b="1" dirty="0" smtClean="0"/>
              <a:t>TN-C</a:t>
            </a:r>
            <a:r>
              <a:rPr lang="es-ES" sz="2400" dirty="0" smtClean="0"/>
              <a:t> no podrá utilizarse </a:t>
            </a:r>
            <a:r>
              <a:rPr lang="es-ES" sz="2400" b="1" dirty="0" smtClean="0">
                <a:solidFill>
                  <a:srgbClr val="C00000"/>
                </a:solidFill>
              </a:rPr>
              <a:t>diferencial</a:t>
            </a:r>
            <a:endParaRPr lang="es-ES" sz="2400" dirty="0" smtClean="0"/>
          </a:p>
          <a:p>
            <a:pPr marL="2057400" indent="-985838"/>
            <a:r>
              <a:rPr lang="es-ES" sz="2400" b="1" dirty="0" smtClean="0"/>
              <a:t>TN-C-S</a:t>
            </a:r>
            <a:r>
              <a:rPr lang="es-ES" sz="2400" dirty="0" smtClean="0"/>
              <a:t>, no debe utilizarse un conductor CPN aguas abajo del </a:t>
            </a:r>
            <a:r>
              <a:rPr lang="es-ES" sz="2400" b="1" dirty="0" smtClean="0">
                <a:solidFill>
                  <a:schemeClr val="accent6"/>
                </a:solidFill>
              </a:rPr>
              <a:t>diferencial</a:t>
            </a:r>
            <a:endParaRPr lang="es-ES" sz="2400" dirty="0" smtClean="0"/>
          </a:p>
        </p:txBody>
      </p:sp>
      <p:pic>
        <p:nvPicPr>
          <p:cNvPr id="6" name="Picture 2" descr="T:\5 Imagenes\FOTOGRAFIAS\MATERIAL\Legrand\L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76" y="3573016"/>
            <a:ext cx="1681168" cy="30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Prescripciones 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68624" y="177281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</a:t>
            </a:r>
            <a:r>
              <a:rPr lang="es-ES" dirty="0" smtClean="0"/>
              <a:t>conectar </a:t>
            </a:r>
            <a:r>
              <a:rPr lang="es-ES" dirty="0"/>
              <a:t>a neutro las masas </a:t>
            </a:r>
            <a:r>
              <a:rPr lang="es-ES" dirty="0" smtClean="0"/>
              <a:t>como medida </a:t>
            </a:r>
            <a:r>
              <a:rPr lang="es-ES" dirty="0"/>
              <a:t>de protección </a:t>
            </a:r>
            <a:r>
              <a:rPr lang="es-ES" dirty="0" smtClean="0"/>
              <a:t>debe cumplir:</a:t>
            </a:r>
          </a:p>
          <a:p>
            <a:endParaRPr lang="es-ES" dirty="0"/>
          </a:p>
          <a:p>
            <a:pPr marL="342900" indent="-342900">
              <a:buClr>
                <a:srgbClr val="92D050"/>
              </a:buClr>
              <a:buAutoNum type="alphaLcParenR"/>
            </a:pPr>
            <a:r>
              <a:rPr lang="es-ES" dirty="0" smtClean="0"/>
              <a:t>La </a:t>
            </a:r>
            <a:r>
              <a:rPr lang="es-ES" dirty="0"/>
              <a:t>sección del conductor neutro debe, en todo su recorrido, ser como mínimo </a:t>
            </a:r>
            <a:r>
              <a:rPr lang="es-ES" dirty="0" smtClean="0"/>
              <a:t>igual a </a:t>
            </a:r>
            <a:r>
              <a:rPr lang="es-ES" dirty="0"/>
              <a:t>la indicada en la tabla siguiente, en función de la sección de los </a:t>
            </a:r>
            <a:r>
              <a:rPr lang="es-ES" dirty="0" smtClean="0"/>
              <a:t>conductores de fase.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2611990" y="3231113"/>
            <a:ext cx="5806174" cy="3170158"/>
            <a:chOff x="2611990" y="3231113"/>
            <a:chExt cx="5806174" cy="31701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990" y="3231113"/>
              <a:ext cx="5806174" cy="279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 bwMode="auto">
            <a:xfrm>
              <a:off x="3932869" y="6093296"/>
              <a:ext cx="3164416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</a:rPr>
                <a:t>Página </a:t>
              </a:r>
              <a:r>
                <a:rPr lang="es-ES" sz="1400" dirty="0" smtClean="0">
                  <a:solidFill>
                    <a:schemeClr val="accent1">
                      <a:lumMod val="75000"/>
                    </a:schemeClr>
                  </a:solidFill>
                </a:rPr>
                <a:t>194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3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Prescripciones 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8624" y="17728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</a:t>
            </a:r>
            <a:r>
              <a:rPr lang="es-ES" dirty="0" smtClean="0"/>
              <a:t>conectar </a:t>
            </a:r>
            <a:r>
              <a:rPr lang="es-ES" dirty="0"/>
              <a:t>a neutro las masas </a:t>
            </a:r>
            <a:r>
              <a:rPr lang="es-ES" dirty="0" smtClean="0"/>
              <a:t>como medida </a:t>
            </a:r>
            <a:r>
              <a:rPr lang="es-ES" dirty="0"/>
              <a:t>de protección </a:t>
            </a:r>
            <a:r>
              <a:rPr lang="es-ES" dirty="0" smtClean="0"/>
              <a:t>debe cumplir:</a:t>
            </a:r>
          </a:p>
          <a:p>
            <a:endParaRPr lang="es-ES" dirty="0"/>
          </a:p>
          <a:p>
            <a:pPr marL="342900" indent="-342900" algn="just">
              <a:buClr>
                <a:srgbClr val="92D050"/>
              </a:buClr>
              <a:buFont typeface="+mj-lt"/>
              <a:buAutoNum type="alphaLcParenR" startAt="2"/>
            </a:pPr>
            <a:r>
              <a:rPr lang="es-ES" dirty="0" smtClean="0"/>
              <a:t>En </a:t>
            </a:r>
            <a:r>
              <a:rPr lang="es-ES" dirty="0"/>
              <a:t>las líneas aéreas, el conductor neutro se tenderá con las mismas </a:t>
            </a:r>
            <a:r>
              <a:rPr lang="es-ES" dirty="0" smtClean="0"/>
              <a:t>precauciones que </a:t>
            </a:r>
            <a:r>
              <a:rPr lang="es-ES" dirty="0"/>
              <a:t>los conductores de </a:t>
            </a:r>
            <a:r>
              <a:rPr lang="es-ES" dirty="0" smtClean="0"/>
              <a:t>fase.</a:t>
            </a:r>
          </a:p>
        </p:txBody>
      </p:sp>
      <p:pic>
        <p:nvPicPr>
          <p:cNvPr id="8194" name="Picture 2" descr="Resultado de imagen de RED DE DISTRIBUCION AEREA b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1" r="31690" b="11587"/>
          <a:stretch/>
        </p:blipFill>
        <p:spPr bwMode="auto">
          <a:xfrm>
            <a:off x="4351241" y="3059289"/>
            <a:ext cx="5061898" cy="3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Prescripciones 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8624" y="177281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</a:t>
            </a:r>
            <a:r>
              <a:rPr lang="es-ES" dirty="0" smtClean="0"/>
              <a:t>conectar </a:t>
            </a:r>
            <a:r>
              <a:rPr lang="es-ES" dirty="0"/>
              <a:t>a neutro las masas </a:t>
            </a:r>
            <a:r>
              <a:rPr lang="es-ES" dirty="0" smtClean="0"/>
              <a:t>como medida </a:t>
            </a:r>
            <a:r>
              <a:rPr lang="es-ES" dirty="0"/>
              <a:t>de protección </a:t>
            </a:r>
            <a:r>
              <a:rPr lang="es-ES" dirty="0" smtClean="0"/>
              <a:t>debe cumplir:</a:t>
            </a:r>
          </a:p>
          <a:p>
            <a:endParaRPr lang="es-ES" dirty="0"/>
          </a:p>
          <a:p>
            <a:pPr marL="342900" indent="-342900">
              <a:buClr>
                <a:srgbClr val="92D050"/>
              </a:buClr>
              <a:buFont typeface="+mj-lt"/>
              <a:buAutoNum type="alphaLcParenR" startAt="3"/>
            </a:pPr>
            <a:r>
              <a:rPr lang="es-ES" dirty="0" smtClean="0"/>
              <a:t>Además </a:t>
            </a:r>
            <a:r>
              <a:rPr lang="es-ES" dirty="0"/>
              <a:t>de las puestas a tierra de los </a:t>
            </a:r>
            <a:r>
              <a:rPr lang="es-ES" b="1" dirty="0">
                <a:solidFill>
                  <a:schemeClr val="accent5"/>
                </a:solidFill>
              </a:rPr>
              <a:t>neutros</a:t>
            </a:r>
            <a:r>
              <a:rPr lang="es-ES" dirty="0"/>
              <a:t> </a:t>
            </a:r>
            <a:r>
              <a:rPr lang="es-ES" b="1" dirty="0" smtClean="0"/>
              <a:t>cada 500 m</a:t>
            </a:r>
            <a:r>
              <a:rPr lang="es-ES" dirty="0" smtClean="0"/>
              <a:t> 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las </a:t>
            </a:r>
            <a:r>
              <a:rPr lang="es-ES" b="1" dirty="0"/>
              <a:t>líneas principales y derivaciones </a:t>
            </a:r>
            <a:r>
              <a:rPr lang="es-ES" dirty="0" smtClean="0"/>
              <a:t>serán puestos </a:t>
            </a:r>
            <a:r>
              <a:rPr lang="es-ES" dirty="0"/>
              <a:t>a tierra </a:t>
            </a:r>
            <a:r>
              <a:rPr lang="es-ES" dirty="0" smtClean="0"/>
              <a:t>en </a:t>
            </a:r>
            <a:r>
              <a:rPr lang="es-ES" dirty="0"/>
              <a:t>los </a:t>
            </a:r>
            <a:r>
              <a:rPr lang="es-ES" dirty="0" smtClean="0"/>
              <a:t>extremos: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	</a:t>
            </a:r>
            <a:r>
              <a:rPr lang="es-ES" dirty="0" smtClean="0"/>
              <a:t>Cuando </a:t>
            </a:r>
            <a:r>
              <a:rPr lang="es-ES" dirty="0"/>
              <a:t>la longitud </a:t>
            </a:r>
            <a:r>
              <a:rPr lang="es-ES" dirty="0" smtClean="0"/>
              <a:t>supere los </a:t>
            </a:r>
            <a:r>
              <a:rPr lang="es-ES" b="1" dirty="0"/>
              <a:t>200 </a:t>
            </a:r>
            <a:r>
              <a:rPr lang="es-ES" b="1" dirty="0" smtClean="0"/>
              <a:t>metros</a:t>
            </a:r>
            <a:r>
              <a:rPr lang="es-ES" dirty="0" smtClean="0"/>
              <a:t>.</a:t>
            </a:r>
          </a:p>
        </p:txBody>
      </p:sp>
      <p:pic>
        <p:nvPicPr>
          <p:cNvPr id="7170" name="Picture 2" descr="Resultado de imagen de picas de puesta a tierra neu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0" y="3555326"/>
            <a:ext cx="4049891" cy="30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Prescripciones 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8624" y="177281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</a:t>
            </a:r>
            <a:r>
              <a:rPr lang="es-ES" dirty="0" smtClean="0"/>
              <a:t>conectar </a:t>
            </a:r>
            <a:r>
              <a:rPr lang="es-ES" dirty="0"/>
              <a:t>a neutro las masas </a:t>
            </a:r>
            <a:r>
              <a:rPr lang="es-ES" dirty="0" smtClean="0"/>
              <a:t>como medida </a:t>
            </a:r>
            <a:r>
              <a:rPr lang="es-ES" dirty="0"/>
              <a:t>de protección </a:t>
            </a:r>
            <a:r>
              <a:rPr lang="es-ES" dirty="0" smtClean="0"/>
              <a:t>debe cumplir:</a:t>
            </a:r>
          </a:p>
          <a:p>
            <a:endParaRPr lang="es-ES" dirty="0"/>
          </a:p>
          <a:p>
            <a:pPr marL="342900" indent="-342900">
              <a:buClr>
                <a:srgbClr val="92D050"/>
              </a:buClr>
              <a:buFont typeface="+mj-lt"/>
              <a:buAutoNum type="alphaLcParenR" startAt="4"/>
            </a:pPr>
            <a:r>
              <a:rPr lang="es-ES" dirty="0" smtClean="0"/>
              <a:t>La </a:t>
            </a:r>
            <a:r>
              <a:rPr lang="es-ES" b="1" dirty="0" smtClean="0"/>
              <a:t>resistencia de tierra del neutro </a:t>
            </a:r>
            <a:r>
              <a:rPr lang="es-ES" dirty="0" smtClean="0"/>
              <a:t>no será superior a </a:t>
            </a:r>
            <a:r>
              <a:rPr lang="es-ES" b="1" dirty="0" smtClean="0"/>
              <a:t>5 ohmios </a:t>
            </a:r>
            <a:r>
              <a:rPr lang="es-ES" dirty="0" smtClean="0"/>
              <a:t>en las proximidades de: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L</a:t>
            </a:r>
            <a:r>
              <a:rPr lang="es-ES" dirty="0" smtClean="0"/>
              <a:t>a central generadora </a:t>
            </a:r>
          </a:p>
          <a:p>
            <a:pPr lvl="1">
              <a:buClr>
                <a:srgbClr val="92D050"/>
              </a:buClr>
            </a:pPr>
            <a:r>
              <a:rPr lang="es-ES" dirty="0" smtClean="0"/>
              <a:t>El centro de transformación</a:t>
            </a:r>
          </a:p>
          <a:p>
            <a:pPr lvl="1">
              <a:buClr>
                <a:srgbClr val="92D050"/>
              </a:buClr>
            </a:pPr>
            <a:r>
              <a:rPr lang="es-ES" dirty="0" smtClean="0"/>
              <a:t>En los </a:t>
            </a:r>
            <a:r>
              <a:rPr lang="es-ES" b="1" dirty="0" smtClean="0"/>
              <a:t>200 últimos metros </a:t>
            </a:r>
            <a:r>
              <a:rPr lang="es-ES" dirty="0" smtClean="0"/>
              <a:t>de cualquier derivación de la red.</a:t>
            </a:r>
          </a:p>
          <a:p>
            <a:pPr lvl="1">
              <a:buClr>
                <a:srgbClr val="92D050"/>
              </a:buClr>
            </a:pPr>
            <a:endParaRPr lang="es-ES" dirty="0" smtClean="0"/>
          </a:p>
          <a:p>
            <a:pPr marL="342900" indent="-342900">
              <a:buClr>
                <a:srgbClr val="92D050"/>
              </a:buClr>
              <a:buAutoNum type="alphaLcParenR" startAt="4"/>
            </a:pPr>
            <a:r>
              <a:rPr lang="es-ES" dirty="0" smtClean="0"/>
              <a:t>La </a:t>
            </a:r>
            <a:r>
              <a:rPr lang="es-ES" b="1" dirty="0"/>
              <a:t>resistencia global de tierra</a:t>
            </a:r>
            <a:r>
              <a:rPr lang="es-ES" dirty="0"/>
              <a:t>, de todas las tomas de tierra del neutro, no </a:t>
            </a:r>
            <a:r>
              <a:rPr lang="es-ES" dirty="0" smtClean="0"/>
              <a:t>será superior </a:t>
            </a:r>
            <a:r>
              <a:rPr lang="es-ES" dirty="0"/>
              <a:t>a </a:t>
            </a:r>
            <a:r>
              <a:rPr lang="es-ES" b="1" dirty="0"/>
              <a:t>2 </a:t>
            </a:r>
            <a:r>
              <a:rPr lang="es-ES" b="1" dirty="0" smtClean="0"/>
              <a:t>ohmios</a:t>
            </a:r>
            <a:r>
              <a:rPr lang="es-ES" dirty="0" smtClean="0"/>
              <a:t>.</a:t>
            </a:r>
          </a:p>
        </p:txBody>
      </p:sp>
      <p:pic>
        <p:nvPicPr>
          <p:cNvPr id="6146" name="Picture 2" descr="Resultado de imagen de picas de puesta a tier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2" b="25229"/>
          <a:stretch/>
        </p:blipFill>
        <p:spPr bwMode="auto">
          <a:xfrm>
            <a:off x="4160912" y="4337156"/>
            <a:ext cx="5317929" cy="22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Prescripciones 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8624" y="17728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</a:t>
            </a:r>
            <a:r>
              <a:rPr lang="es-ES" dirty="0" smtClean="0"/>
              <a:t>conectar </a:t>
            </a:r>
            <a:r>
              <a:rPr lang="es-ES" dirty="0"/>
              <a:t>a neutro las masas </a:t>
            </a:r>
            <a:r>
              <a:rPr lang="es-ES" dirty="0" smtClean="0"/>
              <a:t>como medida </a:t>
            </a:r>
            <a:r>
              <a:rPr lang="es-ES" dirty="0"/>
              <a:t>de protección </a:t>
            </a:r>
            <a:r>
              <a:rPr lang="es-ES" dirty="0" smtClean="0"/>
              <a:t>debe cumplir:</a:t>
            </a:r>
          </a:p>
          <a:p>
            <a:endParaRPr lang="es-ES" dirty="0"/>
          </a:p>
          <a:p>
            <a:pPr marL="342900" indent="-342900">
              <a:buClr>
                <a:srgbClr val="92D050"/>
              </a:buClr>
              <a:buFont typeface="+mj-lt"/>
              <a:buAutoNum type="alphaLcParenR" startAt="6"/>
            </a:pPr>
            <a:r>
              <a:rPr lang="es-ES" dirty="0" smtClean="0"/>
              <a:t>En </a:t>
            </a:r>
            <a:r>
              <a:rPr lang="es-ES" dirty="0"/>
              <a:t>el esquema </a:t>
            </a:r>
            <a:r>
              <a:rPr lang="es-ES" b="1" dirty="0"/>
              <a:t>TN-C</a:t>
            </a:r>
            <a:r>
              <a:rPr lang="es-ES" dirty="0"/>
              <a:t>, las masas de las instalaciones receptoras </a:t>
            </a:r>
            <a:r>
              <a:rPr lang="es-ES" dirty="0" smtClean="0"/>
              <a:t>deberán conectarse </a:t>
            </a:r>
            <a:r>
              <a:rPr lang="es-ES" dirty="0"/>
              <a:t>al conductor neutro mediante conductores de protección.</a:t>
            </a:r>
          </a:p>
        </p:txBody>
      </p:sp>
      <p:pic>
        <p:nvPicPr>
          <p:cNvPr id="9217" name="Picture 1" descr="C:\Users\Apindado\Desktop\20161129_13155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/>
          <a:stretch/>
        </p:blipFill>
        <p:spPr bwMode="auto">
          <a:xfrm flipH="1">
            <a:off x="6060424" y="2973144"/>
            <a:ext cx="3811413" cy="3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90177" y="1158136"/>
            <a:ext cx="789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80221" y="1878216"/>
            <a:ext cx="750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1º Conocer la legislación aplicable: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REBT - ITC-BT </a:t>
            </a:r>
            <a:r>
              <a:rPr lang="es-ES" sz="2000" b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08 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GUIA REBT - ITC-BT </a:t>
            </a:r>
            <a:r>
              <a:rPr lang="es-ES" sz="2000" b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36237" y="3822433"/>
            <a:ext cx="7353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2º Conocer las características y prescripciones básicas de los </a:t>
            </a:r>
            <a:r>
              <a:rPr lang="es-ES" sz="20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esquemas </a:t>
            </a:r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elementos que forman </a:t>
            </a:r>
            <a:r>
              <a:rPr lang="es-ES" sz="20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conexión del neutro y las masas:</a:t>
            </a:r>
            <a:endParaRPr lang="es-ES" sz="20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b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Esquemas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b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Protecciones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rgbClr val="00B0F0"/>
                </a:solidFill>
              </a:rPr>
              <a:t>neutro</a:t>
            </a:r>
            <a:r>
              <a:rPr lang="es-ES" sz="2400" b="1" dirty="0" smtClean="0"/>
              <a:t> del generador </a:t>
            </a:r>
            <a:r>
              <a:rPr lang="es-ES" sz="2400" dirty="0" smtClean="0"/>
              <a:t>y </a:t>
            </a:r>
            <a:r>
              <a:rPr lang="es-ES" sz="2400" b="1" dirty="0" smtClean="0"/>
              <a:t>las </a:t>
            </a:r>
            <a:r>
              <a:rPr lang="es-ES" sz="2400" b="1" dirty="0"/>
              <a:t>masas</a:t>
            </a:r>
            <a:r>
              <a:rPr lang="es-ES" sz="2400" dirty="0"/>
              <a:t> de la instalación </a:t>
            </a:r>
            <a:r>
              <a:rPr lang="es-ES" sz="2400" dirty="0" smtClean="0"/>
              <a:t>receptora conectadas se encuentran conectadas a </a:t>
            </a:r>
            <a:r>
              <a:rPr lang="es-ES" sz="2400" b="1" dirty="0" smtClean="0">
                <a:solidFill>
                  <a:srgbClr val="00B050"/>
                </a:solidFill>
              </a:rPr>
              <a:t>tierras</a:t>
            </a:r>
            <a:r>
              <a:rPr lang="es-ES" sz="2400" dirty="0" smtClean="0"/>
              <a:t> separadas.</a:t>
            </a:r>
          </a:p>
        </p:txBody>
      </p:sp>
      <p:pic>
        <p:nvPicPr>
          <p:cNvPr id="6" name="Picture 2" descr="C:\Users\Apindado\Desktop\Nueva carpeta\TT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4655" r="29493" b="16054"/>
          <a:stretch/>
        </p:blipFill>
        <p:spPr bwMode="auto">
          <a:xfrm>
            <a:off x="3080792" y="2895931"/>
            <a:ext cx="3960440" cy="36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indado\Desktop\Nueva carpeta\TT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4655" r="29493" b="16054"/>
          <a:stretch/>
        </p:blipFill>
        <p:spPr bwMode="auto">
          <a:xfrm>
            <a:off x="1568623" y="2204864"/>
            <a:ext cx="41857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pindado\Desktop\Nueva carpeta\TT2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3674" r="7563" b="9914"/>
          <a:stretch/>
        </p:blipFill>
        <p:spPr bwMode="auto">
          <a:xfrm>
            <a:off x="5809345" y="2204864"/>
            <a:ext cx="295960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745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La intensidad </a:t>
            </a:r>
            <a:r>
              <a:rPr lang="es-ES" sz="2400" dirty="0"/>
              <a:t>de defecto fase‑masa o fase‑tierra </a:t>
            </a:r>
            <a:r>
              <a:rPr lang="es-ES" sz="2400" dirty="0" smtClean="0"/>
              <a:t>tiene valores inferiores </a:t>
            </a:r>
            <a:r>
              <a:rPr lang="es-ES" sz="2400" dirty="0"/>
              <a:t>a los de </a:t>
            </a:r>
            <a:r>
              <a:rPr lang="es-ES" sz="2400" dirty="0" smtClean="0"/>
              <a:t>cortocircuito.</a:t>
            </a:r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dirty="0"/>
              <a:t>bucle de defecto incluye resistencia de paso a tierra en alguna parte </a:t>
            </a:r>
            <a:r>
              <a:rPr lang="es-ES" sz="2400" dirty="0" smtClean="0"/>
              <a:t>del circuito </a:t>
            </a:r>
            <a:r>
              <a:rPr lang="es-ES" sz="2400" dirty="0"/>
              <a:t>de </a:t>
            </a:r>
            <a:r>
              <a:rPr lang="es-ES" sz="2400" dirty="0" smtClean="0"/>
              <a:t>defecto.</a:t>
            </a:r>
            <a:endParaRPr lang="es-ES" sz="2400" dirty="0"/>
          </a:p>
        </p:txBody>
      </p:sp>
      <p:pic>
        <p:nvPicPr>
          <p:cNvPr id="5" name="Picture 4" descr="T:\5 Imagenes\FOTOGRAFIAS\MATERIAL\Legrand\L74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3464984"/>
            <a:ext cx="1695560" cy="31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urso ITC28\ESQUEMAS RUBEN\ESQUEMA 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72" y="2430703"/>
            <a:ext cx="6404720" cy="37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curso ITC28\ESQUEMAS RUBEN\DERIVACION 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32532"/>
            <a:ext cx="6396288" cy="38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rot="19830469">
            <a:off x="755575" y="310473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Arial" charset="0"/>
              </a:rPr>
              <a:t>CORTE DE SUMINISTRO</a:t>
            </a:r>
            <a:endParaRPr lang="es-ES" sz="4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Pueden </a:t>
            </a:r>
            <a:r>
              <a:rPr lang="es-ES" sz="2400" dirty="0"/>
              <a:t>utilizarse los dispositivos de protección siguientes</a:t>
            </a:r>
            <a:r>
              <a:rPr lang="es-ES" sz="2400" dirty="0" smtClean="0"/>
              <a:t>:</a:t>
            </a:r>
          </a:p>
          <a:p>
            <a:endParaRPr lang="es-ES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70C0"/>
                </a:solidFill>
              </a:rPr>
              <a:t>Contactos </a:t>
            </a:r>
            <a:r>
              <a:rPr lang="es-ES" sz="2400" b="1" dirty="0" smtClean="0">
                <a:solidFill>
                  <a:srgbClr val="0070C0"/>
                </a:solidFill>
              </a:rPr>
              <a:t>indirectos</a:t>
            </a:r>
          </a:p>
          <a:p>
            <a:pPr marL="800100" lvl="1" indent="-3429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Interruptor diferencial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dirty="0" err="1" smtClean="0">
                <a:solidFill>
                  <a:srgbClr val="0070C0"/>
                </a:solidFill>
              </a:rPr>
              <a:t>Sobreintensidades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Fusibles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Interruptores </a:t>
            </a:r>
            <a:r>
              <a:rPr lang="es-ES" sz="2400" dirty="0" err="1"/>
              <a:t>magnetotérmicos</a:t>
            </a:r>
            <a:endParaRPr lang="es-ES" sz="2400" dirty="0"/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pic>
        <p:nvPicPr>
          <p:cNvPr id="11" name="Picture 4" descr="T:\5 Imagenes\FOTOGRAFIAS\MATERIAL\Legrand\L74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017641"/>
            <a:ext cx="1911584" cy="35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8624" y="1926125"/>
            <a:ext cx="7562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No </a:t>
            </a:r>
            <a:r>
              <a:rPr lang="es-ES" sz="2400" dirty="0"/>
              <a:t>tiene ningún punto de la alimentación </a:t>
            </a:r>
            <a:r>
              <a:rPr lang="es-ES" sz="2400" dirty="0" smtClean="0"/>
              <a:t>conectado directamente a </a:t>
            </a:r>
            <a:r>
              <a:rPr lang="es-ES" sz="2400" b="1" dirty="0" smtClean="0">
                <a:solidFill>
                  <a:srgbClr val="C00000"/>
                </a:solidFill>
              </a:rPr>
              <a:t>tierra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r>
              <a:rPr lang="es-ES" sz="2400" dirty="0" smtClean="0"/>
              <a:t>Las </a:t>
            </a:r>
            <a:r>
              <a:rPr lang="es-ES" sz="2400" dirty="0"/>
              <a:t>masas de la instalación receptora están puestas directamente a </a:t>
            </a:r>
            <a:r>
              <a:rPr lang="es-ES" sz="2400" b="1" dirty="0" smtClean="0">
                <a:solidFill>
                  <a:srgbClr val="00B050"/>
                </a:solidFill>
              </a:rPr>
              <a:t>tierra</a:t>
            </a:r>
            <a:r>
              <a:rPr lang="es-ES" sz="2400" dirty="0" smtClean="0"/>
              <a:t>.</a:t>
            </a:r>
          </a:p>
        </p:txBody>
      </p:sp>
      <p:pic>
        <p:nvPicPr>
          <p:cNvPr id="11268" name="Picture 4" descr="C:\Users\Apindado\Desktop\Nueva carpeta\IT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4622" r="40342" b="24865"/>
          <a:stretch/>
        </p:blipFill>
        <p:spPr bwMode="auto">
          <a:xfrm>
            <a:off x="5673080" y="3531424"/>
            <a:ext cx="3458354" cy="31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4417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52601" y="1988840"/>
            <a:ext cx="4909300" cy="4436692"/>
            <a:chOff x="1352601" y="1988840"/>
            <a:chExt cx="4909300" cy="4436692"/>
          </a:xfrm>
        </p:grpSpPr>
        <p:pic>
          <p:nvPicPr>
            <p:cNvPr id="5" name="Picture 4" descr="C:\Users\Apindado\Desktop\Nueva carpeta\IT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" t="4622" r="40342" b="24865"/>
            <a:stretch/>
          </p:blipFill>
          <p:spPr bwMode="auto">
            <a:xfrm>
              <a:off x="1352601" y="1988840"/>
              <a:ext cx="4909300" cy="4436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1568624" y="4437112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Z</a:t>
              </a:r>
              <a:endParaRPr lang="es-ES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986256" y="1886714"/>
            <a:ext cx="3180321" cy="4369657"/>
            <a:chOff x="5986256" y="1886714"/>
            <a:chExt cx="3180321" cy="4369657"/>
          </a:xfrm>
        </p:grpSpPr>
        <p:pic>
          <p:nvPicPr>
            <p:cNvPr id="12290" name="Picture 2" descr="C:\Users\Apindado\Desktop\Nueva carpeta\IT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0" t="30738" r="17756" b="7349"/>
            <a:stretch/>
          </p:blipFill>
          <p:spPr bwMode="auto">
            <a:xfrm>
              <a:off x="5986256" y="1886714"/>
              <a:ext cx="3180321" cy="436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8193360" y="5517232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Z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7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/>
              <a:t>La intensidad de defecto fase‑masa o fase‑tierra </a:t>
            </a:r>
            <a:r>
              <a:rPr lang="es-ES" sz="2400" dirty="0" smtClean="0"/>
              <a:t>provoca </a:t>
            </a:r>
            <a:r>
              <a:rPr lang="es-ES" sz="2400" dirty="0"/>
              <a:t>valores </a:t>
            </a:r>
            <a:r>
              <a:rPr lang="es-ES" sz="2400" dirty="0" smtClean="0"/>
              <a:t>de </a:t>
            </a:r>
            <a:r>
              <a:rPr lang="es-ES" sz="2400" dirty="0" smtClean="0">
                <a:solidFill>
                  <a:srgbClr val="92D050"/>
                </a:solidFill>
              </a:rPr>
              <a:t>tensión no peligrosos</a:t>
            </a:r>
            <a:r>
              <a:rPr lang="es-ES" sz="2400" dirty="0" smtClean="0"/>
              <a:t>.</a:t>
            </a:r>
            <a:endParaRPr lang="es-ES" sz="2400" dirty="0"/>
          </a:p>
          <a:p>
            <a:endParaRPr lang="es-ES" sz="2400" dirty="0"/>
          </a:p>
          <a:p>
            <a:pPr marL="884238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Por </a:t>
            </a:r>
            <a:r>
              <a:rPr lang="es-ES" sz="2400" dirty="0"/>
              <a:t>la ausencia de conexión a </a:t>
            </a:r>
            <a:r>
              <a:rPr lang="es-ES" sz="2400" b="1" dirty="0">
                <a:solidFill>
                  <a:srgbClr val="C00000"/>
                </a:solidFill>
              </a:rPr>
              <a:t>tierra</a:t>
            </a:r>
            <a:r>
              <a:rPr lang="es-ES" sz="2400" dirty="0"/>
              <a:t> en la </a:t>
            </a:r>
            <a:r>
              <a:rPr lang="es-ES" sz="2400" dirty="0" smtClean="0"/>
              <a:t>alimentación </a:t>
            </a:r>
          </a:p>
          <a:p>
            <a:pPr marL="884238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Por </a:t>
            </a:r>
            <a:r>
              <a:rPr lang="es-ES" sz="2400" dirty="0"/>
              <a:t>la inserción de una impedancia suficiente entre un punto de la </a:t>
            </a:r>
            <a:r>
              <a:rPr lang="es-ES" sz="2400" dirty="0" smtClean="0"/>
              <a:t>alimentación y </a:t>
            </a:r>
            <a:r>
              <a:rPr lang="es-ES" sz="2400" b="1" dirty="0">
                <a:solidFill>
                  <a:srgbClr val="C00000"/>
                </a:solidFill>
              </a:rPr>
              <a:t>tierra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Necesario </a:t>
            </a:r>
            <a:r>
              <a:rPr lang="es-ES" sz="2400" dirty="0"/>
              <a:t>limitar la </a:t>
            </a:r>
            <a:r>
              <a:rPr lang="es-ES" sz="2400" dirty="0" smtClean="0"/>
              <a:t>longitud de </a:t>
            </a:r>
            <a:r>
              <a:rPr lang="es-ES" sz="2400" dirty="0"/>
              <a:t>la instalación para disminuir el efecto capacitivo de los cables con respecto a tierra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 smtClean="0"/>
              <a:t>Recomendable </a:t>
            </a:r>
            <a:r>
              <a:rPr lang="es-ES" sz="2400" dirty="0"/>
              <a:t>no distribuir el </a:t>
            </a:r>
            <a:r>
              <a:rPr lang="es-ES" sz="2400" b="1" dirty="0">
                <a:solidFill>
                  <a:schemeClr val="accent5"/>
                </a:solidFill>
              </a:rPr>
              <a:t>neutro</a:t>
            </a:r>
            <a:r>
              <a:rPr lang="es-ES" sz="2400" dirty="0"/>
              <a:t>.</a:t>
            </a:r>
            <a:endParaRPr lang="es-ES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urso ITC28\ESQUEMAS RUBEN\ESQUEMA 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2510774"/>
            <a:ext cx="6677527" cy="38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6922" r="12578" b="8419"/>
          <a:stretch/>
        </p:blipFill>
        <p:spPr>
          <a:xfrm>
            <a:off x="2129177" y="2386945"/>
            <a:ext cx="6497974" cy="4068825"/>
          </a:xfrm>
          <a:prstGeom prst="rect">
            <a:avLst/>
          </a:prstGeom>
        </p:spPr>
      </p:pic>
      <p:sp>
        <p:nvSpPr>
          <p:cNvPr id="18" name="8 CuadroTexto"/>
          <p:cNvSpPr txBox="1"/>
          <p:nvPr/>
        </p:nvSpPr>
        <p:spPr>
          <a:xfrm rot="20256634">
            <a:off x="948249" y="3379256"/>
            <a:ext cx="851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Arial" charset="0"/>
              </a:rPr>
              <a:t>CONTINUIDAD </a:t>
            </a:r>
            <a:r>
              <a:rPr lang="es-ES" sz="4400" dirty="0">
                <a:solidFill>
                  <a:srgbClr val="C00000"/>
                </a:solidFill>
                <a:latin typeface="Arial" charset="0"/>
              </a:rPr>
              <a:t>DE SUMINISTRO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949625" y="2425062"/>
            <a:ext cx="6718895" cy="3915720"/>
            <a:chOff x="1155241" y="2097354"/>
            <a:chExt cx="6718895" cy="3915720"/>
          </a:xfrm>
        </p:grpSpPr>
        <p:pic>
          <p:nvPicPr>
            <p:cNvPr id="4100" name="Picture 4" descr="E:\curso ITC28\ESQUEMAS RUBEN\ESQUEMA IT DEFECTO 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935"/>
            <a:stretch/>
          </p:blipFill>
          <p:spPr bwMode="auto">
            <a:xfrm>
              <a:off x="1155241" y="2097354"/>
              <a:ext cx="6718895" cy="3915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5656" y="5942915"/>
              <a:ext cx="2886075" cy="45719"/>
            </a:xfrm>
            <a:prstGeom prst="rect">
              <a:avLst/>
            </a:prstGeom>
          </p:spPr>
        </p:pic>
      </p:grpSp>
      <p:sp>
        <p:nvSpPr>
          <p:cNvPr id="17" name="8 CuadroTexto"/>
          <p:cNvSpPr txBox="1"/>
          <p:nvPr/>
        </p:nvSpPr>
        <p:spPr>
          <a:xfrm rot="20498638">
            <a:off x="1970784" y="3781545"/>
            <a:ext cx="6748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Arial" charset="0"/>
              </a:rPr>
              <a:t>CORTE </a:t>
            </a:r>
            <a:r>
              <a:rPr lang="es-ES" sz="4400" dirty="0">
                <a:solidFill>
                  <a:srgbClr val="C00000"/>
                </a:solidFill>
                <a:latin typeface="Arial" charset="0"/>
              </a:rPr>
              <a:t>DE SUMINISTRO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6922" r="12578" b="8419"/>
          <a:stretch/>
        </p:blipFill>
        <p:spPr>
          <a:xfrm>
            <a:off x="2059040" y="2276873"/>
            <a:ext cx="6677527" cy="418125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 rot="20135039">
            <a:off x="1545722" y="3644225"/>
            <a:ext cx="7485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  <a:latin typeface="Arial" charset="0"/>
              </a:rPr>
              <a:t>CONTINUIDAD </a:t>
            </a:r>
            <a:r>
              <a:rPr lang="es-ES" sz="4400" dirty="0">
                <a:solidFill>
                  <a:srgbClr val="C00000"/>
                </a:solidFill>
                <a:latin typeface="Arial" charset="0"/>
              </a:rPr>
              <a:t>DE SUMINISTRO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66247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Pueden </a:t>
            </a:r>
            <a:r>
              <a:rPr lang="es-ES" sz="2400" dirty="0"/>
              <a:t>utilizarse los dispositivos de protección siguientes:</a:t>
            </a:r>
          </a:p>
          <a:p>
            <a:endParaRPr lang="es-ES" sz="2400" dirty="0" smtClean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rgbClr val="0070C0"/>
                </a:solidFill>
              </a:rPr>
              <a:t>Contactos </a:t>
            </a:r>
            <a:r>
              <a:rPr lang="es-ES" sz="2400" b="1" dirty="0">
                <a:solidFill>
                  <a:srgbClr val="0070C0"/>
                </a:solidFill>
              </a:rPr>
              <a:t>indirectos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Controladores permanentes de aislamiento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6"/>
                </a:solidFill>
              </a:rPr>
              <a:t>Interruptor diferencial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dirty="0" err="1" smtClean="0">
                <a:solidFill>
                  <a:srgbClr val="0070C0"/>
                </a:solidFill>
              </a:rPr>
              <a:t>Sobreintensidades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endParaRPr lang="es-ES" sz="2400" b="1" dirty="0">
              <a:solidFill>
                <a:srgbClr val="0070C0"/>
              </a:solidFill>
            </a:endParaRP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Fusibles</a:t>
            </a:r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Interruptores </a:t>
            </a:r>
            <a:r>
              <a:rPr lang="es-ES" sz="2400" dirty="0" err="1"/>
              <a:t>magnetotérmicos</a:t>
            </a:r>
            <a:endParaRPr lang="es-ES" sz="2400" dirty="0"/>
          </a:p>
          <a:p>
            <a:pPr marL="700088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Resultado de imagen de vigilador de aislamiento cirprotec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 b="12037"/>
          <a:stretch/>
        </p:blipFill>
        <p:spPr bwMode="auto">
          <a:xfrm>
            <a:off x="6273256" y="4077072"/>
            <a:ext cx="334885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Denominación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28950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S</a:t>
            </a:r>
            <a:r>
              <a:rPr lang="es-ES" sz="2400" dirty="0" smtClean="0"/>
              <a:t>erá </a:t>
            </a:r>
            <a:r>
              <a:rPr lang="es-ES" sz="2400" dirty="0"/>
              <a:t>preciso tener en cuenta el esquema de distribución </a:t>
            </a:r>
            <a:r>
              <a:rPr lang="es-ES" sz="2400" dirty="0" smtClean="0"/>
              <a:t>empleado para:</a:t>
            </a:r>
            <a:endParaRPr lang="es-ES" sz="2400" dirty="0"/>
          </a:p>
          <a:p>
            <a:pPr algn="just"/>
            <a:endParaRPr lang="es-ES" sz="2400" dirty="0" smtClean="0"/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Choques eléctricos </a:t>
            </a: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rgbClr val="92D050"/>
                </a:solidFill>
              </a:rPr>
              <a:t>Contactos indirectos</a:t>
            </a:r>
            <a:endParaRPr lang="es-ES" sz="2400" dirty="0" smtClean="0"/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S</a:t>
            </a:r>
            <a:r>
              <a:rPr lang="es-ES" sz="2400" dirty="0" smtClean="0"/>
              <a:t>obreintensidades </a:t>
            </a: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A</a:t>
            </a:r>
            <a:r>
              <a:rPr lang="es-ES" sz="2400" dirty="0" smtClean="0"/>
              <a:t>paramenta</a:t>
            </a:r>
            <a:endParaRPr lang="es-ES" sz="2400" dirty="0"/>
          </a:p>
        </p:txBody>
      </p:sp>
      <p:pic>
        <p:nvPicPr>
          <p:cNvPr id="5" name="Picture 4" descr="T:\5 Imagenes\FOTOGRAFIAS\MATERIAL\Legrand\L74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89" y="2780928"/>
            <a:ext cx="19970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5 Imagenes\FOTOGRAFIAS\MATERIAL\Legrand\L1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80928"/>
            <a:ext cx="2057951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30" y="2096852"/>
            <a:ext cx="6115034" cy="45862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84648" y="168267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Ejemplo de alimentación de sistema contra incendios </a:t>
            </a:r>
          </a:p>
        </p:txBody>
      </p:sp>
      <p:cxnSp>
        <p:nvCxnSpPr>
          <p:cNvPr id="5" name="Conector recto de flecha 4"/>
          <p:cNvCxnSpPr>
            <a:stCxn id="8" idx="3"/>
          </p:cNvCxnSpPr>
          <p:nvPr/>
        </p:nvCxnSpPr>
        <p:spPr bwMode="auto">
          <a:xfrm flipV="1">
            <a:off x="2870414" y="5517233"/>
            <a:ext cx="1794554" cy="2749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9C61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uadroTexto 7"/>
          <p:cNvSpPr txBox="1"/>
          <p:nvPr/>
        </p:nvSpPr>
        <p:spPr>
          <a:xfrm>
            <a:off x="1568624" y="4915034"/>
            <a:ext cx="1301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Vigilante de fugas para sistemas de distribución del neutro IT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31374" r="33618" b="25266"/>
          <a:stretch/>
        </p:blipFill>
        <p:spPr>
          <a:xfrm>
            <a:off x="1615828" y="2156583"/>
            <a:ext cx="3212982" cy="278458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IT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95884" y="3494618"/>
            <a:ext cx="753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TT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EQUIPOS DE PROTECCION A BAJO COSTE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VALOR BAJO EN LAS CORRIENTES DE DEFECTO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SIN NECESIDAD DE CALCULOS PARA DISEÑAR LA INSTALACIÓN</a:t>
            </a:r>
            <a:endParaRPr lang="es-ES" sz="1600" dirty="0">
              <a:solidFill>
                <a:srgbClr val="FF0000"/>
              </a:solidFill>
            </a:endParaRPr>
          </a:p>
          <a:p>
            <a:pPr marL="542925"/>
            <a:r>
              <a:rPr lang="es-ES" sz="1600" dirty="0">
                <a:solidFill>
                  <a:srgbClr val="FF0000"/>
                </a:solidFill>
              </a:rPr>
              <a:t>- CORTE DE SUMINISTRO ANTE UN </a:t>
            </a:r>
            <a:r>
              <a:rPr lang="es-ES" sz="1600" dirty="0" smtClean="0">
                <a:solidFill>
                  <a:srgbClr val="FF0000"/>
                </a:solidFill>
              </a:rPr>
              <a:t>DEFECTO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03639" y="4941168"/>
            <a:ext cx="7513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IT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CONTINUIDAD DEL SUMINISTRO ANTE UN PRIMER DEFECTO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AISLAMIENTO ENTRAS LAS PARTES ACTIVAS Y MASA</a:t>
            </a:r>
            <a:endParaRPr lang="es-ES" sz="1600" dirty="0">
              <a:solidFill>
                <a:srgbClr val="FF0000"/>
              </a:solidFill>
            </a:endParaRP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LA CORRIENTE DE PRIMER DEFECTO TIENE UN VALOR BAJO</a:t>
            </a:r>
          </a:p>
          <a:p>
            <a:pPr marL="542925"/>
            <a:r>
              <a:rPr lang="es-ES" sz="1600" dirty="0">
                <a:solidFill>
                  <a:srgbClr val="FF0000"/>
                </a:solidFill>
              </a:rPr>
              <a:t>- EQUIPOS DE PROTECCION A COSTES ELEVADOS</a:t>
            </a:r>
          </a:p>
          <a:p>
            <a:pPr marL="542925"/>
            <a:r>
              <a:rPr lang="es-ES" sz="1600" dirty="0">
                <a:solidFill>
                  <a:srgbClr val="FF0000"/>
                </a:solidFill>
              </a:rPr>
              <a:t>- LAS DISTANCIAS AL TRANSFORMADOR/GENERADOR </a:t>
            </a:r>
            <a:r>
              <a:rPr lang="es-ES" sz="1600" dirty="0" smtClean="0">
                <a:solidFill>
                  <a:srgbClr val="FF0000"/>
                </a:solidFill>
              </a:rPr>
              <a:t>CORTAS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Comparación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2 CuadroTexto"/>
          <p:cNvSpPr txBox="1"/>
          <p:nvPr/>
        </p:nvSpPr>
        <p:spPr>
          <a:xfrm>
            <a:off x="1603639" y="1844824"/>
            <a:ext cx="753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TN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+ EQUIPOS DE PROTECCION A BAJO </a:t>
            </a:r>
            <a:r>
              <a:rPr lang="es-ES" sz="1600" dirty="0" smtClean="0">
                <a:solidFill>
                  <a:srgbClr val="009900"/>
                </a:solidFill>
              </a:rPr>
              <a:t>COSTE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+ AHORRO EN EL CONDUCTOR CPN</a:t>
            </a:r>
            <a:endParaRPr lang="es-ES" sz="1600" dirty="0">
              <a:solidFill>
                <a:srgbClr val="009900"/>
              </a:solidFill>
            </a:endParaRPr>
          </a:p>
          <a:p>
            <a:pPr marL="542925"/>
            <a:r>
              <a:rPr lang="es-ES" sz="1600" dirty="0" smtClean="0">
                <a:solidFill>
                  <a:srgbClr val="FF0000"/>
                </a:solidFill>
              </a:rPr>
              <a:t>- </a:t>
            </a:r>
            <a:r>
              <a:rPr lang="es-ES" sz="1600" dirty="0">
                <a:solidFill>
                  <a:srgbClr val="FF0000"/>
                </a:solidFill>
              </a:rPr>
              <a:t>VALOR </a:t>
            </a:r>
            <a:r>
              <a:rPr lang="es-ES" sz="1600" dirty="0" smtClean="0">
                <a:solidFill>
                  <a:srgbClr val="FF0000"/>
                </a:solidFill>
              </a:rPr>
              <a:t>ALTOS </a:t>
            </a:r>
            <a:r>
              <a:rPr lang="es-ES" sz="1600" dirty="0">
                <a:solidFill>
                  <a:srgbClr val="FF0000"/>
                </a:solidFill>
              </a:rPr>
              <a:t>EN LAS CORRIENTES DE DEFECTO</a:t>
            </a:r>
          </a:p>
          <a:p>
            <a:pPr marL="542925"/>
            <a:r>
              <a:rPr lang="es-ES" sz="1600" dirty="0" smtClean="0">
                <a:solidFill>
                  <a:srgbClr val="FF0000"/>
                </a:solidFill>
              </a:rPr>
              <a:t>- NECESIDAD </a:t>
            </a:r>
            <a:r>
              <a:rPr lang="es-ES" sz="1600" dirty="0">
                <a:solidFill>
                  <a:srgbClr val="FF0000"/>
                </a:solidFill>
              </a:rPr>
              <a:t>DE CALCULOS PARA DISEÑAR LA INSTALACIÓN</a:t>
            </a:r>
          </a:p>
          <a:p>
            <a:pPr marL="542925"/>
            <a:r>
              <a:rPr lang="es-ES" sz="1600" dirty="0">
                <a:solidFill>
                  <a:srgbClr val="FF0000"/>
                </a:solidFill>
              </a:rPr>
              <a:t>- CORTE DE SUMINISTRO ANTE UN </a:t>
            </a:r>
            <a:r>
              <a:rPr lang="es-ES" sz="1600" dirty="0" smtClean="0">
                <a:solidFill>
                  <a:srgbClr val="FF0000"/>
                </a:solidFill>
              </a:rPr>
              <a:t>DEFECTO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NDUSTR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3122700"/>
            <a:ext cx="5381852" cy="35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Aplicación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03639" y="1844824"/>
            <a:ext cx="753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TN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2925"/>
            <a:r>
              <a:rPr lang="es-ES" sz="1600" smtClean="0">
                <a:solidFill>
                  <a:srgbClr val="009900"/>
                </a:solidFill>
              </a:rPr>
              <a:t>ALIMENTACIÓN </a:t>
            </a:r>
            <a:r>
              <a:rPr lang="es-ES" sz="1600" dirty="0" smtClean="0">
                <a:solidFill>
                  <a:srgbClr val="009900"/>
                </a:solidFill>
              </a:rPr>
              <a:t>DE ZONAS CON MUCHA CANTIDAD DE TORMENTAS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INDUSTRIAS (HORNOS, SOLDADURAS, CALDEO)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 OBRAS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EQUIPOS ELECTRÓNICOS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D DE DISTRIBUCION AE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/>
          <a:stretch/>
        </p:blipFill>
        <p:spPr bwMode="auto">
          <a:xfrm>
            <a:off x="3967079" y="3435390"/>
            <a:ext cx="5484567" cy="31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Aplicación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1595884" y="1988840"/>
            <a:ext cx="753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TT</a:t>
            </a:r>
          </a:p>
          <a:p>
            <a:pPr marL="542925"/>
            <a:endParaRPr lang="es-ES" sz="1600" dirty="0" smtClean="0">
              <a:solidFill>
                <a:srgbClr val="009900"/>
              </a:solidFill>
            </a:endParaRP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ALIMENTADO A TRAVÉS DE REDES DE DISTRIBUCIÓN PÚBLICAS</a:t>
            </a: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ALIMENTADO A TRAVÉS DE </a:t>
            </a:r>
            <a:r>
              <a:rPr lang="es-ES" sz="1600" dirty="0" smtClean="0">
                <a:solidFill>
                  <a:srgbClr val="009900"/>
                </a:solidFill>
              </a:rPr>
              <a:t>REDES </a:t>
            </a:r>
            <a:r>
              <a:rPr lang="es-ES" sz="1600" dirty="0">
                <a:solidFill>
                  <a:srgbClr val="009900"/>
                </a:solidFill>
              </a:rPr>
              <a:t>DE DISTRIBUCIÓN </a:t>
            </a:r>
            <a:r>
              <a:rPr lang="es-ES" sz="1600" dirty="0" smtClean="0">
                <a:solidFill>
                  <a:srgbClr val="009900"/>
                </a:solidFill>
              </a:rPr>
              <a:t>AÉREA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INSTALACIONES CON CONSTANTES MODIFICACIONES</a:t>
            </a:r>
          </a:p>
        </p:txBody>
      </p:sp>
    </p:spTree>
    <p:extLst>
      <p:ext uri="{BB962C8B-B14F-4D97-AF65-F5344CB8AC3E}">
        <p14:creationId xmlns:p14="http://schemas.microsoft.com/office/powerpoint/2010/main" val="15200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QUIROF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8" b="8497"/>
          <a:stretch/>
        </p:blipFill>
        <p:spPr bwMode="auto">
          <a:xfrm>
            <a:off x="4592960" y="4050942"/>
            <a:ext cx="4948896" cy="26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Aplicación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03639" y="1988840"/>
            <a:ext cx="7513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ESQUEMA IT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2925"/>
            <a:r>
              <a:rPr lang="es-ES" sz="1600" dirty="0">
                <a:solidFill>
                  <a:srgbClr val="009900"/>
                </a:solidFill>
              </a:rPr>
              <a:t>ALIMENTACIÓN A TRAVÉS DE SUMINISTROS </a:t>
            </a:r>
            <a:r>
              <a:rPr lang="es-ES" sz="1600" dirty="0" smtClean="0">
                <a:solidFill>
                  <a:srgbClr val="009900"/>
                </a:solidFill>
              </a:rPr>
              <a:t>SECUNDARIOS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PARA QUIRÓFANOS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LABORATORIOS DE ENSAYO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INSTALACIONES CON RIESGO DE INCENDIO</a:t>
            </a:r>
          </a:p>
          <a:p>
            <a:pPr marL="542925"/>
            <a:r>
              <a:rPr lang="es-ES" sz="1600" dirty="0" smtClean="0">
                <a:solidFill>
                  <a:srgbClr val="009900"/>
                </a:solidFill>
              </a:rPr>
              <a:t>ALIMENTACIÓN DE REDES DE GESTION Y CONTROL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640632" y="577391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4" name="Picture 2" descr="T:\11 Editorial\Portadas\PLC\REBT NUEVO\20160915_1921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03" y="620687"/>
            <a:ext cx="3823129" cy="53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Denominación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/>
              <a:t>Los esquemas de distribución se establecen en función de las conexiones a </a:t>
            </a:r>
            <a:r>
              <a:rPr lang="es-ES" sz="2400" dirty="0" smtClean="0"/>
              <a:t>tierra:</a:t>
            </a:r>
          </a:p>
          <a:p>
            <a:endParaRPr lang="es-ES" sz="2400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de la </a:t>
            </a:r>
            <a:r>
              <a:rPr lang="es-ES" sz="2400" dirty="0"/>
              <a:t>red de distribución o de </a:t>
            </a:r>
            <a:r>
              <a:rPr lang="es-ES" sz="2400" dirty="0" smtClean="0"/>
              <a:t>la alimentación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de </a:t>
            </a:r>
            <a:r>
              <a:rPr lang="es-ES" sz="2400" dirty="0"/>
              <a:t>las masas de la </a:t>
            </a:r>
            <a:r>
              <a:rPr lang="es-ES" sz="2400" dirty="0" smtClean="0"/>
              <a:t>instalación receptora</a:t>
            </a:r>
            <a:endParaRPr lang="es-ES" sz="1600" b="0" dirty="0"/>
          </a:p>
        </p:txBody>
      </p:sp>
      <p:pic>
        <p:nvPicPr>
          <p:cNvPr id="1026" name="Picture 2" descr="T:\6 Documentos Técnicos\MANUALES_ LIBROS_CATECISMO\MANUAL TECNICO\PROTECCIONES ELECTRICAS\3.IMAGENES\2º EDICION\P. 6 FIGURA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5758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6 Documentos Técnicos\MANUALES_ LIBROS_CATECISMO\MANUAL TECNICO\PROTECCIONES ELECTRICAS\3.IMAGENES\2º EDICION\P. 6 FIGURA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461268"/>
            <a:ext cx="1670825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Denominación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dirty="0"/>
              <a:t>1º Letra: </a:t>
            </a:r>
            <a:r>
              <a:rPr lang="es-ES" sz="2400" dirty="0"/>
              <a:t>Se refiere a la situación de </a:t>
            </a:r>
            <a:r>
              <a:rPr lang="es-ES" sz="2400" dirty="0" smtClean="0"/>
              <a:t>puesta a </a:t>
            </a:r>
            <a:r>
              <a:rPr lang="es-ES" sz="2400" dirty="0"/>
              <a:t>tierra en el centro de transformación.</a:t>
            </a:r>
          </a:p>
          <a:p>
            <a:endParaRPr lang="es-ES" sz="2400" b="1" dirty="0" smtClean="0"/>
          </a:p>
          <a:p>
            <a:pPr marL="450850"/>
            <a:r>
              <a:rPr lang="es-ES" sz="2400" b="1" dirty="0" smtClean="0"/>
              <a:t>T</a:t>
            </a:r>
            <a:r>
              <a:rPr lang="es-ES" sz="2400" b="1" dirty="0"/>
              <a:t>: </a:t>
            </a:r>
            <a:r>
              <a:rPr lang="es-ES" sz="2400" dirty="0"/>
              <a:t>Puesta a tierra.</a:t>
            </a:r>
          </a:p>
          <a:p>
            <a:pPr marL="450850"/>
            <a:endParaRPr lang="es-ES" sz="2400" b="1" dirty="0" smtClean="0"/>
          </a:p>
          <a:p>
            <a:pPr marL="450850"/>
            <a:r>
              <a:rPr lang="es-ES" sz="2400" b="1" dirty="0" smtClean="0"/>
              <a:t>I</a:t>
            </a:r>
            <a:r>
              <a:rPr lang="es-ES" sz="2400" b="1" dirty="0"/>
              <a:t>: </a:t>
            </a:r>
            <a:r>
              <a:rPr lang="es-ES" sz="2400" dirty="0"/>
              <a:t>Aislado con respecto a tierra </a:t>
            </a:r>
            <a:r>
              <a:rPr lang="es-ES" sz="2400" dirty="0" smtClean="0"/>
              <a:t>o conectado </a:t>
            </a:r>
            <a:r>
              <a:rPr lang="es-ES" sz="2400" dirty="0"/>
              <a:t>a través de una impedancia.</a:t>
            </a:r>
            <a:endParaRPr lang="es-ES" sz="1600" b="0" dirty="0"/>
          </a:p>
        </p:txBody>
      </p:sp>
      <p:pic>
        <p:nvPicPr>
          <p:cNvPr id="5" name="Picture 2" descr="T:\6 Documentos Técnicos\MANUALES_ LIBROS_CATECISMO\MANUAL TECNICO\PROTECCIONES ELECTRICAS\3.IMAGENES\2º EDICION\P. 6 FIGURA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3446" y="4092466"/>
            <a:ext cx="2765534" cy="27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6 Documentos Técnicos\MANUALES_ LIBROS_CATECISMO\MANUAL TECNICO\PROTECCIONES ELECTRICAS\3.IMAGENES\2º EDICION\P. 4 FIGURA 4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8466" flipH="1">
            <a:off x="4898965" y="2453137"/>
            <a:ext cx="322524" cy="14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resistencia cerami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99" y="4286991"/>
            <a:ext cx="1133845" cy="11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Denominación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dirty="0"/>
              <a:t>2º Letra: </a:t>
            </a:r>
            <a:r>
              <a:rPr lang="es-ES" sz="2400" dirty="0"/>
              <a:t>Se refiere a la situación de puesta </a:t>
            </a:r>
            <a:r>
              <a:rPr lang="es-ES" sz="2400" dirty="0" smtClean="0"/>
              <a:t>a tierra </a:t>
            </a:r>
            <a:r>
              <a:rPr lang="es-ES" sz="2400" dirty="0"/>
              <a:t>de los receptores.</a:t>
            </a:r>
          </a:p>
          <a:p>
            <a:endParaRPr lang="es-ES" sz="2400" b="1" dirty="0" smtClean="0"/>
          </a:p>
          <a:p>
            <a:pPr marL="722313"/>
            <a:r>
              <a:rPr lang="es-ES" sz="2400" b="1" dirty="0" smtClean="0"/>
              <a:t>T</a:t>
            </a:r>
            <a:r>
              <a:rPr lang="es-ES" sz="2400" b="1" dirty="0"/>
              <a:t>: </a:t>
            </a:r>
            <a:r>
              <a:rPr lang="es-ES" sz="2400" dirty="0"/>
              <a:t>Puesta a tierra.</a:t>
            </a:r>
          </a:p>
          <a:p>
            <a:pPr marL="722313"/>
            <a:endParaRPr lang="es-ES" sz="2400" b="1" dirty="0" smtClean="0"/>
          </a:p>
          <a:p>
            <a:pPr marL="722313"/>
            <a:r>
              <a:rPr lang="es-ES" sz="2400" b="1" dirty="0" smtClean="0"/>
              <a:t>N</a:t>
            </a:r>
            <a:r>
              <a:rPr lang="es-ES" sz="2400" b="1" dirty="0"/>
              <a:t>: </a:t>
            </a:r>
            <a:r>
              <a:rPr lang="es-ES" sz="2400" dirty="0"/>
              <a:t>Conectadas al conductor neutro.</a:t>
            </a:r>
            <a:endParaRPr lang="es-ES" sz="1600" b="0" dirty="0"/>
          </a:p>
        </p:txBody>
      </p:sp>
      <p:pic>
        <p:nvPicPr>
          <p:cNvPr id="6" name="Picture 3" descr="T:\6 Documentos Técnicos\MANUALES_ LIBROS_CATECISMO\MANUAL TECNICO\PROTECCIONES ELECTRICAS\3.IMAGENES\2º EDICION\P. 6 FIGURA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4621088"/>
            <a:ext cx="1670825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6 Documentos Técnicos\MANUALES_ LIBROS_CATECISMO\MANUAL TECNICO\PROTECCIONES ELECTRICAS\3.IMAGENES\2º EDICION\P. 4 FIGURA 4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8466" flipH="1">
            <a:off x="4898965" y="2453137"/>
            <a:ext cx="322524" cy="14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T:\6 Documentos Técnicos\MANUALES_ LIBROS_CATECISMO\MANUAL TECNICO\PROTECCIONES ELECTRICAS\3.IMAGENES\2º EDICION\P. 6 FIGURA 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53" y="3501008"/>
            <a:ext cx="1165489" cy="11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Denominación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dirty="0"/>
              <a:t>Otras letras (eventuales): </a:t>
            </a:r>
            <a:r>
              <a:rPr lang="es-ES" sz="2400" dirty="0"/>
              <a:t>Se refieren a la situación relativa del conductor </a:t>
            </a:r>
            <a:r>
              <a:rPr lang="es-ES" sz="2400" dirty="0" smtClean="0"/>
              <a:t>neutro y </a:t>
            </a:r>
            <a:r>
              <a:rPr lang="es-ES" sz="2400" dirty="0"/>
              <a:t>del conductor de protección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pPr marL="541338"/>
            <a:r>
              <a:rPr lang="es-ES" sz="2400" b="1" dirty="0" smtClean="0"/>
              <a:t>S </a:t>
            </a:r>
            <a:r>
              <a:rPr lang="es-ES" sz="2400" dirty="0"/>
              <a:t>= Las funciones de neutro y de protección, aseguradas por </a:t>
            </a:r>
            <a:r>
              <a:rPr lang="es-ES" sz="2400" dirty="0" smtClean="0"/>
              <a:t>conductores separados.</a:t>
            </a:r>
          </a:p>
          <a:p>
            <a:pPr marL="541338"/>
            <a:endParaRPr lang="es-ES" sz="2400" dirty="0"/>
          </a:p>
          <a:p>
            <a:pPr marL="541338"/>
            <a:r>
              <a:rPr lang="es-ES" sz="2400" b="1" dirty="0" smtClean="0"/>
              <a:t>C </a:t>
            </a:r>
            <a:r>
              <a:rPr lang="es-ES" sz="2400" dirty="0"/>
              <a:t>= Las funciones de neutro y de protección, combinadas en un </a:t>
            </a:r>
            <a:r>
              <a:rPr lang="es-ES" sz="2400" dirty="0" smtClean="0"/>
              <a:t>solo conductor </a:t>
            </a:r>
            <a:r>
              <a:rPr lang="es-ES" sz="2400" dirty="0"/>
              <a:t>(</a:t>
            </a:r>
            <a:r>
              <a:rPr lang="es-ES" sz="2400" b="1" dirty="0"/>
              <a:t>conductor CPN</a:t>
            </a:r>
            <a:r>
              <a:rPr lang="es-ES" sz="2400" dirty="0"/>
              <a:t>).</a:t>
            </a:r>
            <a:endParaRPr lang="es-ES" sz="1600" b="0" dirty="0"/>
          </a:p>
        </p:txBody>
      </p:sp>
      <p:pic>
        <p:nvPicPr>
          <p:cNvPr id="6" name="Picture 3" descr="T:\6 Documentos Técnicos\MANUALES_ LIBROS_CATECISMO\MANUAL TECNICO\PROTECCIONES ELECTRICAS\3.IMAGENES\2º EDICION\P. 6 FIGURA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4621088"/>
            <a:ext cx="1670825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T:\6 Documentos Técnicos\MANUALES_ LIBROS_CATECISMO\MANUAL TECNICO\PROTECCIONES ELECTRICAS\3.IMAGENES\2º EDICION\P. 6 FIGURA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356992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:\6 Documentos Técnicos\MANUALES_ LIBROS_CATECISMO\MANUAL TECNICO\PROTECCIONES ELECTRICAS\3.IMAGENES\2º EDICION\P. 6 FIGURA 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01" y="3356992"/>
            <a:ext cx="855538" cy="8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:\6 Documentos Técnicos\MANUALES_ LIBROS_CATECISMO\MANUAL TECNICO\PROTECCIONES ELECTRICAS\3.IMAGENES\2º EDICION\P. 6 FIGURA 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58" y="4545344"/>
            <a:ext cx="855538" cy="8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Esquema 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rgbClr val="00B0F0"/>
                </a:solidFill>
              </a:rPr>
              <a:t>neutro</a:t>
            </a:r>
            <a:r>
              <a:rPr lang="es-ES" sz="2400" b="1" dirty="0" smtClean="0"/>
              <a:t> del generador </a:t>
            </a:r>
            <a:r>
              <a:rPr lang="es-ES" sz="2400" dirty="0" smtClean="0"/>
              <a:t>y </a:t>
            </a:r>
            <a:r>
              <a:rPr lang="es-ES" sz="2400" b="1" dirty="0" smtClean="0"/>
              <a:t>las </a:t>
            </a:r>
            <a:r>
              <a:rPr lang="es-ES" sz="2400" b="1" dirty="0"/>
              <a:t>masas</a:t>
            </a:r>
            <a:r>
              <a:rPr lang="es-ES" sz="2400" dirty="0"/>
              <a:t> de la instalación </a:t>
            </a:r>
            <a:r>
              <a:rPr lang="es-ES" sz="2400" dirty="0" smtClean="0"/>
              <a:t>receptora conectadas se encuentran conectadas. </a:t>
            </a:r>
          </a:p>
        </p:txBody>
      </p:sp>
      <p:pic>
        <p:nvPicPr>
          <p:cNvPr id="6146" name="Picture 2" descr="C:\Users\Apindado\Desktop\Nueva carpeta\TN-S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25265" b="12770"/>
          <a:stretch/>
        </p:blipFill>
        <p:spPr bwMode="auto">
          <a:xfrm>
            <a:off x="3008784" y="2784222"/>
            <a:ext cx="4362152" cy="38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836712"/>
            <a:ext cx="883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ESQUEMAS DE DISTRIBUCIÓN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206044"/>
            <a:ext cx="81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Esquema </a:t>
            </a:r>
            <a:r>
              <a:rPr lang="es-ES" sz="2400" b="1" i="1" u="sng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TN</a:t>
            </a:r>
            <a:endParaRPr lang="es-ES_tradnl" sz="2400" b="1" i="1" u="sng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8624" y="1926125"/>
            <a:ext cx="8012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 smtClean="0"/>
              <a:t>Se </a:t>
            </a:r>
            <a:r>
              <a:rPr lang="es-ES" sz="2400" dirty="0"/>
              <a:t>distinguen tres </a:t>
            </a:r>
            <a:r>
              <a:rPr lang="es-ES" sz="2400" dirty="0" smtClean="0"/>
              <a:t>tipos de </a:t>
            </a:r>
            <a:r>
              <a:rPr lang="es-ES" sz="2400" dirty="0"/>
              <a:t>esquemas </a:t>
            </a:r>
            <a:r>
              <a:rPr lang="es-ES" sz="2400" b="1" dirty="0"/>
              <a:t>TN </a:t>
            </a:r>
            <a:r>
              <a:rPr lang="es-ES" sz="2400" dirty="0"/>
              <a:t>según la disposición relativa del conductor neutro y del conductor </a:t>
            </a:r>
            <a:r>
              <a:rPr lang="es-ES" sz="2400" dirty="0" smtClean="0"/>
              <a:t>de protección:</a:t>
            </a:r>
          </a:p>
          <a:p>
            <a:endParaRPr lang="es-ES" sz="2400" b="0" dirty="0"/>
          </a:p>
          <a:p>
            <a:pPr marL="631825"/>
            <a:r>
              <a:rPr lang="es-ES" sz="2400" b="1" dirty="0" smtClean="0">
                <a:solidFill>
                  <a:srgbClr val="92D050"/>
                </a:solidFill>
              </a:rPr>
              <a:t>TN – S</a:t>
            </a:r>
          </a:p>
          <a:p>
            <a:pPr marL="631825"/>
            <a:r>
              <a:rPr lang="es-ES" sz="2400" b="1" dirty="0" smtClean="0">
                <a:solidFill>
                  <a:srgbClr val="92D050"/>
                </a:solidFill>
              </a:rPr>
              <a:t>TN – C</a:t>
            </a:r>
          </a:p>
          <a:p>
            <a:pPr marL="631825"/>
            <a:r>
              <a:rPr lang="es-ES" sz="2400" b="1" dirty="0" smtClean="0">
                <a:solidFill>
                  <a:srgbClr val="92D050"/>
                </a:solidFill>
              </a:rPr>
              <a:t>TN – C – S</a:t>
            </a:r>
          </a:p>
        </p:txBody>
      </p:sp>
      <p:pic>
        <p:nvPicPr>
          <p:cNvPr id="7170" name="Picture 2" descr="C:\Users\Apindado\Desktop\Nueva carpeta\TN-C-S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9529" r="24101" b="4909"/>
          <a:stretch/>
        </p:blipFill>
        <p:spPr bwMode="auto">
          <a:xfrm>
            <a:off x="5575112" y="2780928"/>
            <a:ext cx="2856682" cy="38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rebt</Template>
  <TotalTime>1767</TotalTime>
  <Words>1096</Words>
  <Application>Microsoft Office PowerPoint</Application>
  <PresentationFormat>A4 (210 x 297 mm)</PresentationFormat>
  <Paragraphs>213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Segoe Print</vt:lpstr>
      <vt:lpstr>Wingdings</vt:lpstr>
      <vt:lpstr>rebt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PLC MADRID</dc:creator>
  <cp:lastModifiedBy>Jose</cp:lastModifiedBy>
  <cp:revision>97</cp:revision>
  <dcterms:created xsi:type="dcterms:W3CDTF">2016-09-09T10:47:11Z</dcterms:created>
  <dcterms:modified xsi:type="dcterms:W3CDTF">2019-09-04T11:49:04Z</dcterms:modified>
</cp:coreProperties>
</file>