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3"/>
  </p:notesMasterIdLst>
  <p:handoutMasterIdLst>
    <p:handoutMasterId r:id="rId94"/>
  </p:handoutMasterIdLst>
  <p:sldIdLst>
    <p:sldId id="448" r:id="rId2"/>
    <p:sldId id="581" r:id="rId3"/>
    <p:sldId id="641" r:id="rId4"/>
    <p:sldId id="580" r:id="rId5"/>
    <p:sldId id="604" r:id="rId6"/>
    <p:sldId id="596" r:id="rId7"/>
    <p:sldId id="585" r:id="rId8"/>
    <p:sldId id="646" r:id="rId9"/>
    <p:sldId id="648" r:id="rId10"/>
    <p:sldId id="644" r:id="rId11"/>
    <p:sldId id="647" r:id="rId12"/>
    <p:sldId id="649" r:id="rId13"/>
    <p:sldId id="650" r:id="rId14"/>
    <p:sldId id="645" r:id="rId15"/>
    <p:sldId id="652" r:id="rId16"/>
    <p:sldId id="651" r:id="rId17"/>
    <p:sldId id="654" r:id="rId18"/>
    <p:sldId id="655" r:id="rId19"/>
    <p:sldId id="653" r:id="rId20"/>
    <p:sldId id="656" r:id="rId21"/>
    <p:sldId id="657" r:id="rId22"/>
    <p:sldId id="659" r:id="rId23"/>
    <p:sldId id="660" r:id="rId24"/>
    <p:sldId id="658" r:id="rId25"/>
    <p:sldId id="661" r:id="rId26"/>
    <p:sldId id="662" r:id="rId27"/>
    <p:sldId id="663" r:id="rId28"/>
    <p:sldId id="665" r:id="rId29"/>
    <p:sldId id="666" r:id="rId30"/>
    <p:sldId id="667" r:id="rId31"/>
    <p:sldId id="668" r:id="rId32"/>
    <p:sldId id="670" r:id="rId33"/>
    <p:sldId id="669" r:id="rId34"/>
    <p:sldId id="673" r:id="rId35"/>
    <p:sldId id="671" r:id="rId36"/>
    <p:sldId id="674" r:id="rId37"/>
    <p:sldId id="675" r:id="rId38"/>
    <p:sldId id="676" r:id="rId39"/>
    <p:sldId id="677" r:id="rId40"/>
    <p:sldId id="678" r:id="rId41"/>
    <p:sldId id="607" r:id="rId42"/>
    <p:sldId id="608" r:id="rId43"/>
    <p:sldId id="609" r:id="rId44"/>
    <p:sldId id="610" r:id="rId45"/>
    <p:sldId id="614" r:id="rId46"/>
    <p:sldId id="615" r:id="rId47"/>
    <p:sldId id="616" r:id="rId48"/>
    <p:sldId id="617" r:id="rId49"/>
    <p:sldId id="618" r:id="rId50"/>
    <p:sldId id="679" r:id="rId51"/>
    <p:sldId id="680" r:id="rId52"/>
    <p:sldId id="622" r:id="rId53"/>
    <p:sldId id="681" r:id="rId54"/>
    <p:sldId id="623" r:id="rId55"/>
    <p:sldId id="682" r:id="rId56"/>
    <p:sldId id="628" r:id="rId57"/>
    <p:sldId id="683" r:id="rId58"/>
    <p:sldId id="626" r:id="rId59"/>
    <p:sldId id="684" r:id="rId60"/>
    <p:sldId id="685" r:id="rId61"/>
    <p:sldId id="627" r:id="rId62"/>
    <p:sldId id="686" r:id="rId63"/>
    <p:sldId id="687" r:id="rId64"/>
    <p:sldId id="629" r:id="rId65"/>
    <p:sldId id="688" r:id="rId66"/>
    <p:sldId id="689" r:id="rId67"/>
    <p:sldId id="690" r:id="rId68"/>
    <p:sldId id="691" r:id="rId69"/>
    <p:sldId id="692" r:id="rId70"/>
    <p:sldId id="693" r:id="rId71"/>
    <p:sldId id="630" r:id="rId72"/>
    <p:sldId id="695" r:id="rId73"/>
    <p:sldId id="694" r:id="rId74"/>
    <p:sldId id="696" r:id="rId75"/>
    <p:sldId id="697" r:id="rId76"/>
    <p:sldId id="698" r:id="rId77"/>
    <p:sldId id="699" r:id="rId78"/>
    <p:sldId id="700" r:id="rId79"/>
    <p:sldId id="701" r:id="rId80"/>
    <p:sldId id="702" r:id="rId81"/>
    <p:sldId id="703" r:id="rId82"/>
    <p:sldId id="704" r:id="rId83"/>
    <p:sldId id="705" r:id="rId84"/>
    <p:sldId id="707" r:id="rId85"/>
    <p:sldId id="706" r:id="rId86"/>
    <p:sldId id="636" r:id="rId87"/>
    <p:sldId id="640" r:id="rId88"/>
    <p:sldId id="639" r:id="rId89"/>
    <p:sldId id="637" r:id="rId90"/>
    <p:sldId id="708" r:id="rId91"/>
    <p:sldId id="536" r:id="rId92"/>
  </p:sldIdLst>
  <p:sldSz cx="9144000" cy="6858000" type="screen4x3"/>
  <p:notesSz cx="7099300" cy="10234613"/>
  <p:custShowLst>
    <p:custShow name="Instaladores" id="0">
      <p:sldLst/>
    </p:custShow>
    <p:custShow name="A fondo" id="1">
      <p:sldLst/>
    </p:custShow>
  </p:custShowLst>
  <p:defaultTextStyle>
    <a:defPPr>
      <a:defRPr lang="es-ES_trad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9C619"/>
    <a:srgbClr val="FAEAF8"/>
    <a:srgbClr val="EFBFE8"/>
    <a:srgbClr val="009900"/>
    <a:srgbClr val="EAACE1"/>
    <a:srgbClr val="DF81D2"/>
    <a:srgbClr val="FF0000"/>
    <a:srgbClr val="B3FDB1"/>
    <a:srgbClr val="C8E2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60" autoAdjust="0"/>
  </p:normalViewPr>
  <p:slideViewPr>
    <p:cSldViewPr>
      <p:cViewPr varScale="1">
        <p:scale>
          <a:sx n="46" d="100"/>
          <a:sy n="46" d="100"/>
        </p:scale>
        <p:origin x="1206" y="60"/>
      </p:cViewPr>
      <p:guideLst>
        <p:guide orient="horz" pos="2160"/>
        <p:guide pos="2880"/>
      </p:guideLst>
    </p:cSldViewPr>
  </p:slideViewPr>
  <p:outlineViewPr>
    <p:cViewPr>
      <p:scale>
        <a:sx n="50" d="100"/>
        <a:sy n="50" d="100"/>
      </p:scale>
      <p:origin x="0" y="166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50" d="100"/>
          <a:sy n="150" d="100"/>
        </p:scale>
        <p:origin x="-414" y="-322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635" tIns="0" rIns="20635" bIns="0" numCol="1" anchor="t" anchorCtr="0" compatLnSpc="1">
            <a:prstTxWarp prst="textNoShape">
              <a:avLst/>
            </a:prstTxWarp>
          </a:bodyPr>
          <a:lstStyle>
            <a:lvl1pPr marL="316403" indent="-316403" defTabSz="966404" eaLnBrk="0" hangingPunct="0">
              <a:defRPr sz="110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635" tIns="0" rIns="20635" bIns="0" numCol="1" anchor="t" anchorCtr="0" compatLnSpc="1">
            <a:prstTxWarp prst="textNoShape">
              <a:avLst/>
            </a:prstTxWarp>
          </a:bodyPr>
          <a:lstStyle>
            <a:lvl1pPr marL="316403" indent="-316403" algn="r" defTabSz="966404" eaLnBrk="0" hangingPunct="0">
              <a:defRPr sz="110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635" tIns="0" rIns="20635" bIns="0" numCol="1" anchor="b" anchorCtr="0" compatLnSpc="1">
            <a:prstTxWarp prst="textNoShape">
              <a:avLst/>
            </a:prstTxWarp>
          </a:bodyPr>
          <a:lstStyle>
            <a:lvl1pPr marL="316403" indent="-316403" defTabSz="966404" eaLnBrk="0" hangingPunct="0">
              <a:defRPr sz="1100" i="1">
                <a:latin typeface="Arial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635" tIns="0" rIns="20635" bIns="0" numCol="1" anchor="b" anchorCtr="0" compatLnSpc="1">
            <a:prstTxWarp prst="textNoShape">
              <a:avLst/>
            </a:prstTxWarp>
          </a:bodyPr>
          <a:lstStyle>
            <a:lvl1pPr marL="315913" indent="-315913" algn="r" defTabSz="965200">
              <a:defRPr sz="1100" i="1"/>
            </a:lvl1pPr>
          </a:lstStyle>
          <a:p>
            <a:fld id="{6E541461-32D1-4811-B388-5AC75F335B35}" type="slidenum">
              <a:rPr lang="es-ES_tradnl" altLang="es-ES"/>
              <a:pPr/>
              <a:t>‹Nº›</a:t>
            </a:fld>
            <a:endParaRPr lang="es-ES_tradnl" altLang="es-ES"/>
          </a:p>
        </p:txBody>
      </p:sp>
    </p:spTree>
    <p:extLst>
      <p:ext uri="{BB962C8B-B14F-4D97-AF65-F5344CB8AC3E}">
        <p14:creationId xmlns:p14="http://schemas.microsoft.com/office/powerpoint/2010/main" val="1254262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635" tIns="0" rIns="20635" bIns="0" numCol="1" anchor="t" anchorCtr="0" compatLnSpc="1">
            <a:prstTxWarp prst="textNoShape">
              <a:avLst/>
            </a:prstTxWarp>
          </a:bodyPr>
          <a:lstStyle>
            <a:lvl1pPr defTabSz="825398" eaLnBrk="0" hangingPunct="0">
              <a:defRPr sz="11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635" tIns="0" rIns="20635" bIns="0" numCol="1" anchor="t" anchorCtr="0" compatLnSpc="1">
            <a:prstTxWarp prst="textNoShape">
              <a:avLst/>
            </a:prstTxWarp>
          </a:bodyPr>
          <a:lstStyle>
            <a:lvl1pPr algn="r" defTabSz="825398" eaLnBrk="0" hangingPunct="0">
              <a:defRPr sz="11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635" tIns="0" rIns="20635" bIns="0" numCol="1" anchor="b" anchorCtr="0" compatLnSpc="1">
            <a:prstTxWarp prst="textNoShape">
              <a:avLst/>
            </a:prstTxWarp>
          </a:bodyPr>
          <a:lstStyle>
            <a:lvl1pPr defTabSz="825398" eaLnBrk="0" hangingPunct="0">
              <a:defRPr sz="11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0635" tIns="0" rIns="20635" bIns="0" numCol="1" anchor="b" anchorCtr="0" compatLnSpc="1">
            <a:prstTxWarp prst="textNoShape">
              <a:avLst/>
            </a:prstTxWarp>
          </a:bodyPr>
          <a:lstStyle>
            <a:lvl1pPr algn="r" defTabSz="823913">
              <a:defRPr sz="1100" i="1">
                <a:latin typeface="Times New Roman" panose="02020603050405020304" pitchFamily="18" charset="0"/>
              </a:defRPr>
            </a:lvl1pPr>
          </a:lstStyle>
          <a:p>
            <a:fld id="{DA471B6D-EE2C-4448-8BAB-BBCC77A1705D}" type="slidenum">
              <a:rPr lang="es-ES_tradnl" altLang="es-ES"/>
              <a:pPr/>
              <a:t>‹Nº›</a:t>
            </a:fld>
            <a:endParaRPr lang="es-ES_tradnl" altLang="es-E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75213"/>
            <a:ext cx="5205413" cy="462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455" tIns="49868" rIns="101455" bIns="498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noProof="0" smtClean="0"/>
              <a:t>Selecciona para modificar los estilos de texto de la máscara </a:t>
            </a:r>
          </a:p>
          <a:p>
            <a:pPr lvl="1"/>
            <a:r>
              <a:rPr lang="es-ES_tradnl" noProof="0" smtClean="0"/>
              <a:t>Segundo nivel </a:t>
            </a:r>
          </a:p>
          <a:p>
            <a:pPr lvl="2"/>
            <a:r>
              <a:rPr lang="es-ES_tradnl" noProof="0" smtClean="0"/>
              <a:t>Tercer nivel </a:t>
            </a:r>
          </a:p>
          <a:p>
            <a:pPr lvl="3"/>
            <a:r>
              <a:rPr lang="es-ES_tradnl" noProof="0" smtClean="0"/>
              <a:t>Cuarto nivel </a:t>
            </a:r>
          </a:p>
          <a:p>
            <a:pPr lvl="4"/>
            <a:r>
              <a:rPr lang="es-ES_tradnl" noProof="0" smtClean="0"/>
              <a:t>Quinto nivel </a:t>
            </a:r>
          </a:p>
        </p:txBody>
      </p:sp>
      <p:sp>
        <p:nvSpPr>
          <p:cNvPr id="35847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00125" y="774700"/>
            <a:ext cx="5099050" cy="3824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109916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23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823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823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823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8239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823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823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823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8239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67F075-46CC-44E4-9FAE-834BF308AD9B}" type="slidenum">
              <a:rPr lang="es-ES_tradnl" altLang="es-ES" sz="110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</a:t>
            </a:fld>
            <a:endParaRPr lang="es-ES_tradnl" altLang="es-ES" sz="1100">
              <a:latin typeface="Times New Roman" panose="02020603050405020304" pitchFamily="18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5363" y="768350"/>
            <a:ext cx="5114925" cy="3836988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es-E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751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2971800" y="685800"/>
            <a:ext cx="5791200" cy="1524000"/>
          </a:xfrm>
          <a:gradFill rotWithShape="0">
            <a:gsLst>
              <a:gs pos="0">
                <a:srgbClr val="008000"/>
              </a:gs>
              <a:gs pos="100000">
                <a:srgbClr val="33CC33"/>
              </a:gs>
            </a:gsLst>
            <a:lin ang="5400000" scaled="1"/>
          </a:gradFill>
        </p:spPr>
        <p:txBody>
          <a:bodyPr lIns="0" tIns="0" rIns="0" bIns="0"/>
          <a:lstStyle>
            <a:lvl1pPr marL="98425" algn="ctr">
              <a:spcBef>
                <a:spcPct val="20000"/>
              </a:spcBef>
              <a:buClr>
                <a:srgbClr val="00CC00"/>
              </a:buClr>
              <a:buFont typeface="Wingdings" pitchFamily="2" charset="2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34801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2658075"/>
      </p:ext>
    </p:extLst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372350" y="381000"/>
            <a:ext cx="1771650" cy="547211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2057400" y="381000"/>
            <a:ext cx="5162550" cy="547211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8461171"/>
      </p:ext>
    </p:extLst>
  </p:cSld>
  <p:clrMapOvr>
    <a:masterClrMapping/>
  </p:clrMapOvr>
  <p:transition spd="med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0" y="381000"/>
            <a:ext cx="6096000" cy="885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2057400" y="1447800"/>
            <a:ext cx="3467100" cy="440531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676900" y="1447800"/>
            <a:ext cx="3467100" cy="44053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6742838"/>
      </p:ext>
    </p:extLst>
  </p:cSld>
  <p:clrMapOvr>
    <a:masterClrMapping/>
  </p:clrMapOvr>
  <p:transition spd="med"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4832583"/>
      </p:ext>
    </p:extLst>
  </p:cSld>
  <p:clrMapOvr>
    <a:masterClrMapping/>
  </p:clrMapOvr>
  <p:transition spd="med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8438954"/>
      </p:ext>
    </p:extLst>
  </p:cSld>
  <p:clrMapOvr>
    <a:masterClrMapping/>
  </p:clrMapOvr>
  <p:transition spd="med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37532219"/>
      </p:ext>
    </p:extLst>
  </p:cSld>
  <p:clrMapOvr>
    <a:masterClrMapping/>
  </p:clrMapOvr>
  <p:transition spd="med">
    <p:cover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057400" y="1447800"/>
            <a:ext cx="3467100" cy="4405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676900" y="1447800"/>
            <a:ext cx="3467100" cy="4405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6218909"/>
      </p:ext>
    </p:extLst>
  </p:cSld>
  <p:clrMapOvr>
    <a:masterClrMapping/>
  </p:clrMapOvr>
  <p:transition spd="med">
    <p:cover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3706030"/>
      </p:ext>
    </p:extLst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116084"/>
      </p:ext>
    </p:extLst>
  </p:cSld>
  <p:clrMapOvr>
    <a:masterClrMapping/>
  </p:clrMapOvr>
  <p:transition spd="med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977579"/>
      </p:ext>
    </p:extLst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510330908"/>
      </p:ext>
    </p:extLst>
  </p:cSld>
  <p:clrMapOvr>
    <a:masterClrMapping/>
  </p:clrMapOvr>
  <p:transition spd="med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22259909"/>
      </p:ext>
    </p:extLst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75656" y="1616114"/>
            <a:ext cx="7086600" cy="440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" dirty="0" smtClean="0"/>
              <a:t>Selecciona para modificar los estilos de texto de la máscara</a:t>
            </a:r>
          </a:p>
          <a:p>
            <a:pPr lvl="1"/>
            <a:r>
              <a:rPr lang="es-ES_tradnl" altLang="es-ES" dirty="0" smtClean="0"/>
              <a:t>Segundo nivel</a:t>
            </a:r>
          </a:p>
          <a:p>
            <a:pPr lvl="2"/>
            <a:r>
              <a:rPr lang="es-ES_tradnl" altLang="es-ES" dirty="0" smtClean="0"/>
              <a:t>Tercer nivel</a:t>
            </a:r>
          </a:p>
          <a:p>
            <a:pPr lvl="3"/>
            <a:r>
              <a:rPr lang="es-ES_tradnl" altLang="es-ES" dirty="0" smtClean="0"/>
              <a:t>Cuarto nivel </a:t>
            </a:r>
          </a:p>
          <a:p>
            <a:pPr lvl="4"/>
            <a:r>
              <a:rPr lang="es-ES_tradnl" altLang="es-ES" dirty="0" smtClean="0"/>
              <a:t>Quinto nivel 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286000" y="381000"/>
            <a:ext cx="60960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453" r:id="rId1"/>
    <p:sldLayoutId id="2147484442" r:id="rId2"/>
    <p:sldLayoutId id="2147484443" r:id="rId3"/>
    <p:sldLayoutId id="2147484444" r:id="rId4"/>
    <p:sldLayoutId id="2147484445" r:id="rId5"/>
    <p:sldLayoutId id="2147484446" r:id="rId6"/>
    <p:sldLayoutId id="2147484447" r:id="rId7"/>
    <p:sldLayoutId id="2147484448" r:id="rId8"/>
    <p:sldLayoutId id="2147484449" r:id="rId9"/>
    <p:sldLayoutId id="2147484450" r:id="rId10"/>
    <p:sldLayoutId id="2147484451" r:id="rId11"/>
    <p:sldLayoutId id="2147484452" r:id="rId12"/>
    <p:sldLayoutId id="2147484454" r:id="rId13"/>
  </p:sldLayoutIdLst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" grpId="0" autoUpdateAnimBg="0"/>
    </p:bldLst>
  </p:timing>
  <p:txStyles>
    <p:titleStyle>
      <a:lvl1pPr algn="l" defTabSz="684213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accent1"/>
          </a:solidFill>
          <a:latin typeface="+mj-lt"/>
          <a:ea typeface="+mj-ea"/>
          <a:cs typeface="+mj-cs"/>
        </a:defRPr>
      </a:lvl1pPr>
      <a:lvl2pPr algn="l" defTabSz="684213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accent1"/>
          </a:solidFill>
          <a:latin typeface="Arial Narrow" pitchFamily="34" charset="0"/>
        </a:defRPr>
      </a:lvl2pPr>
      <a:lvl3pPr algn="l" defTabSz="684213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accent1"/>
          </a:solidFill>
          <a:latin typeface="Arial Narrow" pitchFamily="34" charset="0"/>
        </a:defRPr>
      </a:lvl3pPr>
      <a:lvl4pPr algn="l" defTabSz="684213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accent1"/>
          </a:solidFill>
          <a:latin typeface="Arial Narrow" pitchFamily="34" charset="0"/>
        </a:defRPr>
      </a:lvl4pPr>
      <a:lvl5pPr algn="l" defTabSz="684213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accent1"/>
          </a:solidFill>
          <a:latin typeface="Arial Narrow" pitchFamily="34" charset="0"/>
        </a:defRPr>
      </a:lvl5pPr>
      <a:lvl6pPr marL="457200" algn="l" defTabSz="684213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accent1"/>
          </a:solidFill>
          <a:latin typeface="Arial Narrow" pitchFamily="34" charset="0"/>
        </a:defRPr>
      </a:lvl6pPr>
      <a:lvl7pPr marL="914400" algn="l" defTabSz="684213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accent1"/>
          </a:solidFill>
          <a:latin typeface="Arial Narrow" pitchFamily="34" charset="0"/>
        </a:defRPr>
      </a:lvl7pPr>
      <a:lvl8pPr marL="1371600" algn="l" defTabSz="684213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accent1"/>
          </a:solidFill>
          <a:latin typeface="Arial Narrow" pitchFamily="34" charset="0"/>
        </a:defRPr>
      </a:lvl8pPr>
      <a:lvl9pPr marL="1828800" algn="l" defTabSz="684213" rtl="0" eaLnBrk="0" fontAlgn="base" hangingPunct="0">
        <a:spcBef>
          <a:spcPct val="0"/>
        </a:spcBef>
        <a:spcAft>
          <a:spcPct val="0"/>
        </a:spcAft>
        <a:defRPr sz="3600" b="1" i="1">
          <a:solidFill>
            <a:schemeClr val="accent1"/>
          </a:solidFill>
          <a:latin typeface="Arial Narrow" pitchFamily="34" charset="0"/>
        </a:defRPr>
      </a:lvl9pPr>
    </p:titleStyle>
    <p:bodyStyle>
      <a:lvl1pPr marL="284163" indent="-284163" algn="l" defTabSz="684213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Font typeface="Wingdings" panose="05000000000000000000" pitchFamily="2" charset="2"/>
        <a:buChar char="Ø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641350" indent="-166688" algn="l" defTabSz="684213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Font typeface="Wingdings" panose="05000000000000000000" pitchFamily="2" charset="2"/>
        <a:buChar char="q"/>
        <a:defRPr sz="2000">
          <a:solidFill>
            <a:srgbClr val="000000"/>
          </a:solidFill>
          <a:latin typeface="+mn-lt"/>
        </a:defRPr>
      </a:lvl2pPr>
      <a:lvl3pPr marL="1123950" indent="-255588" algn="l" defTabSz="684213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Font typeface="Wingdings" panose="05000000000000000000" pitchFamily="2" charset="2"/>
        <a:buChar char="ü"/>
        <a:defRPr sz="2000">
          <a:solidFill>
            <a:srgbClr val="000000"/>
          </a:solidFill>
          <a:latin typeface="+mn-lt"/>
        </a:defRPr>
      </a:lvl3pPr>
      <a:lvl4pPr marL="1563688" indent="-249238" algn="l" defTabSz="684213" rtl="0" eaLnBrk="0" fontAlgn="base" hangingPunct="0">
        <a:spcBef>
          <a:spcPct val="20000"/>
        </a:spcBef>
        <a:spcAft>
          <a:spcPct val="0"/>
        </a:spcAft>
        <a:buClr>
          <a:srgbClr val="008000"/>
        </a:buClr>
        <a:buChar char="–"/>
        <a:defRPr sz="2000">
          <a:solidFill>
            <a:srgbClr val="000000"/>
          </a:solidFill>
          <a:latin typeface="+mn-lt"/>
        </a:defRPr>
      </a:lvl4pPr>
      <a:lvl5pPr marL="2003425" indent="-249238" algn="l" defTabSz="684213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Char char="–"/>
        <a:defRPr sz="2000">
          <a:solidFill>
            <a:srgbClr val="000000"/>
          </a:solidFill>
          <a:latin typeface="+mn-lt"/>
        </a:defRPr>
      </a:lvl5pPr>
      <a:lvl6pPr marL="2460625" indent="-249238" algn="l" defTabSz="684213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Char char="–"/>
        <a:defRPr>
          <a:solidFill>
            <a:srgbClr val="000000"/>
          </a:solidFill>
          <a:latin typeface="+mn-lt"/>
        </a:defRPr>
      </a:lvl6pPr>
      <a:lvl7pPr marL="2917825" indent="-249238" algn="l" defTabSz="684213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Char char="–"/>
        <a:defRPr>
          <a:solidFill>
            <a:srgbClr val="000000"/>
          </a:solidFill>
          <a:latin typeface="+mn-lt"/>
        </a:defRPr>
      </a:lvl7pPr>
      <a:lvl8pPr marL="3375025" indent="-249238" algn="l" defTabSz="684213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Char char="–"/>
        <a:defRPr>
          <a:solidFill>
            <a:srgbClr val="000000"/>
          </a:solidFill>
          <a:latin typeface="+mn-lt"/>
        </a:defRPr>
      </a:lvl8pPr>
      <a:lvl9pPr marL="3832225" indent="-249238" algn="l" defTabSz="684213" rtl="0" eaLnBrk="0" fontAlgn="base" hangingPunct="0">
        <a:spcBef>
          <a:spcPct val="20000"/>
        </a:spcBef>
        <a:spcAft>
          <a:spcPct val="0"/>
        </a:spcAft>
        <a:buClr>
          <a:srgbClr val="00CC00"/>
        </a:buClr>
        <a:buChar char="–"/>
        <a:defRPr>
          <a:solidFill>
            <a:srgbClr val="000000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 CuadroTexto"/>
          <p:cNvSpPr txBox="1"/>
          <p:nvPr/>
        </p:nvSpPr>
        <p:spPr>
          <a:xfrm>
            <a:off x="1043608" y="692696"/>
            <a:ext cx="77048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100" b="1" dirty="0" smtClean="0">
                <a:solidFill>
                  <a:srgbClr val="92D050"/>
                </a:solidFill>
              </a:rPr>
              <a:t>REDES SUBTERRANEAS PARA DISTRIBUCIÓN EN B.T.</a:t>
            </a:r>
            <a:endParaRPr lang="es-ES" sz="2100" b="1" dirty="0">
              <a:solidFill>
                <a:srgbClr val="92D05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34" y="1628800"/>
            <a:ext cx="7236431" cy="48212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65123" y="1988840"/>
            <a:ext cx="711133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>
              <a:buNone/>
            </a:pPr>
            <a:r>
              <a:rPr lang="es-ES" sz="2000" dirty="0" smtClean="0"/>
              <a:t>Deberán respetar las siguientes condiciones:</a:t>
            </a:r>
          </a:p>
          <a:p>
            <a:pPr marL="0" indent="0">
              <a:buNone/>
            </a:pPr>
            <a:endParaRPr lang="es-ES" sz="2000" dirty="0"/>
          </a:p>
          <a:p>
            <a:r>
              <a:rPr lang="es-ES" sz="2000" dirty="0" smtClean="0"/>
              <a:t>Por </a:t>
            </a:r>
            <a:r>
              <a:rPr lang="es-ES" sz="2000" dirty="0"/>
              <a:t>encima </a:t>
            </a:r>
            <a:r>
              <a:rPr lang="es-ES" sz="2000" dirty="0" smtClean="0"/>
              <a:t>deberán tener:</a:t>
            </a:r>
          </a:p>
          <a:p>
            <a:pPr marL="712788" lvl="1" indent="-268288"/>
            <a:r>
              <a:rPr lang="es-ES" dirty="0" smtClean="0"/>
              <a:t>Una </a:t>
            </a:r>
            <a:r>
              <a:rPr lang="es-ES" b="1" dirty="0">
                <a:solidFill>
                  <a:srgbClr val="59C619"/>
                </a:solidFill>
              </a:rPr>
              <a:t>protección </a:t>
            </a:r>
            <a:r>
              <a:rPr lang="es-ES" b="1" dirty="0" smtClean="0">
                <a:solidFill>
                  <a:srgbClr val="59C619"/>
                </a:solidFill>
              </a:rPr>
              <a:t>mecánica</a:t>
            </a:r>
            <a:endParaRPr lang="es-ES" dirty="0"/>
          </a:p>
          <a:p>
            <a:pPr marL="712788" lvl="1" indent="-268288"/>
            <a:r>
              <a:rPr lang="es-ES" dirty="0" smtClean="0"/>
              <a:t>Una </a:t>
            </a:r>
            <a:r>
              <a:rPr lang="es-ES" b="1" dirty="0">
                <a:solidFill>
                  <a:srgbClr val="59C619"/>
                </a:solidFill>
              </a:rPr>
              <a:t>cinta de señalización</a:t>
            </a:r>
          </a:p>
          <a:p>
            <a:pPr marL="1214438" lvl="2" indent="-268288"/>
            <a:r>
              <a:rPr lang="es-ES" b="1" dirty="0">
                <a:solidFill>
                  <a:srgbClr val="59C619"/>
                </a:solidFill>
              </a:rPr>
              <a:t>0,10 m</a:t>
            </a:r>
            <a:r>
              <a:rPr lang="es-ES" dirty="0"/>
              <a:t>, </a:t>
            </a:r>
            <a:r>
              <a:rPr lang="es-ES" dirty="0" smtClean="0"/>
              <a:t>por debajo del suelo</a:t>
            </a:r>
          </a:p>
          <a:p>
            <a:pPr marL="1214438" lvl="2" indent="-268288"/>
            <a:r>
              <a:rPr lang="es-ES" b="1" dirty="0">
                <a:solidFill>
                  <a:srgbClr val="59C619"/>
                </a:solidFill>
              </a:rPr>
              <a:t>0,25 m</a:t>
            </a:r>
            <a:r>
              <a:rPr lang="es-ES" dirty="0" smtClean="0"/>
              <a:t>, </a:t>
            </a:r>
            <a:r>
              <a:rPr lang="es-ES" dirty="0"/>
              <a:t>a la parte superior del </a:t>
            </a:r>
            <a:r>
              <a:rPr lang="es-ES" dirty="0" smtClean="0"/>
              <a:t>cable</a:t>
            </a:r>
          </a:p>
          <a:p>
            <a:pPr marL="1214438" lvl="2" indent="-268288"/>
            <a:endParaRPr lang="es-ES" dirty="0"/>
          </a:p>
          <a:p>
            <a:r>
              <a:rPr lang="es-ES" sz="2000" dirty="0"/>
              <a:t>Se admitirá también la colocación de </a:t>
            </a:r>
            <a:r>
              <a:rPr lang="es-ES" sz="2000" b="1" dirty="0">
                <a:solidFill>
                  <a:srgbClr val="59C619"/>
                </a:solidFill>
              </a:rPr>
              <a:t>placas</a:t>
            </a:r>
            <a:r>
              <a:rPr lang="es-ES" sz="2000" dirty="0"/>
              <a:t> </a:t>
            </a:r>
            <a:r>
              <a:rPr lang="es-ES" sz="2000" dirty="0" smtClean="0"/>
              <a:t>como protección </a:t>
            </a:r>
            <a:r>
              <a:rPr lang="es-ES" sz="2000" dirty="0"/>
              <a:t>mecánica y de </a:t>
            </a:r>
            <a:r>
              <a:rPr lang="es-ES" sz="2000" dirty="0" smtClean="0"/>
              <a:t>señalización</a:t>
            </a:r>
            <a:endParaRPr lang="es-ES" sz="2000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Directamente enterrados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33200"/>
          <a:stretch/>
        </p:blipFill>
        <p:spPr>
          <a:xfrm>
            <a:off x="4716016" y="5306718"/>
            <a:ext cx="3960440" cy="143465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2" t="20019" r="22230"/>
          <a:stretch/>
        </p:blipFill>
        <p:spPr>
          <a:xfrm>
            <a:off x="6154795" y="1526096"/>
            <a:ext cx="2521662" cy="340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0575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Directamente enterrados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370992" y="1719064"/>
            <a:ext cx="7396908" cy="4959588"/>
            <a:chOff x="1370992" y="1719064"/>
            <a:chExt cx="7396908" cy="4959588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0992" y="1719064"/>
              <a:ext cx="7396908" cy="4527492"/>
            </a:xfrm>
            <a:prstGeom prst="rect">
              <a:avLst/>
            </a:prstGeom>
          </p:spPr>
        </p:pic>
        <p:sp>
          <p:nvSpPr>
            <p:cNvPr id="5" name="CuadroTexto 4"/>
            <p:cNvSpPr txBox="1"/>
            <p:nvPr/>
          </p:nvSpPr>
          <p:spPr>
            <a:xfrm>
              <a:off x="3473660" y="6309320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154</a:t>
              </a:r>
              <a:endParaRPr lang="es-E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7492500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1210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r>
              <a:rPr lang="es-ES" sz="2000" dirty="0" smtClean="0"/>
              <a:t>No </a:t>
            </a:r>
            <a:r>
              <a:rPr lang="es-ES" sz="2000" dirty="0"/>
              <a:t>se instalará más de </a:t>
            </a:r>
            <a:r>
              <a:rPr lang="es-ES" sz="2000" b="1" dirty="0">
                <a:solidFill>
                  <a:srgbClr val="59C619"/>
                </a:solidFill>
              </a:rPr>
              <a:t>un circuito por tubo</a:t>
            </a:r>
            <a:r>
              <a:rPr lang="es-ES" sz="2000" dirty="0" smtClean="0"/>
              <a:t>.</a:t>
            </a:r>
          </a:p>
          <a:p>
            <a:r>
              <a:rPr lang="es-ES" sz="2000" dirty="0">
                <a:solidFill>
                  <a:srgbClr val="59C619"/>
                </a:solidFill>
              </a:rPr>
              <a:t>Se evitarán</a:t>
            </a:r>
            <a:r>
              <a:rPr lang="es-ES" sz="2000" dirty="0"/>
              <a:t>, en lo posible, los </a:t>
            </a:r>
            <a:r>
              <a:rPr lang="es-ES" sz="2000" b="1" dirty="0">
                <a:solidFill>
                  <a:srgbClr val="59C619"/>
                </a:solidFill>
              </a:rPr>
              <a:t>cambios de dirección </a:t>
            </a:r>
            <a:r>
              <a:rPr lang="es-ES" sz="2000" dirty="0"/>
              <a:t>de los tubos.</a:t>
            </a:r>
          </a:p>
          <a:p>
            <a:r>
              <a:rPr lang="es-ES" sz="2000" dirty="0" smtClean="0"/>
              <a:t>Cumplirá </a:t>
            </a:r>
            <a:r>
              <a:rPr lang="es-ES" sz="2000" dirty="0"/>
              <a:t>lo indicado en el </a:t>
            </a:r>
            <a:r>
              <a:rPr lang="es-ES" sz="2000" b="1" dirty="0">
                <a:solidFill>
                  <a:srgbClr val="59C619"/>
                </a:solidFill>
              </a:rPr>
              <a:t>apartado 1.2.4</a:t>
            </a:r>
            <a:r>
              <a:rPr lang="es-ES" sz="2000" dirty="0">
                <a:solidFill>
                  <a:srgbClr val="59C619"/>
                </a:solidFill>
              </a:rPr>
              <a:t>. de la </a:t>
            </a:r>
            <a:r>
              <a:rPr lang="es-ES" sz="2000" b="1" dirty="0">
                <a:solidFill>
                  <a:srgbClr val="59C619"/>
                </a:solidFill>
              </a:rPr>
              <a:t>ITC-BT 21</a:t>
            </a:r>
            <a:r>
              <a:rPr lang="es-ES" sz="2000" dirty="0"/>
              <a:t>. 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En canalizaciones entubadas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0" b="13901"/>
          <a:stretch/>
        </p:blipFill>
        <p:spPr>
          <a:xfrm>
            <a:off x="2267743" y="3140968"/>
            <a:ext cx="6480721" cy="347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2875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468057" y="1839063"/>
            <a:ext cx="7111334" cy="2304256"/>
          </a:xfrm>
          <a:prstGeom prst="rect">
            <a:avLst/>
          </a:prstGeom>
          <a:solidFill>
            <a:srgbClr val="FAEAF8"/>
          </a:solidFill>
          <a:ln>
            <a:noFill/>
          </a:ln>
          <a:extLst/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r>
              <a:rPr lang="es-ES" sz="2000" dirty="0" smtClean="0"/>
              <a:t>Se </a:t>
            </a:r>
            <a:r>
              <a:rPr lang="es-ES" sz="2000" dirty="0"/>
              <a:t>recomienda </a:t>
            </a:r>
            <a:r>
              <a:rPr lang="es-ES" sz="2000" dirty="0" smtClean="0"/>
              <a:t>una </a:t>
            </a:r>
            <a:r>
              <a:rPr lang="es-ES" sz="2000" b="1" dirty="0">
                <a:solidFill>
                  <a:srgbClr val="59C619"/>
                </a:solidFill>
              </a:rPr>
              <a:t>profundidad</a:t>
            </a:r>
            <a:r>
              <a:rPr lang="es-ES" sz="2000" dirty="0"/>
              <a:t> mínima </a:t>
            </a:r>
            <a:r>
              <a:rPr lang="es-ES" sz="2000" dirty="0" smtClean="0"/>
              <a:t>de:</a:t>
            </a:r>
          </a:p>
          <a:p>
            <a:pPr marL="631825" lvl="1" indent="-331788"/>
            <a:r>
              <a:rPr lang="es-ES" b="1" dirty="0" smtClean="0">
                <a:solidFill>
                  <a:srgbClr val="59C619"/>
                </a:solidFill>
              </a:rPr>
              <a:t>0,45 m</a:t>
            </a:r>
            <a:r>
              <a:rPr lang="es-ES" dirty="0" smtClean="0">
                <a:solidFill>
                  <a:srgbClr val="59C619"/>
                </a:solidFill>
              </a:rPr>
              <a:t> </a:t>
            </a:r>
            <a:r>
              <a:rPr lang="es-ES" dirty="0" smtClean="0"/>
              <a:t>bajo aceras</a:t>
            </a:r>
          </a:p>
          <a:p>
            <a:pPr marL="631825" lvl="1" indent="-331788"/>
            <a:r>
              <a:rPr lang="es-ES" dirty="0" smtClean="0"/>
              <a:t>de </a:t>
            </a:r>
            <a:r>
              <a:rPr lang="es-ES" b="1" dirty="0">
                <a:solidFill>
                  <a:srgbClr val="59C619"/>
                </a:solidFill>
              </a:rPr>
              <a:t>0,60 m </a:t>
            </a:r>
            <a:r>
              <a:rPr lang="es-ES" dirty="0"/>
              <a:t>en el resto de </a:t>
            </a:r>
            <a:r>
              <a:rPr lang="es-ES" dirty="0" smtClean="0"/>
              <a:t>casos</a:t>
            </a:r>
          </a:p>
          <a:p>
            <a:r>
              <a:rPr lang="es-ES" sz="2000" dirty="0" smtClean="0"/>
              <a:t>Se </a:t>
            </a:r>
            <a:r>
              <a:rPr lang="es-ES" sz="2000" dirty="0"/>
              <a:t>recomienda un </a:t>
            </a:r>
            <a:r>
              <a:rPr lang="es-ES" sz="2000" b="1" dirty="0">
                <a:solidFill>
                  <a:srgbClr val="59C619"/>
                </a:solidFill>
              </a:rPr>
              <a:t>recubrimiento</a:t>
            </a:r>
            <a:r>
              <a:rPr lang="es-ES" sz="2000" dirty="0"/>
              <a:t> </a:t>
            </a:r>
            <a:r>
              <a:rPr lang="es-ES" sz="2000" dirty="0" smtClean="0"/>
              <a:t>mínimo:</a:t>
            </a:r>
          </a:p>
          <a:p>
            <a:pPr marL="631825" lvl="1" indent="-268288"/>
            <a:r>
              <a:rPr lang="es-ES" dirty="0" smtClean="0"/>
              <a:t>En la parte inferior </a:t>
            </a:r>
            <a:r>
              <a:rPr lang="es-ES" dirty="0"/>
              <a:t>de </a:t>
            </a:r>
            <a:r>
              <a:rPr lang="es-ES" b="1" dirty="0">
                <a:solidFill>
                  <a:srgbClr val="59C619"/>
                </a:solidFill>
              </a:rPr>
              <a:t>0,03 </a:t>
            </a:r>
            <a:r>
              <a:rPr lang="es-ES" b="1" dirty="0" smtClean="0">
                <a:solidFill>
                  <a:srgbClr val="59C619"/>
                </a:solidFill>
              </a:rPr>
              <a:t>m</a:t>
            </a:r>
            <a:r>
              <a:rPr lang="es-ES" dirty="0" smtClean="0">
                <a:solidFill>
                  <a:srgbClr val="59C619"/>
                </a:solidFill>
              </a:rPr>
              <a:t> </a:t>
            </a:r>
          </a:p>
          <a:p>
            <a:pPr marL="631825" lvl="1" indent="-268288"/>
            <a:r>
              <a:rPr lang="es-ES" dirty="0" smtClean="0"/>
              <a:t>En la parte superior </a:t>
            </a:r>
            <a:r>
              <a:rPr lang="es-ES" dirty="0"/>
              <a:t>de </a:t>
            </a:r>
            <a:r>
              <a:rPr lang="es-ES" b="1" dirty="0">
                <a:solidFill>
                  <a:srgbClr val="59C619"/>
                </a:solidFill>
              </a:rPr>
              <a:t>0,06 </a:t>
            </a:r>
            <a:r>
              <a:rPr lang="es-ES" b="1" dirty="0" smtClean="0">
                <a:solidFill>
                  <a:srgbClr val="59C619"/>
                </a:solidFill>
              </a:rPr>
              <a:t>m</a:t>
            </a:r>
            <a:endParaRPr lang="es-ES" dirty="0" smtClean="0">
              <a:solidFill>
                <a:srgbClr val="59C619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En canalizaciones entubadas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5004048" y="3946149"/>
            <a:ext cx="3575343" cy="2600325"/>
            <a:chOff x="5004048" y="3946149"/>
            <a:chExt cx="3575343" cy="2600325"/>
          </a:xfrm>
        </p:grpSpPr>
        <p:sp>
          <p:nvSpPr>
            <p:cNvPr id="6" name="CuadroTexto 5"/>
            <p:cNvSpPr txBox="1"/>
            <p:nvPr/>
          </p:nvSpPr>
          <p:spPr>
            <a:xfrm>
              <a:off x="5724128" y="6138265"/>
              <a:ext cx="2154322" cy="40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359</a:t>
              </a:r>
              <a:endParaRPr lang="es-ES" sz="1800" dirty="0"/>
            </a:p>
          </p:txBody>
        </p:sp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4048" y="3946149"/>
              <a:ext cx="3575343" cy="2157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587178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2060848"/>
            <a:ext cx="711133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algn="just"/>
            <a:r>
              <a:rPr lang="es-ES" sz="2000" dirty="0" smtClean="0"/>
              <a:t>Se </a:t>
            </a:r>
            <a:r>
              <a:rPr lang="es-ES" sz="2000" dirty="0"/>
              <a:t>dispondrán </a:t>
            </a:r>
            <a:r>
              <a:rPr lang="es-ES" sz="2000" b="1" dirty="0">
                <a:solidFill>
                  <a:srgbClr val="59C619"/>
                </a:solidFill>
              </a:rPr>
              <a:t>arquetas</a:t>
            </a:r>
            <a:r>
              <a:rPr lang="es-ES" sz="2000" dirty="0">
                <a:solidFill>
                  <a:srgbClr val="59C619"/>
                </a:solidFill>
              </a:rPr>
              <a:t> con tapa, registrables o </a:t>
            </a:r>
            <a:r>
              <a:rPr lang="es-ES" sz="2000" dirty="0" smtClean="0">
                <a:solidFill>
                  <a:srgbClr val="59C619"/>
                </a:solidFill>
              </a:rPr>
              <a:t>no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En </a:t>
            </a:r>
            <a:r>
              <a:rPr lang="es-ES" sz="2000" dirty="0"/>
              <a:t>los </a:t>
            </a:r>
            <a:r>
              <a:rPr lang="es-ES" sz="2000" dirty="0">
                <a:solidFill>
                  <a:srgbClr val="59C619"/>
                </a:solidFill>
              </a:rPr>
              <a:t>tramos rectos </a:t>
            </a:r>
            <a:r>
              <a:rPr lang="es-ES" sz="2000" dirty="0"/>
              <a:t>se instalarán </a:t>
            </a:r>
            <a:r>
              <a:rPr lang="es-ES" sz="2000" dirty="0" smtClean="0"/>
              <a:t>registros </a:t>
            </a:r>
            <a:r>
              <a:rPr lang="es-ES" sz="2000" dirty="0"/>
              <a:t>como máximo cada </a:t>
            </a:r>
            <a:r>
              <a:rPr lang="es-ES" sz="2000" b="1" dirty="0">
                <a:solidFill>
                  <a:srgbClr val="59C619"/>
                </a:solidFill>
              </a:rPr>
              <a:t>40 </a:t>
            </a:r>
            <a:r>
              <a:rPr lang="es-ES" sz="2000" b="1" dirty="0" smtClean="0">
                <a:solidFill>
                  <a:srgbClr val="59C619"/>
                </a:solidFill>
              </a:rPr>
              <a:t>m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 smtClean="0"/>
              <a:t>Esta </a:t>
            </a:r>
            <a:r>
              <a:rPr lang="es-ES" sz="2000" dirty="0"/>
              <a:t>distancia podrá </a:t>
            </a:r>
            <a:r>
              <a:rPr lang="es-ES" sz="2000" dirty="0" smtClean="0"/>
              <a:t>variarse, </a:t>
            </a:r>
            <a:r>
              <a:rPr lang="es-ES" sz="2000" dirty="0"/>
              <a:t>en función de </a:t>
            </a:r>
            <a:r>
              <a:rPr lang="es-ES" sz="2000" dirty="0">
                <a:solidFill>
                  <a:srgbClr val="59C619"/>
                </a:solidFill>
              </a:rPr>
              <a:t>derivaciones</a:t>
            </a:r>
            <a:r>
              <a:rPr lang="es-ES" sz="2000" dirty="0"/>
              <a:t>, </a:t>
            </a:r>
            <a:r>
              <a:rPr lang="es-ES" sz="2000" dirty="0">
                <a:solidFill>
                  <a:srgbClr val="59C619"/>
                </a:solidFill>
              </a:rPr>
              <a:t>cruces</a:t>
            </a:r>
            <a:r>
              <a:rPr lang="es-ES" sz="2000" dirty="0"/>
              <a:t> u otros </a:t>
            </a:r>
            <a:r>
              <a:rPr lang="es-ES" sz="2000" dirty="0" smtClean="0"/>
              <a:t>condicionantes.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En canalizaciones entubadas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5" b="5928"/>
          <a:stretch/>
        </p:blipFill>
        <p:spPr>
          <a:xfrm>
            <a:off x="3509714" y="4077072"/>
            <a:ext cx="5238750" cy="253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8267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 algn="just">
              <a:buNone/>
            </a:pPr>
            <a:r>
              <a:rPr lang="es-ES" sz="2000" dirty="0" smtClean="0"/>
              <a:t>A </a:t>
            </a:r>
            <a:r>
              <a:rPr lang="es-ES" sz="2000" dirty="0"/>
              <a:t>la entrada en las arquetas, los tubos deberán quedar debidamente sellados en sus extremos para evitar la </a:t>
            </a:r>
            <a:r>
              <a:rPr lang="es-ES" sz="2000" dirty="0" smtClean="0"/>
              <a:t>entrada de:</a:t>
            </a:r>
          </a:p>
          <a:p>
            <a:pPr algn="just"/>
            <a:endParaRPr lang="es-ES" sz="2000" dirty="0" smtClean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" sz="1600" dirty="0" smtClean="0"/>
              <a:t> </a:t>
            </a:r>
            <a:r>
              <a:rPr lang="es-ES" dirty="0"/>
              <a:t>R</a:t>
            </a:r>
            <a:r>
              <a:rPr lang="es-ES" dirty="0" smtClean="0"/>
              <a:t>oedores </a:t>
            </a:r>
          </a:p>
          <a:p>
            <a:pPr lvl="1" algn="just">
              <a:buFont typeface="Wingdings" panose="05000000000000000000" pitchFamily="2" charset="2"/>
              <a:buChar char="Ø"/>
            </a:pPr>
            <a:endParaRPr lang="es-ES" dirty="0"/>
          </a:p>
          <a:p>
            <a:pPr lvl="1" algn="just">
              <a:buFont typeface="Wingdings" panose="05000000000000000000" pitchFamily="2" charset="2"/>
              <a:buChar char="Ø"/>
            </a:pPr>
            <a:r>
              <a:rPr lang="es-ES" dirty="0" smtClean="0"/>
              <a:t>Agua</a:t>
            </a:r>
            <a:endParaRPr lang="es-ES" sz="2800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En canalizaciones entubadas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738578"/>
            <a:ext cx="4104457" cy="385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09394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>
              <a:buNone/>
            </a:pPr>
            <a:r>
              <a:rPr lang="es-ES" sz="2000" dirty="0" smtClean="0"/>
              <a:t>Se </a:t>
            </a:r>
            <a:r>
              <a:rPr lang="es-ES" sz="2000" dirty="0"/>
              <a:t>consideran dos tipos de galería</a:t>
            </a:r>
            <a:r>
              <a:rPr lang="es-ES" sz="2000" dirty="0" smtClean="0"/>
              <a:t>:</a:t>
            </a:r>
          </a:p>
          <a:p>
            <a:pPr marL="0" indent="0">
              <a:buNone/>
            </a:pPr>
            <a:endParaRPr lang="es-ES" sz="2000" dirty="0" smtClean="0"/>
          </a:p>
          <a:p>
            <a:r>
              <a:rPr lang="es-ES" sz="2000" dirty="0"/>
              <a:t>G</a:t>
            </a:r>
            <a:r>
              <a:rPr lang="es-ES" sz="2000" dirty="0" smtClean="0"/>
              <a:t>alería visitable</a:t>
            </a:r>
          </a:p>
          <a:p>
            <a:endParaRPr lang="es-ES" sz="2000" dirty="0" smtClean="0"/>
          </a:p>
          <a:p>
            <a:r>
              <a:rPr lang="es-ES" sz="2000" dirty="0" smtClean="0"/>
              <a:t>Galería </a:t>
            </a:r>
            <a:r>
              <a:rPr lang="es-ES" sz="2000" dirty="0"/>
              <a:t>registrable, o zanja </a:t>
            </a:r>
            <a:r>
              <a:rPr lang="es-ES" sz="2000" dirty="0" smtClean="0"/>
              <a:t>prefabricada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En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galerías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4149080"/>
            <a:ext cx="3743570" cy="249415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424" y="4149080"/>
            <a:ext cx="3320385" cy="24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9545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1224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>
              <a:buNone/>
            </a:pPr>
            <a:r>
              <a:rPr lang="es-ES" sz="2000" dirty="0" smtClean="0"/>
              <a:t>Se </a:t>
            </a:r>
            <a:r>
              <a:rPr lang="es-ES" sz="2000" dirty="0"/>
              <a:t>consideran </a:t>
            </a:r>
            <a:r>
              <a:rPr lang="es-ES" sz="2000" dirty="0" smtClean="0"/>
              <a:t>galerías visitables: </a:t>
            </a:r>
          </a:p>
          <a:p>
            <a:pPr marL="0" indent="0">
              <a:buNone/>
            </a:pPr>
            <a:endParaRPr lang="es-ES" sz="2000" dirty="0" smtClean="0"/>
          </a:p>
          <a:p>
            <a:r>
              <a:rPr lang="es-ES" sz="2000" dirty="0" smtClean="0"/>
              <a:t>Las de </a:t>
            </a:r>
            <a:r>
              <a:rPr lang="es-ES" sz="2000" dirty="0"/>
              <a:t>dimensiones interiores suficientes para la circulación de personas, </a:t>
            </a:r>
            <a:endParaRPr lang="es-ES" sz="2000" dirty="0" smtClean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En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galerías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082407"/>
            <a:ext cx="5400600" cy="359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3640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>
              <a:buNone/>
            </a:pPr>
            <a:r>
              <a:rPr lang="es-ES" sz="2000" dirty="0" smtClean="0"/>
              <a:t>Se </a:t>
            </a:r>
            <a:r>
              <a:rPr lang="es-ES" sz="2000" dirty="0"/>
              <a:t>consideran </a:t>
            </a:r>
            <a:r>
              <a:rPr lang="es-ES" sz="2000" dirty="0" smtClean="0"/>
              <a:t>galerías registrables, </a:t>
            </a:r>
            <a:r>
              <a:rPr lang="es-ES" sz="2000" dirty="0"/>
              <a:t>o </a:t>
            </a:r>
            <a:r>
              <a:rPr lang="es-ES" sz="2000" dirty="0" smtClean="0"/>
              <a:t>zanjas prefabricadas: </a:t>
            </a:r>
          </a:p>
          <a:p>
            <a:pPr marL="0" indent="0">
              <a:buNone/>
            </a:pPr>
            <a:endParaRPr lang="es-ES" sz="2000" dirty="0" smtClean="0"/>
          </a:p>
          <a:p>
            <a:r>
              <a:rPr lang="es-ES" sz="2000" dirty="0"/>
              <a:t>E</a:t>
            </a:r>
            <a:r>
              <a:rPr lang="es-ES" sz="2000" dirty="0" smtClean="0"/>
              <a:t>n </a:t>
            </a:r>
            <a:r>
              <a:rPr lang="es-ES" sz="2000" dirty="0"/>
              <a:t>la que no está prevista la circulación de personas y dónde las tapas de registro precisan medios mecánicos para su manipulación</a:t>
            </a:r>
            <a:r>
              <a:rPr lang="es-ES" sz="2000" dirty="0" smtClean="0"/>
              <a:t>.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En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galerías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3501008"/>
            <a:ext cx="4156809" cy="311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37457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 algn="just">
              <a:buNone/>
            </a:pPr>
            <a:r>
              <a:rPr lang="es-ES" sz="2000" dirty="0" smtClean="0"/>
              <a:t>Las </a:t>
            </a:r>
            <a:r>
              <a:rPr lang="es-ES" sz="2000" dirty="0"/>
              <a:t>galerías serán de </a:t>
            </a:r>
            <a:r>
              <a:rPr lang="es-ES" sz="2000" b="1" dirty="0">
                <a:solidFill>
                  <a:srgbClr val="59C619"/>
                </a:solidFill>
              </a:rPr>
              <a:t>hormigón armado </a:t>
            </a:r>
            <a:r>
              <a:rPr lang="es-ES" sz="2000" dirty="0"/>
              <a:t>o de otros materiales de rigidez, estanqueidad y duración equivalentes</a:t>
            </a:r>
            <a:r>
              <a:rPr lang="es-ES" sz="2000" dirty="0" smtClean="0"/>
              <a:t>.</a:t>
            </a:r>
          </a:p>
          <a:p>
            <a:pPr marL="0" indent="0" algn="just">
              <a:buNone/>
            </a:pPr>
            <a:endParaRPr lang="es-ES" sz="2000" dirty="0"/>
          </a:p>
          <a:p>
            <a:pPr marL="0" indent="0" algn="just">
              <a:buNone/>
            </a:pPr>
            <a:r>
              <a:rPr lang="es-ES" sz="2000" dirty="0" smtClean="0"/>
              <a:t>Se </a:t>
            </a:r>
            <a:r>
              <a:rPr lang="es-ES" sz="2000" dirty="0"/>
              <a:t>dimensionarán </a:t>
            </a:r>
            <a:r>
              <a:rPr lang="es-ES" sz="2000" dirty="0" smtClean="0"/>
              <a:t>para soportar:</a:t>
            </a:r>
          </a:p>
          <a:p>
            <a:pPr marL="0" indent="0" algn="just">
              <a:buNone/>
            </a:pPr>
            <a:endParaRPr lang="es-ES" sz="2000" dirty="0" smtClean="0"/>
          </a:p>
          <a:p>
            <a:pPr marL="631825" algn="just"/>
            <a:r>
              <a:rPr lang="es-ES" sz="2000" dirty="0" smtClean="0">
                <a:solidFill>
                  <a:schemeClr val="tx1"/>
                </a:solidFill>
              </a:rPr>
              <a:t>la </a:t>
            </a:r>
            <a:r>
              <a:rPr lang="es-ES" sz="2000" dirty="0">
                <a:solidFill>
                  <a:schemeClr val="tx1"/>
                </a:solidFill>
              </a:rPr>
              <a:t>carga de </a:t>
            </a:r>
            <a:r>
              <a:rPr lang="es-ES" sz="2000" dirty="0" smtClean="0">
                <a:solidFill>
                  <a:schemeClr val="tx1"/>
                </a:solidFill>
              </a:rPr>
              <a:t>tierras</a:t>
            </a:r>
          </a:p>
          <a:p>
            <a:pPr marL="631825" algn="just"/>
            <a:r>
              <a:rPr lang="es-ES" sz="2000" dirty="0" smtClean="0">
                <a:solidFill>
                  <a:schemeClr val="tx1"/>
                </a:solidFill>
              </a:rPr>
              <a:t>Pavimentos</a:t>
            </a:r>
          </a:p>
          <a:p>
            <a:pPr marL="631825" algn="just"/>
            <a:r>
              <a:rPr lang="es-ES" sz="2000" dirty="0" smtClean="0">
                <a:solidFill>
                  <a:schemeClr val="tx1"/>
                </a:solidFill>
              </a:rPr>
              <a:t>el tráfico</a:t>
            </a:r>
            <a:endParaRPr lang="es-ES" sz="2800" dirty="0">
              <a:solidFill>
                <a:schemeClr val="tx1"/>
              </a:solidFill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En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galerías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404805"/>
            <a:ext cx="4906516" cy="327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7246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467856" y="1332818"/>
            <a:ext cx="7291686" cy="376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46" b="1" dirty="0">
                <a:latin typeface="Century Gothic" panose="020B0502020202020204" pitchFamily="34" charset="0"/>
                <a:cs typeface="Arial" pitchFamily="34" charset="0"/>
              </a:rPr>
              <a:t>Objetivos:</a:t>
            </a:r>
          </a:p>
        </p:txBody>
      </p:sp>
      <p:sp>
        <p:nvSpPr>
          <p:cNvPr id="3" name="2 CuadroTexto"/>
          <p:cNvSpPr txBox="1"/>
          <p:nvPr/>
        </p:nvSpPr>
        <p:spPr>
          <a:xfrm>
            <a:off x="1827896" y="1997508"/>
            <a:ext cx="6931647" cy="1228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46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1º Conocer la legislación aplicable:</a:t>
            </a:r>
          </a:p>
          <a:p>
            <a:pPr marL="738572" lvl="1" indent="-316531" algn="just">
              <a:buFont typeface="Wingdings" panose="05000000000000000000" pitchFamily="2" charset="2"/>
              <a:buChar char="Ø"/>
            </a:pPr>
            <a:r>
              <a:rPr lang="es-ES" sz="1846" dirty="0">
                <a:solidFill>
                  <a:srgbClr val="009900"/>
                </a:solidFill>
                <a:cs typeface="Arial" pitchFamily="34" charset="0"/>
              </a:rPr>
              <a:t>REBT - ITC-BT </a:t>
            </a:r>
            <a:r>
              <a:rPr lang="es-ES" sz="1846" dirty="0" smtClean="0">
                <a:solidFill>
                  <a:srgbClr val="009900"/>
                </a:solidFill>
                <a:cs typeface="Arial" pitchFamily="34" charset="0"/>
              </a:rPr>
              <a:t>07</a:t>
            </a:r>
            <a:endParaRPr lang="es-ES" sz="1846" dirty="0">
              <a:solidFill>
                <a:srgbClr val="009900"/>
              </a:solidFill>
              <a:cs typeface="Arial" pitchFamily="34" charset="0"/>
            </a:endParaRPr>
          </a:p>
          <a:p>
            <a:pPr marL="738572" lvl="1" indent="-316531" algn="just">
              <a:buFont typeface="Wingdings" panose="05000000000000000000" pitchFamily="2" charset="2"/>
              <a:buChar char="Ø"/>
            </a:pPr>
            <a:r>
              <a:rPr lang="es-ES" sz="1846" dirty="0">
                <a:solidFill>
                  <a:srgbClr val="009900"/>
                </a:solidFill>
                <a:cs typeface="Arial" pitchFamily="34" charset="0"/>
              </a:rPr>
              <a:t>NORMA UNE </a:t>
            </a:r>
            <a:r>
              <a:rPr lang="es-ES" sz="1846" dirty="0" smtClean="0">
                <a:solidFill>
                  <a:srgbClr val="009900"/>
                </a:solidFill>
                <a:cs typeface="Arial" pitchFamily="34" charset="0"/>
              </a:rPr>
              <a:t>20.435</a:t>
            </a:r>
            <a:endParaRPr lang="es-ES" sz="1846" dirty="0">
              <a:solidFill>
                <a:srgbClr val="009900"/>
              </a:solidFill>
              <a:cs typeface="Arial" pitchFamily="34" charset="0"/>
            </a:endParaRPr>
          </a:p>
          <a:p>
            <a:pPr marL="738572" lvl="1" indent="-316531" algn="just">
              <a:buFont typeface="Wingdings" panose="05000000000000000000" pitchFamily="2" charset="2"/>
              <a:buChar char="Ø"/>
            </a:pPr>
            <a:r>
              <a:rPr lang="es-ES" sz="1846" dirty="0" smtClean="0">
                <a:solidFill>
                  <a:srgbClr val="009900"/>
                </a:solidFill>
                <a:cs typeface="Arial" pitchFamily="34" charset="0"/>
              </a:rPr>
              <a:t>NORMA UNE 211.435</a:t>
            </a:r>
            <a:endParaRPr lang="es-ES" sz="1846" dirty="0">
              <a:solidFill>
                <a:srgbClr val="009900"/>
              </a:solidFill>
              <a:cs typeface="Arial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1971912" y="3792169"/>
            <a:ext cx="6787631" cy="179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846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2º Conocer las características y prescripciones básicas de </a:t>
            </a:r>
            <a:r>
              <a:rPr lang="es-ES" sz="1846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las redes de distribución aéreas y </a:t>
            </a:r>
            <a:r>
              <a:rPr lang="es-ES" sz="1846" dirty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elementos que forman </a:t>
            </a:r>
            <a:r>
              <a:rPr lang="es-ES" sz="1846" dirty="0" smtClean="0">
                <a:solidFill>
                  <a:schemeClr val="accent5">
                    <a:lumMod val="75000"/>
                  </a:schemeClr>
                </a:solidFill>
                <a:cs typeface="Arial" pitchFamily="34" charset="0"/>
              </a:rPr>
              <a:t>su distribución:</a:t>
            </a:r>
            <a:endParaRPr lang="es-ES" sz="1846" dirty="0">
              <a:solidFill>
                <a:schemeClr val="accent5">
                  <a:lumMod val="75000"/>
                </a:schemeClr>
              </a:solidFill>
              <a:cs typeface="Arial" pitchFamily="34" charset="0"/>
            </a:endParaRPr>
          </a:p>
          <a:p>
            <a:pPr marL="738572" lvl="1" indent="-316531" algn="just">
              <a:buFont typeface="Wingdings" panose="05000000000000000000" pitchFamily="2" charset="2"/>
              <a:buChar char="Ø"/>
            </a:pPr>
            <a:r>
              <a:rPr lang="es-ES" sz="1846" dirty="0" smtClean="0">
                <a:solidFill>
                  <a:srgbClr val="009900"/>
                </a:solidFill>
                <a:cs typeface="Arial" pitchFamily="34" charset="0"/>
              </a:rPr>
              <a:t>Materiales</a:t>
            </a:r>
            <a:endParaRPr lang="es-ES" sz="1846" dirty="0">
              <a:solidFill>
                <a:srgbClr val="009900"/>
              </a:solidFill>
              <a:cs typeface="Arial" pitchFamily="34" charset="0"/>
            </a:endParaRPr>
          </a:p>
          <a:p>
            <a:pPr marL="738572" lvl="1" indent="-316531" algn="just">
              <a:buFont typeface="Wingdings" panose="05000000000000000000" pitchFamily="2" charset="2"/>
              <a:buChar char="Ø"/>
            </a:pPr>
            <a:r>
              <a:rPr lang="es-ES" sz="1846" dirty="0" smtClean="0">
                <a:solidFill>
                  <a:srgbClr val="009900"/>
                </a:solidFill>
                <a:cs typeface="Arial" pitchFamily="34" charset="0"/>
              </a:rPr>
              <a:t>Conductores </a:t>
            </a:r>
            <a:r>
              <a:rPr lang="es-ES" sz="1846" smtClean="0">
                <a:solidFill>
                  <a:srgbClr val="009900"/>
                </a:solidFill>
                <a:cs typeface="Arial" pitchFamily="34" charset="0"/>
              </a:rPr>
              <a:t>y conductos</a:t>
            </a:r>
            <a:endParaRPr lang="es-ES" sz="1846" dirty="0" smtClean="0">
              <a:solidFill>
                <a:srgbClr val="009900"/>
              </a:solidFill>
              <a:cs typeface="Arial" pitchFamily="34" charset="0"/>
            </a:endParaRPr>
          </a:p>
          <a:p>
            <a:pPr marL="738572" lvl="1" indent="-316531" algn="just">
              <a:buFont typeface="Wingdings" panose="05000000000000000000" pitchFamily="2" charset="2"/>
              <a:buChar char="Ø"/>
            </a:pPr>
            <a:r>
              <a:rPr lang="es-ES" sz="1846" dirty="0" smtClean="0">
                <a:solidFill>
                  <a:srgbClr val="009900"/>
                </a:solidFill>
                <a:cs typeface="Arial" pitchFamily="34" charset="0"/>
              </a:rPr>
              <a:t>Cálculos eléctricos</a:t>
            </a:r>
            <a:endParaRPr lang="es-ES" sz="1846" dirty="0">
              <a:solidFill>
                <a:srgbClr val="0099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84360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 algn="just">
              <a:buNone/>
            </a:pPr>
            <a:r>
              <a:rPr lang="es-ES" sz="2000" dirty="0" smtClean="0"/>
              <a:t>Se usarán preferentemente para:</a:t>
            </a:r>
          </a:p>
          <a:p>
            <a:pPr marL="0" indent="0" algn="just">
              <a:buNone/>
            </a:pPr>
            <a:endParaRPr lang="es-ES" sz="2000" dirty="0" smtClean="0"/>
          </a:p>
          <a:p>
            <a:pPr marL="538163" algn="just"/>
            <a:r>
              <a:rPr lang="es-ES" sz="2000" dirty="0" smtClean="0"/>
              <a:t>Instalaciones </a:t>
            </a:r>
            <a:r>
              <a:rPr lang="es-ES" sz="2000" dirty="0"/>
              <a:t>eléctricas de </a:t>
            </a:r>
            <a:r>
              <a:rPr lang="es-ES" sz="2000" dirty="0" smtClean="0"/>
              <a:t>potencia</a:t>
            </a:r>
          </a:p>
          <a:p>
            <a:pPr marL="538163" algn="just"/>
            <a:r>
              <a:rPr lang="es-ES" sz="2000" dirty="0" smtClean="0"/>
              <a:t>Cables </a:t>
            </a:r>
            <a:r>
              <a:rPr lang="es-ES" sz="2000" dirty="0"/>
              <a:t>de control </a:t>
            </a:r>
            <a:r>
              <a:rPr lang="es-ES" sz="2000" dirty="0" smtClean="0"/>
              <a:t> </a:t>
            </a:r>
          </a:p>
          <a:p>
            <a:pPr marL="538163" algn="just"/>
            <a:r>
              <a:rPr lang="es-ES" sz="2000" dirty="0" smtClean="0"/>
              <a:t>Telecomunicaciones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Galerías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visitables 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500527"/>
            <a:ext cx="4752528" cy="316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079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algn="just">
              <a:buClr>
                <a:srgbClr val="FF0000"/>
              </a:buClr>
            </a:pPr>
            <a:r>
              <a:rPr lang="es-ES" sz="2000" dirty="0" smtClean="0"/>
              <a:t>No </a:t>
            </a:r>
            <a:r>
              <a:rPr lang="es-ES" sz="2000" dirty="0"/>
              <a:t>es recomendable que existan </a:t>
            </a:r>
            <a:r>
              <a:rPr lang="es-ES" sz="2000" dirty="0">
                <a:solidFill>
                  <a:srgbClr val="FF0000"/>
                </a:solidFill>
              </a:rPr>
              <a:t>canalizaciones de agua </a:t>
            </a:r>
            <a:r>
              <a:rPr lang="es-ES" sz="2000" dirty="0"/>
              <a:t>aunque en aquellos casos en que sea </a:t>
            </a:r>
            <a:r>
              <a:rPr lang="es-ES" sz="2000" dirty="0" smtClean="0"/>
              <a:t>necesario:</a:t>
            </a:r>
          </a:p>
          <a:p>
            <a:pPr marL="712788" lvl="1" indent="-268288" algn="just">
              <a:buClr>
                <a:srgbClr val="FF0000"/>
              </a:buClr>
            </a:pPr>
            <a:r>
              <a:rPr lang="es-ES" dirty="0" smtClean="0"/>
              <a:t>Se </a:t>
            </a:r>
            <a:r>
              <a:rPr lang="es-ES" dirty="0"/>
              <a:t>situarán a un </a:t>
            </a:r>
            <a:r>
              <a:rPr lang="es-ES" dirty="0">
                <a:solidFill>
                  <a:srgbClr val="FF0000"/>
                </a:solidFill>
              </a:rPr>
              <a:t>nivel inferior que el resto </a:t>
            </a:r>
            <a:r>
              <a:rPr lang="es-ES" dirty="0"/>
              <a:t>de las </a:t>
            </a:r>
            <a:r>
              <a:rPr lang="es-ES" dirty="0" smtClean="0"/>
              <a:t>instalaciones</a:t>
            </a:r>
          </a:p>
          <a:p>
            <a:pPr marL="712788" lvl="1" indent="-268288" algn="just">
              <a:buClr>
                <a:srgbClr val="FF0000"/>
              </a:buClr>
            </a:pPr>
            <a:r>
              <a:rPr lang="es-ES" dirty="0" smtClean="0"/>
              <a:t>Debe instalarse un </a:t>
            </a:r>
            <a:r>
              <a:rPr lang="es-ES" b="1" dirty="0">
                <a:solidFill>
                  <a:srgbClr val="FF0000"/>
                </a:solidFill>
              </a:rPr>
              <a:t>desagüe</a:t>
            </a:r>
            <a:r>
              <a:rPr lang="es-ES" dirty="0"/>
              <a:t> </a:t>
            </a:r>
            <a:r>
              <a:rPr lang="es-ES" dirty="0" smtClean="0"/>
              <a:t>sobre </a:t>
            </a:r>
            <a:r>
              <a:rPr lang="es-ES" dirty="0"/>
              <a:t>la cota del </a:t>
            </a:r>
            <a:r>
              <a:rPr lang="es-ES" dirty="0" smtClean="0"/>
              <a:t>alcantarillado</a:t>
            </a:r>
          </a:p>
          <a:p>
            <a:pPr marL="712788" lvl="1" indent="-268288" algn="just">
              <a:buClr>
                <a:srgbClr val="FF0000"/>
              </a:buClr>
            </a:pPr>
            <a:endParaRPr lang="es-ES" dirty="0"/>
          </a:p>
          <a:p>
            <a:pPr algn="just">
              <a:buClr>
                <a:srgbClr val="FF0000"/>
              </a:buClr>
            </a:pPr>
            <a:r>
              <a:rPr lang="es-ES" sz="2000" dirty="0" smtClean="0">
                <a:solidFill>
                  <a:srgbClr val="FF0000"/>
                </a:solidFill>
              </a:rPr>
              <a:t>En </a:t>
            </a:r>
            <a:r>
              <a:rPr lang="es-ES" sz="2000" dirty="0">
                <a:solidFill>
                  <a:srgbClr val="FF0000"/>
                </a:solidFill>
              </a:rPr>
              <a:t>ningún caso </a:t>
            </a:r>
            <a:r>
              <a:rPr lang="es-ES" sz="2000" dirty="0"/>
              <a:t>podrán coexistir </a:t>
            </a:r>
            <a:r>
              <a:rPr lang="es-ES" sz="2000" dirty="0" smtClean="0"/>
              <a:t>con </a:t>
            </a:r>
            <a:r>
              <a:rPr lang="es-ES" sz="2000" dirty="0">
                <a:solidFill>
                  <a:srgbClr val="FF0000"/>
                </a:solidFill>
              </a:rPr>
              <a:t>instalaciones de gas</a:t>
            </a:r>
            <a:r>
              <a:rPr lang="es-ES" sz="2000" dirty="0" smtClean="0"/>
              <a:t>.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Galerías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visitables 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203086"/>
            <a:ext cx="3275856" cy="24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038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844824"/>
            <a:ext cx="7111334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r>
              <a:rPr lang="es-ES" sz="2000" dirty="0"/>
              <a:t>Dispondrán de </a:t>
            </a:r>
            <a:r>
              <a:rPr lang="es-ES" sz="2000" b="1" dirty="0">
                <a:solidFill>
                  <a:srgbClr val="59C619"/>
                </a:solidFill>
              </a:rPr>
              <a:t>pasillos </a:t>
            </a:r>
            <a:r>
              <a:rPr lang="es-ES" sz="2000" dirty="0"/>
              <a:t>de circulación de:</a:t>
            </a:r>
          </a:p>
          <a:p>
            <a:pPr lvl="1" indent="-277813"/>
            <a:r>
              <a:rPr lang="es-ES" dirty="0" smtClean="0">
                <a:solidFill>
                  <a:srgbClr val="59C619"/>
                </a:solidFill>
              </a:rPr>
              <a:t>Anchura</a:t>
            </a:r>
            <a:r>
              <a:rPr lang="es-ES" dirty="0" smtClean="0"/>
              <a:t> </a:t>
            </a:r>
            <a:r>
              <a:rPr lang="es-ES" dirty="0"/>
              <a:t>mínima: </a:t>
            </a:r>
            <a:r>
              <a:rPr lang="es-ES" b="1" dirty="0">
                <a:solidFill>
                  <a:srgbClr val="59C619"/>
                </a:solidFill>
              </a:rPr>
              <a:t>0,90 m </a:t>
            </a:r>
          </a:p>
          <a:p>
            <a:pPr lvl="1" indent="-277813"/>
            <a:r>
              <a:rPr lang="es-ES" dirty="0" smtClean="0">
                <a:solidFill>
                  <a:srgbClr val="59C619"/>
                </a:solidFill>
              </a:rPr>
              <a:t>Altura</a:t>
            </a:r>
            <a:r>
              <a:rPr lang="es-ES" dirty="0" smtClean="0"/>
              <a:t> </a:t>
            </a:r>
            <a:r>
              <a:rPr lang="es-ES" dirty="0"/>
              <a:t>mínima: </a:t>
            </a:r>
            <a:r>
              <a:rPr lang="es-ES" b="1" dirty="0">
                <a:solidFill>
                  <a:srgbClr val="59C619"/>
                </a:solidFill>
              </a:rPr>
              <a:t>2 </a:t>
            </a:r>
            <a:r>
              <a:rPr lang="es-ES" b="1" dirty="0" smtClean="0">
                <a:solidFill>
                  <a:srgbClr val="59C619"/>
                </a:solidFill>
              </a:rPr>
              <a:t>m</a:t>
            </a:r>
            <a:r>
              <a:rPr lang="es-ES" dirty="0" smtClean="0">
                <a:solidFill>
                  <a:srgbClr val="59C619"/>
                </a:solidFill>
              </a:rPr>
              <a:t> </a:t>
            </a:r>
            <a:endParaRPr lang="es-ES" dirty="0">
              <a:solidFill>
                <a:srgbClr val="59C619"/>
              </a:solidFill>
            </a:endParaRPr>
          </a:p>
          <a:p>
            <a:pPr lvl="1" indent="-277813"/>
            <a:r>
              <a:rPr lang="es-ES" dirty="0" smtClean="0"/>
              <a:t>Debiéndose </a:t>
            </a:r>
            <a:r>
              <a:rPr lang="es-ES" dirty="0"/>
              <a:t>justificar las excepciones</a:t>
            </a:r>
            <a:r>
              <a:rPr lang="es-ES" dirty="0" smtClean="0"/>
              <a:t>.</a:t>
            </a:r>
          </a:p>
          <a:p>
            <a:pPr lvl="1" indent="-277813"/>
            <a:endParaRPr lang="es-ES" dirty="0"/>
          </a:p>
          <a:p>
            <a:pPr algn="just"/>
            <a:r>
              <a:rPr lang="es-ES" sz="2000" dirty="0"/>
              <a:t>En los puntos </a:t>
            </a:r>
            <a:r>
              <a:rPr lang="es-ES" sz="2000" dirty="0" smtClean="0"/>
              <a:t>singulares se estudiarán:</a:t>
            </a:r>
          </a:p>
          <a:p>
            <a:pPr marL="631825" lvl="1" indent="-268288" algn="just"/>
            <a:r>
              <a:rPr lang="es-ES" dirty="0"/>
              <a:t>E</a:t>
            </a:r>
            <a:r>
              <a:rPr lang="es-ES" dirty="0" smtClean="0"/>
              <a:t>l </a:t>
            </a:r>
            <a:r>
              <a:rPr lang="es-ES" dirty="0"/>
              <a:t>correcto paso de las </a:t>
            </a:r>
            <a:r>
              <a:rPr lang="es-ES" dirty="0" smtClean="0"/>
              <a:t>canalizaciones</a:t>
            </a:r>
          </a:p>
          <a:p>
            <a:pPr marL="631825" lvl="1" indent="-268288" algn="just"/>
            <a:r>
              <a:rPr lang="es-ES" dirty="0" smtClean="0"/>
              <a:t>La </a:t>
            </a:r>
            <a:r>
              <a:rPr lang="es-ES" b="1" dirty="0" smtClean="0">
                <a:solidFill>
                  <a:srgbClr val="59C619"/>
                </a:solidFill>
              </a:rPr>
              <a:t>seguridad</a:t>
            </a:r>
            <a:r>
              <a:rPr lang="es-ES" dirty="0" smtClean="0">
                <a:solidFill>
                  <a:srgbClr val="59C619"/>
                </a:solidFill>
              </a:rPr>
              <a:t> de circulación de las personas</a:t>
            </a:r>
            <a:r>
              <a:rPr lang="es-ES" dirty="0" smtClean="0"/>
              <a:t>.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Galerías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visitables 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4" r="23779"/>
          <a:stretch/>
        </p:blipFill>
        <p:spPr>
          <a:xfrm>
            <a:off x="6443527" y="3119705"/>
            <a:ext cx="2377627" cy="354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67072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algn="just"/>
            <a:r>
              <a:rPr lang="es-ES" sz="2000" dirty="0" smtClean="0"/>
              <a:t>Los </a:t>
            </a:r>
            <a:r>
              <a:rPr lang="es-ES" sz="2000" b="1" dirty="0">
                <a:solidFill>
                  <a:srgbClr val="59C619"/>
                </a:solidFill>
              </a:rPr>
              <a:t>accesos</a:t>
            </a:r>
            <a:r>
              <a:rPr lang="es-ES" sz="2000" dirty="0"/>
              <a:t> a la galería </a:t>
            </a:r>
            <a:r>
              <a:rPr lang="es-ES" sz="2000" dirty="0" smtClean="0"/>
              <a:t>deben:</a:t>
            </a:r>
          </a:p>
          <a:p>
            <a:pPr algn="just"/>
            <a:endParaRPr lang="es-ES" sz="2000" dirty="0" smtClean="0"/>
          </a:p>
          <a:p>
            <a:pPr lvl="1" indent="-277813" algn="just"/>
            <a:r>
              <a:rPr lang="es-ES" dirty="0" smtClean="0">
                <a:solidFill>
                  <a:srgbClr val="59C619"/>
                </a:solidFill>
              </a:rPr>
              <a:t>Impedir</a:t>
            </a:r>
            <a:r>
              <a:rPr lang="es-ES" dirty="0" smtClean="0"/>
              <a:t> la entrada de personas ajenas al </a:t>
            </a:r>
            <a:r>
              <a:rPr lang="es-ES" dirty="0"/>
              <a:t>servicio, </a:t>
            </a:r>
            <a:endParaRPr lang="es-ES" dirty="0" smtClean="0"/>
          </a:p>
          <a:p>
            <a:pPr lvl="1" indent="-277813" algn="just"/>
            <a:r>
              <a:rPr lang="es-ES" dirty="0" smtClean="0">
                <a:solidFill>
                  <a:srgbClr val="59C619"/>
                </a:solidFill>
              </a:rPr>
              <a:t>Permitir</a:t>
            </a:r>
            <a:r>
              <a:rPr lang="es-ES" dirty="0" smtClean="0"/>
              <a:t> </a:t>
            </a:r>
            <a:r>
              <a:rPr lang="es-ES" dirty="0"/>
              <a:t>la salida de las que estén en su interior. </a:t>
            </a:r>
            <a:endParaRPr lang="es-ES" dirty="0" smtClean="0"/>
          </a:p>
          <a:p>
            <a:pPr lvl="1" indent="-277813" algn="just"/>
            <a:r>
              <a:rPr lang="es-ES" dirty="0" smtClean="0"/>
              <a:t>Disponerse de accesos </a:t>
            </a:r>
            <a:r>
              <a:rPr lang="es-ES" dirty="0"/>
              <a:t>en las </a:t>
            </a:r>
            <a:r>
              <a:rPr lang="es-ES" b="1" dirty="0">
                <a:solidFill>
                  <a:srgbClr val="59C619"/>
                </a:solidFill>
              </a:rPr>
              <a:t>zonas extremas </a:t>
            </a:r>
            <a:r>
              <a:rPr lang="es-ES" dirty="0"/>
              <a:t>de las galerías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Galerías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visitables 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1026" name="Picture 2" descr="Resultado de imagen de acceso galeria c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97052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43762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r>
              <a:rPr lang="es-ES" sz="2000" dirty="0" smtClean="0"/>
              <a:t>La </a:t>
            </a:r>
            <a:r>
              <a:rPr lang="es-ES" sz="2000" dirty="0">
                <a:solidFill>
                  <a:srgbClr val="59C619"/>
                </a:solidFill>
              </a:rPr>
              <a:t>ventilación</a:t>
            </a:r>
            <a:r>
              <a:rPr lang="es-ES" sz="2000" dirty="0"/>
              <a:t> de las </a:t>
            </a:r>
            <a:r>
              <a:rPr lang="es-ES" sz="2000" dirty="0" smtClean="0"/>
              <a:t>galerías </a:t>
            </a:r>
            <a:r>
              <a:rPr lang="es-ES" sz="2000" dirty="0" smtClean="0">
                <a:solidFill>
                  <a:srgbClr val="59C619"/>
                </a:solidFill>
              </a:rPr>
              <a:t>se </a:t>
            </a:r>
            <a:r>
              <a:rPr lang="es-ES" sz="2000" dirty="0">
                <a:solidFill>
                  <a:srgbClr val="59C619"/>
                </a:solidFill>
              </a:rPr>
              <a:t>renovará </a:t>
            </a:r>
            <a:r>
              <a:rPr lang="es-ES" sz="2000" b="1" dirty="0">
                <a:solidFill>
                  <a:srgbClr val="59C619"/>
                </a:solidFill>
              </a:rPr>
              <a:t>6 veces por </a:t>
            </a:r>
            <a:r>
              <a:rPr lang="es-ES" sz="2000" b="1" dirty="0" smtClean="0">
                <a:solidFill>
                  <a:srgbClr val="59C619"/>
                </a:solidFill>
              </a:rPr>
              <a:t>hora</a:t>
            </a:r>
            <a:r>
              <a:rPr lang="es-ES" sz="2000" dirty="0" smtClean="0">
                <a:solidFill>
                  <a:srgbClr val="59C619"/>
                </a:solidFill>
              </a:rPr>
              <a:t> </a:t>
            </a:r>
            <a:r>
              <a:rPr lang="es-ES" sz="2000" dirty="0" smtClean="0"/>
              <a:t>para:</a:t>
            </a:r>
          </a:p>
          <a:p>
            <a:endParaRPr lang="es-ES" sz="2000" dirty="0" smtClean="0"/>
          </a:p>
          <a:p>
            <a:pPr marL="712788" lvl="1" indent="-268288"/>
            <a:r>
              <a:rPr lang="es-ES" dirty="0"/>
              <a:t>E</a:t>
            </a:r>
            <a:r>
              <a:rPr lang="es-ES" dirty="0" smtClean="0"/>
              <a:t>vitar </a:t>
            </a:r>
            <a:r>
              <a:rPr lang="es-ES" dirty="0"/>
              <a:t>acumulaciones de </a:t>
            </a:r>
            <a:r>
              <a:rPr lang="es-ES" dirty="0">
                <a:solidFill>
                  <a:srgbClr val="59C619"/>
                </a:solidFill>
              </a:rPr>
              <a:t>gas</a:t>
            </a:r>
            <a:r>
              <a:rPr lang="es-ES" dirty="0"/>
              <a:t> y condensaciones de </a:t>
            </a:r>
            <a:r>
              <a:rPr lang="es-ES" dirty="0" smtClean="0">
                <a:solidFill>
                  <a:srgbClr val="59C619"/>
                </a:solidFill>
              </a:rPr>
              <a:t>humedad</a:t>
            </a:r>
            <a:r>
              <a:rPr lang="es-ES" dirty="0" smtClean="0"/>
              <a:t> </a:t>
            </a:r>
          </a:p>
          <a:p>
            <a:pPr marL="712788" lvl="1" indent="-268288"/>
            <a:r>
              <a:rPr lang="es-ES" dirty="0" smtClean="0"/>
              <a:t>Contribuir </a:t>
            </a:r>
            <a:r>
              <a:rPr lang="es-ES" dirty="0"/>
              <a:t>a que la </a:t>
            </a:r>
            <a:r>
              <a:rPr lang="es-ES" dirty="0">
                <a:solidFill>
                  <a:srgbClr val="59C619"/>
                </a:solidFill>
              </a:rPr>
              <a:t>temperatura máxima </a:t>
            </a:r>
            <a:r>
              <a:rPr lang="es-ES" dirty="0" smtClean="0"/>
              <a:t>no sobrepase </a:t>
            </a:r>
            <a:r>
              <a:rPr lang="es-ES" dirty="0"/>
              <a:t>los </a:t>
            </a:r>
            <a:r>
              <a:rPr lang="es-ES" b="1" dirty="0">
                <a:solidFill>
                  <a:srgbClr val="59C619"/>
                </a:solidFill>
              </a:rPr>
              <a:t>40ºC</a:t>
            </a:r>
            <a:r>
              <a:rPr lang="es-ES" dirty="0"/>
              <a:t>. </a:t>
            </a:r>
            <a:endParaRPr lang="es-ES" dirty="0" smtClean="0"/>
          </a:p>
          <a:p>
            <a:pPr marL="712788" lvl="1" indent="-268288"/>
            <a:endParaRPr lang="es-ES" dirty="0"/>
          </a:p>
          <a:p>
            <a:r>
              <a:rPr lang="es-ES" sz="2000" dirty="0"/>
              <a:t>Los </a:t>
            </a:r>
            <a:r>
              <a:rPr lang="es-ES" sz="2000" dirty="0">
                <a:solidFill>
                  <a:srgbClr val="59C619"/>
                </a:solidFill>
              </a:rPr>
              <a:t>suelos </a:t>
            </a:r>
            <a:r>
              <a:rPr lang="es-ES" sz="2000" dirty="0" smtClean="0"/>
              <a:t>serán </a:t>
            </a:r>
            <a:r>
              <a:rPr lang="es-ES" sz="2000" b="1" dirty="0">
                <a:solidFill>
                  <a:srgbClr val="59C619"/>
                </a:solidFill>
              </a:rPr>
              <a:t>antideslizantes </a:t>
            </a:r>
            <a:r>
              <a:rPr lang="es-ES" sz="2000" dirty="0"/>
              <a:t>y deberán tener </a:t>
            </a:r>
            <a:r>
              <a:rPr lang="es-ES" sz="2000" dirty="0" smtClean="0"/>
              <a:t>una </a:t>
            </a:r>
            <a:r>
              <a:rPr lang="es-ES" sz="2000" b="1" dirty="0">
                <a:solidFill>
                  <a:srgbClr val="59C619"/>
                </a:solidFill>
              </a:rPr>
              <a:t>pendiente</a:t>
            </a:r>
            <a:r>
              <a:rPr lang="es-ES" sz="2000" dirty="0"/>
              <a:t> </a:t>
            </a:r>
            <a:r>
              <a:rPr lang="es-ES" sz="2000" dirty="0" smtClean="0"/>
              <a:t>y </a:t>
            </a:r>
            <a:r>
              <a:rPr lang="es-ES" sz="2000" dirty="0"/>
              <a:t>un sistema de </a:t>
            </a:r>
            <a:r>
              <a:rPr lang="es-ES" sz="2000" b="1" dirty="0">
                <a:solidFill>
                  <a:srgbClr val="59C619"/>
                </a:solidFill>
              </a:rPr>
              <a:t>drenaje</a:t>
            </a:r>
            <a:r>
              <a:rPr lang="es-ES" sz="2000" dirty="0"/>
              <a:t> eficaz, que </a:t>
            </a:r>
            <a:r>
              <a:rPr lang="es-ES" sz="2000" dirty="0">
                <a:solidFill>
                  <a:srgbClr val="59C619"/>
                </a:solidFill>
              </a:rPr>
              <a:t>evite</a:t>
            </a:r>
            <a:r>
              <a:rPr lang="es-ES" sz="2000" dirty="0"/>
              <a:t> la formación de </a:t>
            </a:r>
            <a:r>
              <a:rPr lang="es-ES" sz="2000" dirty="0">
                <a:solidFill>
                  <a:srgbClr val="59C619"/>
                </a:solidFill>
              </a:rPr>
              <a:t>charcos</a:t>
            </a:r>
            <a:r>
              <a:rPr lang="es-ES" sz="2000" dirty="0" smtClean="0"/>
              <a:t>.</a:t>
            </a:r>
          </a:p>
          <a:p>
            <a:pPr marL="0" indent="0">
              <a:buNone/>
            </a:pPr>
            <a:r>
              <a:rPr lang="es-ES" sz="2000" dirty="0" smtClean="0"/>
              <a:t> </a:t>
            </a:r>
            <a:endParaRPr lang="es-ES" sz="2000" dirty="0"/>
          </a:p>
          <a:p>
            <a:r>
              <a:rPr lang="es-ES" sz="2000" dirty="0" smtClean="0"/>
              <a:t>Se evitará </a:t>
            </a:r>
            <a:r>
              <a:rPr lang="es-ES" sz="2000" dirty="0"/>
              <a:t>la presencia de </a:t>
            </a:r>
            <a:r>
              <a:rPr lang="es-ES" sz="2000" b="1" dirty="0" smtClean="0">
                <a:solidFill>
                  <a:srgbClr val="59C619"/>
                </a:solidFill>
              </a:rPr>
              <a:t>roedores</a:t>
            </a:r>
            <a:r>
              <a:rPr lang="es-ES" sz="2000" dirty="0" smtClean="0"/>
              <a:t>. 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Galerías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visitables 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7" name="Picture 2" descr="Resultado de imagen de acceso galeria c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294" y="4437112"/>
            <a:ext cx="2952328" cy="2214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026267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78570" y="1916832"/>
            <a:ext cx="7111334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>
              <a:buNone/>
            </a:pPr>
            <a:r>
              <a:rPr lang="es-ES" sz="2000" dirty="0" smtClean="0"/>
              <a:t>Disposición </a:t>
            </a:r>
            <a:r>
              <a:rPr lang="es-ES" sz="2000" dirty="0"/>
              <a:t>e identificación de los </a:t>
            </a:r>
            <a:r>
              <a:rPr lang="es-ES" sz="2000" dirty="0" smtClean="0"/>
              <a:t>cables:</a:t>
            </a:r>
          </a:p>
          <a:p>
            <a:pPr marL="0" indent="0">
              <a:buNone/>
            </a:pPr>
            <a:endParaRPr lang="es-ES" sz="2000" dirty="0" smtClean="0"/>
          </a:p>
          <a:p>
            <a:pPr marL="0" indent="0" algn="just">
              <a:buNone/>
            </a:pPr>
            <a:r>
              <a:rPr lang="es-ES" sz="2000" dirty="0" smtClean="0"/>
              <a:t>Es recomendable instalar sobre </a:t>
            </a:r>
            <a:r>
              <a:rPr lang="es-ES" sz="2000" dirty="0">
                <a:solidFill>
                  <a:srgbClr val="59C619"/>
                </a:solidFill>
              </a:rPr>
              <a:t>soportes diferentes </a:t>
            </a:r>
            <a:r>
              <a:rPr lang="es-ES" sz="2000" dirty="0"/>
              <a:t>y mantener entre ellos unas </a:t>
            </a:r>
            <a:r>
              <a:rPr lang="es-ES" sz="2000" dirty="0">
                <a:solidFill>
                  <a:srgbClr val="59C619"/>
                </a:solidFill>
              </a:rPr>
              <a:t>distancias</a:t>
            </a:r>
            <a:r>
              <a:rPr lang="es-ES" sz="2000" dirty="0"/>
              <a:t> que permitan su correcta instalación y </a:t>
            </a:r>
            <a:r>
              <a:rPr lang="es-ES" sz="2000" dirty="0" smtClean="0"/>
              <a:t>mantenimiento de acuerdo a su: </a:t>
            </a:r>
            <a:endParaRPr lang="es-ES" sz="2000" dirty="0"/>
          </a:p>
          <a:p>
            <a:pPr marL="0" indent="0">
              <a:buNone/>
            </a:pPr>
            <a:endParaRPr lang="es-ES" sz="2000" dirty="0"/>
          </a:p>
          <a:p>
            <a:pPr marL="444500" indent="-176213" algn="just"/>
            <a:r>
              <a:rPr lang="es-ES" sz="2000" dirty="0" smtClean="0"/>
              <a:t>Servicios</a:t>
            </a:r>
          </a:p>
          <a:p>
            <a:pPr marL="444500" indent="-176213" algn="just"/>
            <a:r>
              <a:rPr lang="es-ES" sz="2000" dirty="0"/>
              <a:t>P</a:t>
            </a:r>
            <a:r>
              <a:rPr lang="es-ES" sz="2000" dirty="0" smtClean="0"/>
              <a:t>ropietarios </a:t>
            </a:r>
          </a:p>
          <a:p>
            <a:pPr marL="444500" indent="-176213" algn="just"/>
            <a:r>
              <a:rPr lang="es-ES" sz="2000" dirty="0" smtClean="0"/>
              <a:t>Tensión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Galerías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visitables 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3558369"/>
            <a:ext cx="5342040" cy="313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6705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275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>
              <a:buNone/>
            </a:pPr>
            <a:r>
              <a:rPr lang="es-ES" sz="2000" dirty="0" smtClean="0"/>
              <a:t>Disposición </a:t>
            </a:r>
            <a:r>
              <a:rPr lang="es-ES" sz="2000" dirty="0"/>
              <a:t>e identificación de los </a:t>
            </a:r>
            <a:r>
              <a:rPr lang="es-ES" sz="2000" dirty="0" smtClean="0"/>
              <a:t>cables:</a:t>
            </a:r>
          </a:p>
          <a:p>
            <a:pPr marL="0" indent="0">
              <a:buNone/>
            </a:pPr>
            <a:endParaRPr lang="es-ES" sz="2000" dirty="0"/>
          </a:p>
          <a:p>
            <a:pPr algn="just"/>
            <a:r>
              <a:rPr lang="es-ES" sz="2000" dirty="0" smtClean="0"/>
              <a:t>Su </a:t>
            </a:r>
            <a:r>
              <a:rPr lang="es-ES" sz="2000" dirty="0">
                <a:solidFill>
                  <a:srgbClr val="59C619"/>
                </a:solidFill>
              </a:rPr>
              <a:t>trazado</a:t>
            </a:r>
            <a:r>
              <a:rPr lang="es-ES" sz="2000" dirty="0"/>
              <a:t> </a:t>
            </a:r>
            <a:r>
              <a:rPr lang="es-ES" sz="2000" dirty="0" smtClean="0"/>
              <a:t>será </a:t>
            </a:r>
            <a:r>
              <a:rPr lang="es-ES" sz="2000" dirty="0">
                <a:solidFill>
                  <a:srgbClr val="59C619"/>
                </a:solidFill>
              </a:rPr>
              <a:t>recto</a:t>
            </a:r>
            <a:r>
              <a:rPr lang="es-ES" sz="2000" dirty="0"/>
              <a:t> y </a:t>
            </a:r>
            <a:r>
              <a:rPr lang="es-ES" sz="2000" dirty="0" smtClean="0"/>
              <a:t>procurará </a:t>
            </a:r>
            <a:r>
              <a:rPr lang="es-ES" sz="2000" dirty="0"/>
              <a:t>conservar su posición relativa con los demás</a:t>
            </a:r>
            <a:r>
              <a:rPr lang="es-ES" sz="2000" dirty="0" smtClean="0"/>
              <a:t>.</a:t>
            </a:r>
          </a:p>
          <a:p>
            <a:pPr algn="just"/>
            <a:r>
              <a:rPr lang="es-ES" sz="2000" dirty="0" smtClean="0"/>
              <a:t>Las </a:t>
            </a:r>
            <a:r>
              <a:rPr lang="es-ES" sz="2000" dirty="0">
                <a:solidFill>
                  <a:srgbClr val="59C619"/>
                </a:solidFill>
              </a:rPr>
              <a:t>entradas y salidas </a:t>
            </a:r>
            <a:r>
              <a:rPr lang="es-ES" sz="2000" dirty="0"/>
              <a:t>de los cables en las galerías se harán de forma que no dificulten </a:t>
            </a:r>
            <a:r>
              <a:rPr lang="es-ES" sz="2000" dirty="0" smtClean="0"/>
              <a:t>el </a:t>
            </a:r>
            <a:r>
              <a:rPr lang="es-ES" sz="2000" dirty="0"/>
              <a:t>mantenimiento </a:t>
            </a:r>
            <a:r>
              <a:rPr lang="es-ES" sz="2000" dirty="0" smtClean="0"/>
              <a:t>o </a:t>
            </a:r>
            <a:r>
              <a:rPr lang="es-ES" sz="2000" dirty="0"/>
              <a:t>la instalación de nuevos cables</a:t>
            </a:r>
            <a:r>
              <a:rPr lang="es-ES" sz="2000" dirty="0" smtClean="0"/>
              <a:t>.</a:t>
            </a:r>
          </a:p>
          <a:p>
            <a:pPr algn="just"/>
            <a:r>
              <a:rPr lang="es-ES" sz="2000" dirty="0" smtClean="0"/>
              <a:t>Una </a:t>
            </a:r>
            <a:r>
              <a:rPr lang="es-ES" sz="2000" dirty="0"/>
              <a:t>vez </a:t>
            </a:r>
            <a:r>
              <a:rPr lang="es-ES" sz="2000" dirty="0" smtClean="0"/>
              <a:t>instalados quedarán </a:t>
            </a:r>
            <a:r>
              <a:rPr lang="es-ES" sz="2000" dirty="0"/>
              <a:t>debidamente </a:t>
            </a:r>
            <a:r>
              <a:rPr lang="es-ES" sz="2000" dirty="0">
                <a:solidFill>
                  <a:srgbClr val="59C619"/>
                </a:solidFill>
              </a:rPr>
              <a:t>señalizados e identificados</a:t>
            </a:r>
            <a:r>
              <a:rPr lang="es-ES" sz="2000" dirty="0"/>
              <a:t>. </a:t>
            </a:r>
            <a:r>
              <a:rPr lang="es-ES" sz="2000" dirty="0" smtClean="0"/>
              <a:t>Figurará la </a:t>
            </a:r>
            <a:r>
              <a:rPr lang="es-ES" sz="2000" dirty="0">
                <a:solidFill>
                  <a:srgbClr val="59C619"/>
                </a:solidFill>
              </a:rPr>
              <a:t>empresa</a:t>
            </a:r>
            <a:r>
              <a:rPr lang="es-ES" sz="2000" dirty="0"/>
              <a:t> a quién pertenecen</a:t>
            </a:r>
            <a:r>
              <a:rPr lang="es-ES" sz="2000" dirty="0" smtClean="0"/>
              <a:t>.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Galerías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visitables 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2050" name="Picture 2" descr="Resultado de imagen de acceso galeria c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639935"/>
            <a:ext cx="4130824" cy="203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67477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>
              <a:buNone/>
            </a:pPr>
            <a:r>
              <a:rPr lang="es-ES" sz="2000" dirty="0" smtClean="0"/>
              <a:t>Sujeción </a:t>
            </a:r>
            <a:r>
              <a:rPr lang="es-ES" sz="2000" dirty="0"/>
              <a:t>de los cables </a:t>
            </a:r>
            <a:endParaRPr lang="es-ES" sz="2000" dirty="0" smtClean="0"/>
          </a:p>
          <a:p>
            <a:pPr marL="0" indent="0">
              <a:buNone/>
            </a:pPr>
            <a:endParaRPr lang="es-ES" sz="2000" dirty="0"/>
          </a:p>
          <a:p>
            <a:pPr marL="284163" lvl="1" indent="-284163" algn="just">
              <a:buFont typeface="Wingdings" pitchFamily="2" charset="2"/>
              <a:buChar char="Ø"/>
            </a:pPr>
            <a:r>
              <a:rPr lang="es-ES" sz="2000" dirty="0" smtClean="0"/>
              <a:t>Deberán </a:t>
            </a:r>
            <a:r>
              <a:rPr lang="es-ES" sz="2000" dirty="0"/>
              <a:t>estar </a:t>
            </a:r>
            <a:r>
              <a:rPr lang="es-ES" sz="2000" dirty="0">
                <a:solidFill>
                  <a:srgbClr val="59C619"/>
                </a:solidFill>
              </a:rPr>
              <a:t>fijados a las paredes o a estructuras de la galería </a:t>
            </a:r>
            <a:r>
              <a:rPr lang="es-ES" sz="2000" dirty="0"/>
              <a:t>mediante </a:t>
            </a:r>
            <a:r>
              <a:rPr lang="es-ES" sz="2000" dirty="0" smtClean="0"/>
              <a:t>elementos de sujeción </a:t>
            </a:r>
            <a:r>
              <a:rPr lang="es-ES" dirty="0"/>
              <a:t>para evitar que los esfuerzos </a:t>
            </a:r>
            <a:r>
              <a:rPr lang="es-ES" dirty="0" smtClean="0"/>
              <a:t>electrodinámicos:</a:t>
            </a:r>
          </a:p>
          <a:p>
            <a:pPr marL="284163" lvl="1" indent="-284163" algn="just">
              <a:buFont typeface="Wingdings" pitchFamily="2" charset="2"/>
              <a:buChar char="Ø"/>
            </a:pPr>
            <a:endParaRPr lang="es-ES" sz="2000" dirty="0" smtClean="0"/>
          </a:p>
          <a:p>
            <a:pPr lvl="1" indent="-277813" algn="just"/>
            <a:r>
              <a:rPr lang="es-ES" dirty="0" smtClean="0"/>
              <a:t>Regletas</a:t>
            </a:r>
          </a:p>
          <a:p>
            <a:pPr lvl="1" indent="-277813" algn="just"/>
            <a:r>
              <a:rPr lang="es-ES" dirty="0" smtClean="0"/>
              <a:t>Ménsulas</a:t>
            </a:r>
          </a:p>
          <a:p>
            <a:pPr lvl="1" indent="-277813" algn="just"/>
            <a:r>
              <a:rPr lang="es-ES" dirty="0" smtClean="0"/>
              <a:t>Bandejas</a:t>
            </a:r>
          </a:p>
          <a:p>
            <a:pPr lvl="1" indent="-277813" algn="just"/>
            <a:r>
              <a:rPr lang="es-ES" dirty="0" smtClean="0"/>
              <a:t>bridas</a:t>
            </a:r>
          </a:p>
          <a:p>
            <a:pPr lvl="1" indent="-277813" algn="just"/>
            <a:r>
              <a:rPr lang="es-ES" dirty="0" err="1" smtClean="0"/>
              <a:t>etc</a:t>
            </a:r>
            <a:endParaRPr lang="es-ES" dirty="0" smtClean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Galerías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visitables 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3"/>
          <a:stretch/>
        </p:blipFill>
        <p:spPr>
          <a:xfrm>
            <a:off x="3627256" y="3356992"/>
            <a:ext cx="5049200" cy="331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823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 algn="just">
              <a:buNone/>
            </a:pPr>
            <a:r>
              <a:rPr lang="es-ES" sz="2000" dirty="0" smtClean="0">
                <a:solidFill>
                  <a:srgbClr val="59C619"/>
                </a:solidFill>
              </a:rPr>
              <a:t>Todos </a:t>
            </a:r>
            <a:r>
              <a:rPr lang="es-ES" sz="2000" dirty="0">
                <a:solidFill>
                  <a:srgbClr val="59C619"/>
                </a:solidFill>
              </a:rPr>
              <a:t>los elementos metálicos </a:t>
            </a:r>
            <a:r>
              <a:rPr lang="es-ES" sz="2000" dirty="0"/>
              <a:t>para sujeción de los cables </a:t>
            </a:r>
            <a:r>
              <a:rPr lang="es-ES" sz="2000" dirty="0" smtClean="0"/>
              <a:t>u </a:t>
            </a:r>
            <a:r>
              <a:rPr lang="es-ES" sz="2000" dirty="0"/>
              <a:t>otros elementos metálicos accesibles a las personas que transitan por las galerías </a:t>
            </a:r>
            <a:r>
              <a:rPr lang="es-ES" sz="2000" dirty="0" smtClean="0"/>
              <a:t>se </a:t>
            </a:r>
            <a:r>
              <a:rPr lang="es-ES" sz="2000" dirty="0"/>
              <a:t>conectarán eléctricamente al </a:t>
            </a:r>
            <a:r>
              <a:rPr lang="es-ES" sz="2000" dirty="0">
                <a:solidFill>
                  <a:srgbClr val="59C619"/>
                </a:solidFill>
              </a:rPr>
              <a:t>conductor de tierra de la galería</a:t>
            </a:r>
            <a:r>
              <a:rPr lang="es-ES" sz="2000" dirty="0"/>
              <a:t>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marL="538163" algn="just"/>
            <a:r>
              <a:rPr lang="es-ES" sz="2000" dirty="0" smtClean="0"/>
              <a:t>Bandejas</a:t>
            </a:r>
          </a:p>
          <a:p>
            <a:pPr marL="538163" algn="just"/>
            <a:r>
              <a:rPr lang="es-ES" sz="2000" dirty="0" smtClean="0"/>
              <a:t>Soportes</a:t>
            </a:r>
          </a:p>
          <a:p>
            <a:pPr marL="538163" algn="just"/>
            <a:r>
              <a:rPr lang="es-ES" sz="2000" dirty="0" smtClean="0"/>
              <a:t>Bridas</a:t>
            </a:r>
          </a:p>
          <a:p>
            <a:pPr marL="538163" algn="just"/>
            <a:r>
              <a:rPr lang="es-ES" sz="2000" dirty="0" smtClean="0"/>
              <a:t>Pavimentos</a:t>
            </a:r>
          </a:p>
          <a:p>
            <a:pPr marL="538163" algn="just"/>
            <a:r>
              <a:rPr lang="es-ES" sz="2000" dirty="0" smtClean="0"/>
              <a:t>Barandillas</a:t>
            </a:r>
          </a:p>
          <a:p>
            <a:pPr marL="538163" algn="just"/>
            <a:r>
              <a:rPr lang="es-ES" sz="2000" dirty="0" smtClean="0"/>
              <a:t>Estructuras</a:t>
            </a:r>
          </a:p>
          <a:p>
            <a:pPr marL="538163" algn="just"/>
            <a:r>
              <a:rPr lang="es-ES" sz="2000" dirty="0"/>
              <a:t>T</a:t>
            </a:r>
            <a:r>
              <a:rPr lang="es-ES" sz="2000" dirty="0" smtClean="0"/>
              <a:t>uberías metálicas</a:t>
            </a:r>
          </a:p>
          <a:p>
            <a:pPr marL="538163" algn="just"/>
            <a:r>
              <a:rPr lang="es-ES" sz="2000" dirty="0" err="1" smtClean="0"/>
              <a:t>Etc</a:t>
            </a:r>
            <a:r>
              <a:rPr lang="es-ES" sz="2000" dirty="0" smtClean="0"/>
              <a:t> 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Galerías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visitables 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512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434" y="2996951"/>
            <a:ext cx="4608513" cy="34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04648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>
              <a:buNone/>
            </a:pPr>
            <a:r>
              <a:rPr lang="es-ES" sz="2000" dirty="0"/>
              <a:t>Galerías de longitud superior a 400 m</a:t>
            </a:r>
          </a:p>
          <a:p>
            <a:pPr marL="0" indent="0">
              <a:buNone/>
            </a:pPr>
            <a:r>
              <a:rPr lang="es-ES" sz="2000" dirty="0" smtClean="0"/>
              <a:t> </a:t>
            </a:r>
            <a:endParaRPr lang="es-ES" sz="2000" dirty="0"/>
          </a:p>
          <a:p>
            <a:pPr marL="0" indent="0">
              <a:buNone/>
            </a:pPr>
            <a:r>
              <a:rPr lang="es-ES" sz="2000" dirty="0"/>
              <a:t>A</a:t>
            </a:r>
            <a:r>
              <a:rPr lang="es-ES" sz="2000" dirty="0" smtClean="0"/>
              <a:t>demás </a:t>
            </a:r>
            <a:r>
              <a:rPr lang="es-ES" sz="2000" dirty="0"/>
              <a:t>de las disposiciones anteriores, dispondrán de</a:t>
            </a:r>
            <a:r>
              <a:rPr lang="es-ES" sz="2000" dirty="0" smtClean="0"/>
              <a:t>:</a:t>
            </a:r>
          </a:p>
          <a:p>
            <a:pPr marL="0" indent="0">
              <a:buNone/>
            </a:pPr>
            <a:r>
              <a:rPr lang="es-ES" sz="2000" dirty="0" smtClean="0"/>
              <a:t> </a:t>
            </a:r>
            <a:endParaRPr lang="es-ES" sz="2000" dirty="0"/>
          </a:p>
          <a:p>
            <a:r>
              <a:rPr lang="es-ES" sz="2000" b="1" dirty="0" smtClean="0">
                <a:solidFill>
                  <a:srgbClr val="59C619"/>
                </a:solidFill>
              </a:rPr>
              <a:t>Iluminación fija </a:t>
            </a:r>
          </a:p>
          <a:p>
            <a:r>
              <a:rPr lang="es-ES" sz="2000" b="1" dirty="0" smtClean="0">
                <a:solidFill>
                  <a:srgbClr val="59C619"/>
                </a:solidFill>
              </a:rPr>
              <a:t>Detección de gases tóxicos</a:t>
            </a:r>
            <a:r>
              <a:rPr lang="es-ES" sz="2000" dirty="0" smtClean="0"/>
              <a:t>, con una sensibilidad mínima de </a:t>
            </a:r>
            <a:r>
              <a:rPr lang="es-ES" sz="2000" b="1" dirty="0" smtClean="0">
                <a:solidFill>
                  <a:srgbClr val="59C619"/>
                </a:solidFill>
              </a:rPr>
              <a:t>300 ppm</a:t>
            </a:r>
            <a:r>
              <a:rPr lang="es-ES" sz="2000" dirty="0" smtClean="0"/>
              <a:t>. </a:t>
            </a:r>
          </a:p>
          <a:p>
            <a:r>
              <a:rPr lang="es-ES" sz="2000" dirty="0" smtClean="0">
                <a:solidFill>
                  <a:srgbClr val="59C619"/>
                </a:solidFill>
              </a:rPr>
              <a:t>Indicadores luminosos </a:t>
            </a:r>
            <a:r>
              <a:rPr lang="es-ES" sz="2000" dirty="0" smtClean="0"/>
              <a:t>que regulen el acceso en las entradas. </a:t>
            </a:r>
          </a:p>
          <a:p>
            <a:r>
              <a:rPr lang="es-ES" sz="2000" dirty="0" smtClean="0">
                <a:solidFill>
                  <a:srgbClr val="59C619"/>
                </a:solidFill>
              </a:rPr>
              <a:t>Accesos</a:t>
            </a:r>
            <a:r>
              <a:rPr lang="es-ES" sz="2000" dirty="0" smtClean="0"/>
              <a:t> de personas cada </a:t>
            </a:r>
            <a:r>
              <a:rPr lang="es-ES" sz="2000" b="1" dirty="0" smtClean="0">
                <a:solidFill>
                  <a:srgbClr val="59C619"/>
                </a:solidFill>
              </a:rPr>
              <a:t>400 m</a:t>
            </a:r>
            <a:r>
              <a:rPr lang="es-ES" sz="2000" dirty="0" smtClean="0"/>
              <a:t>. </a:t>
            </a:r>
          </a:p>
          <a:p>
            <a:r>
              <a:rPr lang="es-ES" sz="2000" dirty="0" smtClean="0"/>
              <a:t>Alumbrado de </a:t>
            </a:r>
            <a:r>
              <a:rPr lang="es-ES" sz="2000" b="1" dirty="0" smtClean="0">
                <a:solidFill>
                  <a:srgbClr val="59C619"/>
                </a:solidFill>
              </a:rPr>
              <a:t>señalización</a:t>
            </a:r>
            <a:r>
              <a:rPr lang="es-ES" sz="2000" dirty="0" smtClean="0"/>
              <a:t> de las </a:t>
            </a:r>
            <a:r>
              <a:rPr lang="es-ES" sz="2000" b="1" dirty="0" smtClean="0">
                <a:solidFill>
                  <a:srgbClr val="59C619"/>
                </a:solidFill>
              </a:rPr>
              <a:t>salidas</a:t>
            </a:r>
            <a:r>
              <a:rPr lang="es-ES" sz="2000" dirty="0" smtClean="0"/>
              <a:t> y referencias </a:t>
            </a:r>
            <a:r>
              <a:rPr lang="es-ES" sz="2000" b="1" dirty="0" smtClean="0">
                <a:solidFill>
                  <a:srgbClr val="59C619"/>
                </a:solidFill>
              </a:rPr>
              <a:t>exteriores</a:t>
            </a:r>
            <a:r>
              <a:rPr lang="es-ES" sz="2000" dirty="0" smtClean="0"/>
              <a:t>. </a:t>
            </a:r>
          </a:p>
          <a:p>
            <a:r>
              <a:rPr lang="es-ES" sz="2000" b="1" dirty="0" smtClean="0">
                <a:solidFill>
                  <a:srgbClr val="59C619"/>
                </a:solidFill>
              </a:rPr>
              <a:t>Tabiques de sectorización </a:t>
            </a:r>
            <a:r>
              <a:rPr lang="es-ES" sz="2000" dirty="0" smtClean="0"/>
              <a:t>contra incendios (</a:t>
            </a:r>
            <a:r>
              <a:rPr lang="es-ES" sz="2000" b="1" dirty="0" smtClean="0"/>
              <a:t>RF120</a:t>
            </a:r>
            <a:r>
              <a:rPr lang="es-ES" sz="2000" dirty="0" smtClean="0"/>
              <a:t>) según </a:t>
            </a:r>
            <a:r>
              <a:rPr lang="es-ES" sz="2000" b="1" i="1" dirty="0" smtClean="0"/>
              <a:t>CTE-DB-SI</a:t>
            </a:r>
            <a:r>
              <a:rPr lang="es-ES" sz="2000" dirty="0" smtClean="0"/>
              <a:t>. </a:t>
            </a:r>
          </a:p>
          <a:p>
            <a:r>
              <a:rPr lang="es-ES" sz="2000" b="1" dirty="0" smtClean="0">
                <a:solidFill>
                  <a:srgbClr val="59C619"/>
                </a:solidFill>
              </a:rPr>
              <a:t>Puertas cortafuegos </a:t>
            </a:r>
            <a:r>
              <a:rPr lang="es-ES" sz="2000" dirty="0" smtClean="0"/>
              <a:t>(</a:t>
            </a:r>
            <a:r>
              <a:rPr lang="es-ES" sz="2000" b="1" dirty="0" smtClean="0"/>
              <a:t>RF 90</a:t>
            </a:r>
            <a:r>
              <a:rPr lang="es-ES" sz="2000" dirty="0" smtClean="0"/>
              <a:t>) según </a:t>
            </a:r>
            <a:r>
              <a:rPr lang="es-ES" sz="2000" b="1" i="1" dirty="0" smtClean="0"/>
              <a:t>CTE-DB-SI</a:t>
            </a:r>
            <a:r>
              <a:rPr lang="es-ES" sz="2000" dirty="0" smtClean="0"/>
              <a:t>. </a:t>
            </a:r>
            <a:endParaRPr lang="es-ES" sz="2000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Galerías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visitables 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</p:spTree>
    <p:extLst>
      <p:ext uri="{BB962C8B-B14F-4D97-AF65-F5344CB8AC3E}">
        <p14:creationId xmlns:p14="http://schemas.microsoft.com/office/powerpoint/2010/main" val="65326646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utoUpdateAnimBg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Conductores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MATERIALES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82889" y="1916832"/>
            <a:ext cx="70866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 algn="just">
              <a:buNone/>
              <a:defRPr/>
            </a:pPr>
            <a:r>
              <a:rPr lang="es-ES" dirty="0" smtClean="0"/>
              <a:t>Los materiales a utilizar para el </a:t>
            </a:r>
            <a:r>
              <a:rPr lang="es-ES" dirty="0" smtClean="0">
                <a:solidFill>
                  <a:srgbClr val="59C619"/>
                </a:solidFill>
              </a:rPr>
              <a:t>alma</a:t>
            </a:r>
            <a:r>
              <a:rPr lang="es-ES" dirty="0" smtClean="0"/>
              <a:t> son:</a:t>
            </a:r>
          </a:p>
          <a:p>
            <a:pPr marL="0" indent="0" algn="just">
              <a:buNone/>
              <a:defRPr/>
            </a:pPr>
            <a:endParaRPr lang="es-ES" dirty="0" smtClean="0"/>
          </a:p>
          <a:p>
            <a:pPr marL="631825" indent="-174625"/>
            <a:r>
              <a:rPr lang="es-ES" sz="2000" dirty="0" smtClean="0"/>
              <a:t>Cobre</a:t>
            </a:r>
            <a:r>
              <a:rPr lang="es-ES" sz="2000" dirty="0"/>
              <a:t>: mínimo 6</a:t>
            </a:r>
            <a:r>
              <a:rPr lang="es-ES" sz="2000" dirty="0" smtClean="0"/>
              <a:t> </a:t>
            </a:r>
            <a:r>
              <a:rPr lang="es-ES" sz="2000" dirty="0"/>
              <a:t>mm</a:t>
            </a:r>
            <a:r>
              <a:rPr lang="es" sz="2000" baseline="30000" dirty="0"/>
              <a:t>2</a:t>
            </a:r>
          </a:p>
          <a:p>
            <a:pPr lvl="1" algn="just">
              <a:buFont typeface="Wingdings" panose="05000000000000000000" pitchFamily="2" charset="2"/>
              <a:buChar char="Ø"/>
              <a:defRPr/>
            </a:pPr>
            <a:r>
              <a:rPr lang="es-ES" dirty="0" smtClean="0"/>
              <a:t>Aluminio</a:t>
            </a:r>
            <a:r>
              <a:rPr lang="es-ES" dirty="0"/>
              <a:t>: mínimo </a:t>
            </a:r>
            <a:r>
              <a:rPr lang="es-ES" dirty="0" smtClean="0"/>
              <a:t>16 </a:t>
            </a:r>
            <a:r>
              <a:rPr lang="es-ES" dirty="0"/>
              <a:t>mm</a:t>
            </a:r>
            <a:r>
              <a:rPr lang="es" baseline="30000" dirty="0" smtClean="0"/>
              <a:t>2</a:t>
            </a:r>
            <a:endParaRPr lang="es-ES" dirty="0" smtClean="0"/>
          </a:p>
        </p:txBody>
      </p:sp>
      <p:grpSp>
        <p:nvGrpSpPr>
          <p:cNvPr id="2" name="Grupo 1"/>
          <p:cNvGrpSpPr/>
          <p:nvPr/>
        </p:nvGrpSpPr>
        <p:grpSpPr>
          <a:xfrm>
            <a:off x="2051720" y="4797152"/>
            <a:ext cx="2757945" cy="1722801"/>
            <a:chOff x="1310005" y="5043990"/>
            <a:chExt cx="2757945" cy="1722801"/>
          </a:xfrm>
        </p:grpSpPr>
        <p:pic>
          <p:nvPicPr>
            <p:cNvPr id="6" name="4 Imagen" descr="Imagen relacionada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8212">
              <a:off x="1310005" y="5043990"/>
              <a:ext cx="2757945" cy="118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7 CuadroTexto"/>
            <p:cNvSpPr txBox="1">
              <a:spLocks noChangeArrowheads="1"/>
            </p:cNvSpPr>
            <p:nvPr/>
          </p:nvSpPr>
          <p:spPr bwMode="auto">
            <a:xfrm>
              <a:off x="1857507" y="6304829"/>
              <a:ext cx="1039812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/>
                <a:t>Cobre</a:t>
              </a:r>
            </a:p>
          </p:txBody>
        </p:sp>
      </p:grpSp>
      <p:grpSp>
        <p:nvGrpSpPr>
          <p:cNvPr id="3" name="Grupo 2"/>
          <p:cNvGrpSpPr/>
          <p:nvPr/>
        </p:nvGrpSpPr>
        <p:grpSpPr>
          <a:xfrm>
            <a:off x="5059645" y="4744508"/>
            <a:ext cx="2752715" cy="1744287"/>
            <a:chOff x="3642238" y="4991346"/>
            <a:chExt cx="2752715" cy="1744287"/>
          </a:xfrm>
        </p:grpSpPr>
        <p:pic>
          <p:nvPicPr>
            <p:cNvPr id="8" name="5 Imagen" descr="Resultado de imagen de cable aluminio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042170">
              <a:off x="3642238" y="4991346"/>
              <a:ext cx="2752715" cy="992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8 CuadroTexto"/>
            <p:cNvSpPr txBox="1">
              <a:spLocks noChangeArrowheads="1"/>
            </p:cNvSpPr>
            <p:nvPr/>
          </p:nvSpPr>
          <p:spPr bwMode="auto">
            <a:xfrm>
              <a:off x="4211960" y="6273671"/>
              <a:ext cx="1408113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dirty="0"/>
                <a:t>Aluminio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764778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504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>
              <a:buNone/>
            </a:pPr>
            <a:r>
              <a:rPr lang="es-ES" sz="2000" dirty="0"/>
              <a:t>Galerías de longitud superior a 400 </a:t>
            </a:r>
            <a:r>
              <a:rPr lang="es-ES" sz="2000" dirty="0" smtClean="0"/>
              <a:t>m</a:t>
            </a:r>
            <a:endParaRPr lang="es-ES" sz="2000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Galerías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visitables 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0" b="9702"/>
          <a:stretch/>
        </p:blipFill>
        <p:spPr>
          <a:xfrm>
            <a:off x="2915816" y="2286732"/>
            <a:ext cx="3744416" cy="433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5718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 algn="just">
              <a:buNone/>
            </a:pPr>
            <a:r>
              <a:rPr lang="es-ES" sz="2000" dirty="0" smtClean="0"/>
              <a:t>Se </a:t>
            </a:r>
            <a:r>
              <a:rPr lang="es-ES" sz="2000" dirty="0"/>
              <a:t>admite la instalación de cables eléctricos </a:t>
            </a:r>
            <a:r>
              <a:rPr lang="es-ES" sz="2000" dirty="0" smtClean="0"/>
              <a:t>de:</a:t>
            </a:r>
          </a:p>
          <a:p>
            <a:pPr algn="just"/>
            <a:endParaRPr lang="es-ES" sz="2000" dirty="0" smtClean="0"/>
          </a:p>
          <a:p>
            <a:pPr marL="538163" algn="just"/>
            <a:r>
              <a:rPr lang="es-ES" sz="2000" dirty="0" smtClean="0"/>
              <a:t>Alta tensión</a:t>
            </a:r>
          </a:p>
          <a:p>
            <a:pPr marL="538163" algn="just"/>
            <a:r>
              <a:rPr lang="es-ES" sz="2000" dirty="0" smtClean="0"/>
              <a:t>Baja </a:t>
            </a:r>
            <a:r>
              <a:rPr lang="es-ES" sz="2000" dirty="0"/>
              <a:t>tensión </a:t>
            </a:r>
            <a:endParaRPr lang="es-ES" sz="2000" dirty="0" smtClean="0"/>
          </a:p>
          <a:p>
            <a:pPr marL="538163" algn="just"/>
            <a:r>
              <a:rPr lang="es-ES" sz="2000" dirty="0"/>
              <a:t>A</a:t>
            </a:r>
            <a:r>
              <a:rPr lang="es-ES" sz="2000" dirty="0" smtClean="0"/>
              <a:t>lumbrado</a:t>
            </a:r>
            <a:r>
              <a:rPr lang="es-ES" sz="2000" dirty="0"/>
              <a:t>, control y comunicación</a:t>
            </a:r>
            <a:r>
              <a:rPr lang="es-ES" sz="2000" dirty="0" smtClean="0"/>
              <a:t>.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Galerías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o zanjas registrables  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18246"/>
            <a:ext cx="3816424" cy="279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87198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algn="just">
              <a:buClr>
                <a:srgbClr val="FF0000"/>
              </a:buClr>
            </a:pPr>
            <a:r>
              <a:rPr lang="es-ES" sz="2000" dirty="0" smtClean="0">
                <a:solidFill>
                  <a:srgbClr val="FF0000"/>
                </a:solidFill>
              </a:rPr>
              <a:t>No </a:t>
            </a:r>
            <a:r>
              <a:rPr lang="es-ES" sz="2000" dirty="0">
                <a:solidFill>
                  <a:srgbClr val="FF0000"/>
                </a:solidFill>
              </a:rPr>
              <a:t>se admite</a:t>
            </a:r>
            <a:r>
              <a:rPr lang="es-ES" sz="2000" dirty="0"/>
              <a:t> la existencia de </a:t>
            </a:r>
            <a:r>
              <a:rPr lang="es-ES" sz="2000" dirty="0">
                <a:solidFill>
                  <a:srgbClr val="FF0000"/>
                </a:solidFill>
              </a:rPr>
              <a:t>canalizaciones de gas</a:t>
            </a:r>
            <a:r>
              <a:rPr lang="es-ES" sz="2000" dirty="0" smtClean="0"/>
              <a:t>.</a:t>
            </a:r>
          </a:p>
          <a:p>
            <a:pPr algn="just">
              <a:buClr>
                <a:srgbClr val="FF0000"/>
              </a:buClr>
            </a:pPr>
            <a:endParaRPr lang="es-ES" sz="2000" dirty="0"/>
          </a:p>
          <a:p>
            <a:pPr algn="just">
              <a:buClr>
                <a:srgbClr val="FF0000"/>
              </a:buClr>
            </a:pPr>
            <a:r>
              <a:rPr lang="es-ES" sz="2000" dirty="0"/>
              <a:t>Sólo se admite la existencia de </a:t>
            </a:r>
            <a:r>
              <a:rPr lang="es-ES" sz="2000" dirty="0">
                <a:solidFill>
                  <a:srgbClr val="FF0000"/>
                </a:solidFill>
              </a:rPr>
              <a:t>canalizaciones de agua</a:t>
            </a:r>
            <a:r>
              <a:rPr lang="es-ES" sz="2000" dirty="0"/>
              <a:t>, </a:t>
            </a:r>
            <a:endParaRPr lang="es-ES" sz="2000" dirty="0" smtClean="0"/>
          </a:p>
          <a:p>
            <a:pPr lvl="1" indent="-277813" algn="just">
              <a:buClr>
                <a:srgbClr val="FF0000"/>
              </a:buClr>
            </a:pPr>
            <a:r>
              <a:rPr lang="es-ES" dirty="0" smtClean="0"/>
              <a:t>si </a:t>
            </a:r>
            <a:r>
              <a:rPr lang="es-ES" dirty="0"/>
              <a:t>se puede asegurar que en caso de fuga, el agua no afecte a los demás </a:t>
            </a:r>
            <a:r>
              <a:rPr lang="es-ES" dirty="0" smtClean="0"/>
              <a:t>servicios.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Galerías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o zanjas registrables  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544161"/>
            <a:ext cx="4104457" cy="307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3039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 algn="just">
              <a:buNone/>
            </a:pPr>
            <a:r>
              <a:rPr lang="es-ES" sz="2000" dirty="0" smtClean="0"/>
              <a:t>Las </a:t>
            </a:r>
            <a:r>
              <a:rPr lang="es-ES" sz="2000" dirty="0"/>
              <a:t>condiciones de seguridad más destacables </a:t>
            </a:r>
            <a:r>
              <a:rPr lang="es-ES" sz="2000" dirty="0" smtClean="0"/>
              <a:t>son:</a:t>
            </a:r>
          </a:p>
          <a:p>
            <a:pPr marL="0" indent="0" algn="just">
              <a:buNone/>
            </a:pPr>
            <a:endParaRPr lang="es-ES" sz="2000" dirty="0"/>
          </a:p>
          <a:p>
            <a:pPr marL="538163" algn="just"/>
            <a:r>
              <a:rPr lang="es-ES" sz="2000" dirty="0">
                <a:solidFill>
                  <a:srgbClr val="59C619"/>
                </a:solidFill>
              </a:rPr>
              <a:t>E</a:t>
            </a:r>
            <a:r>
              <a:rPr lang="es-ES" sz="2000" dirty="0" smtClean="0">
                <a:solidFill>
                  <a:srgbClr val="59C619"/>
                </a:solidFill>
              </a:rPr>
              <a:t>stanqueidad</a:t>
            </a:r>
            <a:r>
              <a:rPr lang="es-ES" sz="2000" dirty="0" smtClean="0"/>
              <a:t> </a:t>
            </a:r>
            <a:r>
              <a:rPr lang="es-ES" sz="2000" dirty="0"/>
              <a:t>de los </a:t>
            </a:r>
            <a:r>
              <a:rPr lang="es-ES" sz="2000" dirty="0" smtClean="0"/>
              <a:t>cierres </a:t>
            </a:r>
          </a:p>
          <a:p>
            <a:pPr marL="538163" algn="just"/>
            <a:r>
              <a:rPr lang="es-ES" sz="2000" dirty="0"/>
              <a:t>B</a:t>
            </a:r>
            <a:r>
              <a:rPr lang="es-ES" sz="2000" dirty="0" smtClean="0"/>
              <a:t>uena </a:t>
            </a:r>
            <a:r>
              <a:rPr lang="es-ES" sz="2000" dirty="0">
                <a:solidFill>
                  <a:srgbClr val="59C619"/>
                </a:solidFill>
              </a:rPr>
              <a:t>renovación de </a:t>
            </a:r>
            <a:r>
              <a:rPr lang="es-ES" sz="2000" dirty="0" smtClean="0">
                <a:solidFill>
                  <a:srgbClr val="59C619"/>
                </a:solidFill>
              </a:rPr>
              <a:t>aire</a:t>
            </a:r>
            <a:r>
              <a:rPr lang="es-ES" sz="2000" dirty="0"/>
              <a:t> </a:t>
            </a:r>
            <a:r>
              <a:rPr lang="es-ES" sz="2000" dirty="0" smtClean="0"/>
              <a:t>para:</a:t>
            </a:r>
            <a:endParaRPr lang="es-ES" sz="2000" dirty="0" smtClean="0">
              <a:solidFill>
                <a:srgbClr val="59C619"/>
              </a:solidFill>
            </a:endParaRPr>
          </a:p>
          <a:p>
            <a:pPr marL="895350" lvl="1" indent="-263525" algn="just"/>
            <a:r>
              <a:rPr lang="es-ES" dirty="0" smtClean="0"/>
              <a:t>Evitar la </a:t>
            </a:r>
            <a:r>
              <a:rPr lang="es-ES" dirty="0"/>
              <a:t>a</a:t>
            </a:r>
            <a:r>
              <a:rPr lang="es-ES" dirty="0" smtClean="0"/>
              <a:t>cumulaciones </a:t>
            </a:r>
            <a:r>
              <a:rPr lang="es-ES" dirty="0"/>
              <a:t>de </a:t>
            </a:r>
            <a:r>
              <a:rPr lang="es-ES" dirty="0" smtClean="0"/>
              <a:t>gas</a:t>
            </a:r>
          </a:p>
          <a:p>
            <a:pPr marL="895350" lvl="1" indent="-263525" algn="just"/>
            <a:r>
              <a:rPr lang="es-ES" dirty="0" smtClean="0"/>
              <a:t>Evitar la condensación </a:t>
            </a:r>
            <a:r>
              <a:rPr lang="es-ES" dirty="0"/>
              <a:t>de </a:t>
            </a:r>
            <a:r>
              <a:rPr lang="es-ES" dirty="0" smtClean="0"/>
              <a:t>humedades</a:t>
            </a:r>
          </a:p>
          <a:p>
            <a:pPr marL="895350" lvl="1" indent="-263525" algn="just"/>
            <a:r>
              <a:rPr lang="es-ES" dirty="0" smtClean="0"/>
              <a:t>Aumentar </a:t>
            </a:r>
            <a:r>
              <a:rPr lang="es-ES" dirty="0"/>
              <a:t>la disipación de </a:t>
            </a:r>
            <a:r>
              <a:rPr lang="es-ES" dirty="0" smtClean="0"/>
              <a:t>calor</a:t>
            </a:r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Galerías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o zanjas registrables  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10242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49080"/>
            <a:ext cx="3345160" cy="250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52633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 algn="just">
              <a:buNone/>
            </a:pPr>
            <a:r>
              <a:rPr lang="es-ES" sz="2000" dirty="0" smtClean="0"/>
              <a:t>En ubicaciones </a:t>
            </a:r>
            <a:r>
              <a:rPr lang="es-ES" sz="2000" dirty="0"/>
              <a:t>con </a:t>
            </a:r>
            <a:r>
              <a:rPr lang="es-ES" sz="2000" dirty="0">
                <a:solidFill>
                  <a:srgbClr val="59C619"/>
                </a:solidFill>
              </a:rPr>
              <a:t>acceso restringido a personas </a:t>
            </a:r>
            <a:r>
              <a:rPr lang="es-ES" sz="2000" dirty="0" smtClean="0">
                <a:solidFill>
                  <a:srgbClr val="59C619"/>
                </a:solidFill>
              </a:rPr>
              <a:t>adiestradas</a:t>
            </a:r>
            <a:r>
              <a:rPr lang="es-ES" sz="2000" dirty="0" smtClean="0"/>
              <a:t>:</a:t>
            </a:r>
          </a:p>
          <a:p>
            <a:pPr algn="just"/>
            <a:r>
              <a:rPr lang="es-ES" sz="2000" dirty="0"/>
              <a:t>I</a:t>
            </a:r>
            <a:r>
              <a:rPr lang="es-ES" sz="2000" dirty="0" smtClean="0"/>
              <a:t>nterior </a:t>
            </a:r>
            <a:r>
              <a:rPr lang="es-ES" sz="2000" dirty="0"/>
              <a:t>de industrias </a:t>
            </a:r>
            <a:endParaRPr lang="es-ES" sz="2000" dirty="0" smtClean="0"/>
          </a:p>
          <a:p>
            <a:pPr algn="just"/>
            <a:r>
              <a:rPr lang="es-ES" sz="2000" dirty="0"/>
              <a:t>R</a:t>
            </a:r>
            <a:r>
              <a:rPr lang="es-ES" sz="2000" dirty="0" smtClean="0"/>
              <a:t>ecintos </a:t>
            </a:r>
            <a:r>
              <a:rPr lang="es-ES" sz="2000" dirty="0"/>
              <a:t>destinados exclusivamente a contener instalaciones </a:t>
            </a:r>
            <a:r>
              <a:rPr lang="es-ES" sz="2000" dirty="0" smtClean="0"/>
              <a:t>eléctricas</a:t>
            </a:r>
          </a:p>
          <a:p>
            <a:pPr marL="0" indent="0" algn="just">
              <a:buNone/>
            </a:pPr>
            <a:r>
              <a:rPr lang="es-ES" sz="2000" dirty="0" smtClean="0">
                <a:solidFill>
                  <a:srgbClr val="59C619"/>
                </a:solidFill>
              </a:rPr>
              <a:t>podrán </a:t>
            </a:r>
            <a:r>
              <a:rPr lang="es-ES" sz="2000" dirty="0">
                <a:solidFill>
                  <a:srgbClr val="59C619"/>
                </a:solidFill>
              </a:rPr>
              <a:t>utilizarse canales de obra con tapas</a:t>
            </a:r>
            <a:r>
              <a:rPr lang="es-ES" sz="2000" dirty="0"/>
              <a:t> (que normalmente enrasan con el nivel del suelo) manipulables a mano</a:t>
            </a:r>
            <a:r>
              <a:rPr lang="es-ES" sz="2000" dirty="0" smtClean="0"/>
              <a:t>.</a:t>
            </a:r>
            <a:endParaRPr lang="es-ES" sz="2000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En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atarjeas o canales revisables   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29"/>
          <a:stretch/>
        </p:blipFill>
        <p:spPr>
          <a:xfrm>
            <a:off x="4061131" y="3645024"/>
            <a:ext cx="4615326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325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algn="just"/>
            <a:r>
              <a:rPr lang="es-ES" sz="2000" dirty="0" smtClean="0"/>
              <a:t>Es </a:t>
            </a:r>
            <a:r>
              <a:rPr lang="es-ES" sz="2000" dirty="0"/>
              <a:t>aconsejable separar los cables de distintas </a:t>
            </a:r>
            <a:r>
              <a:rPr lang="es-ES" sz="2000" dirty="0" smtClean="0"/>
              <a:t>tensiones</a:t>
            </a:r>
          </a:p>
          <a:p>
            <a:pPr algn="just"/>
            <a:r>
              <a:rPr lang="es-ES" sz="2000" dirty="0"/>
              <a:t>P</a:t>
            </a:r>
            <a:r>
              <a:rPr lang="es-ES" sz="2000" dirty="0" smtClean="0"/>
              <a:t>uede </a:t>
            </a:r>
            <a:r>
              <a:rPr lang="es-ES" sz="2000" dirty="0"/>
              <a:t>ser preferible utilizar canales </a:t>
            </a:r>
            <a:r>
              <a:rPr lang="es-ES" sz="2000" dirty="0" smtClean="0"/>
              <a:t>distintos</a:t>
            </a:r>
            <a:endParaRPr lang="es-ES" sz="2000" dirty="0"/>
          </a:p>
          <a:p>
            <a:pPr algn="just"/>
            <a:r>
              <a:rPr lang="es-ES" sz="2000" dirty="0"/>
              <a:t>El canal debe permitir la renovación del </a:t>
            </a:r>
            <a:r>
              <a:rPr lang="es-ES" sz="2000" dirty="0" smtClean="0"/>
              <a:t>aire</a:t>
            </a:r>
          </a:p>
          <a:p>
            <a:pPr algn="just"/>
            <a:endParaRPr lang="es-ES" sz="2000" dirty="0" smtClean="0"/>
          </a:p>
          <a:p>
            <a:pPr marL="0" indent="0" algn="just">
              <a:buNone/>
            </a:pPr>
            <a:r>
              <a:rPr lang="es-ES" sz="2000" dirty="0" smtClean="0"/>
              <a:t>Hay que tener en cuenta si existen </a:t>
            </a:r>
            <a:r>
              <a:rPr lang="es-ES" sz="2000" dirty="0"/>
              <a:t>canalizaciones de gas cercanas al </a:t>
            </a:r>
            <a:r>
              <a:rPr lang="es-ES" sz="2000" dirty="0" smtClean="0"/>
              <a:t>canal.</a:t>
            </a:r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En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atarjeas o canales revisables   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8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99"/>
          <a:stretch/>
        </p:blipFill>
        <p:spPr bwMode="auto">
          <a:xfrm>
            <a:off x="5247457" y="3789040"/>
            <a:ext cx="3429000" cy="2843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54135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2060848"/>
            <a:ext cx="7111334" cy="15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r>
              <a:rPr lang="es-ES" sz="2000" dirty="0" smtClean="0"/>
              <a:t>Este </a:t>
            </a:r>
            <a:r>
              <a:rPr lang="es-ES" sz="2000" dirty="0"/>
              <a:t>tipo de instalación sólo se empleará </a:t>
            </a:r>
            <a:r>
              <a:rPr lang="es-ES" sz="2000" dirty="0" smtClean="0"/>
              <a:t>en:</a:t>
            </a:r>
          </a:p>
          <a:p>
            <a:r>
              <a:rPr lang="es-ES" sz="2000" b="1" dirty="0" smtClean="0">
                <a:solidFill>
                  <a:srgbClr val="59C619"/>
                </a:solidFill>
              </a:rPr>
              <a:t>Subestaciones</a:t>
            </a:r>
            <a:r>
              <a:rPr lang="es-ES" sz="2000" dirty="0" smtClean="0"/>
              <a:t> </a:t>
            </a:r>
          </a:p>
          <a:p>
            <a:r>
              <a:rPr lang="es-ES" sz="2000" b="1" dirty="0" smtClean="0">
                <a:solidFill>
                  <a:srgbClr val="59C619"/>
                </a:solidFill>
              </a:rPr>
              <a:t>En </a:t>
            </a:r>
            <a:r>
              <a:rPr lang="es-ES" sz="2000" b="1" dirty="0">
                <a:solidFill>
                  <a:srgbClr val="59C619"/>
                </a:solidFill>
              </a:rPr>
              <a:t>la parte interior de </a:t>
            </a:r>
            <a:r>
              <a:rPr lang="es-ES" sz="2000" b="1" dirty="0" smtClean="0">
                <a:solidFill>
                  <a:srgbClr val="59C619"/>
                </a:solidFill>
              </a:rPr>
              <a:t>edificios</a:t>
            </a:r>
            <a:r>
              <a:rPr lang="es-ES" sz="2000" dirty="0" smtClean="0"/>
              <a:t> </a:t>
            </a:r>
            <a:r>
              <a:rPr lang="es-ES" sz="2000" dirty="0"/>
              <a:t>no sometida a la intemperie, </a:t>
            </a:r>
            <a:endParaRPr lang="es-ES" sz="2000" dirty="0" smtClean="0"/>
          </a:p>
          <a:p>
            <a:r>
              <a:rPr lang="es-ES" sz="2000" dirty="0" smtClean="0"/>
              <a:t>Donde </a:t>
            </a:r>
            <a:r>
              <a:rPr lang="es-ES" sz="2000" dirty="0"/>
              <a:t>el acceso quede restringido al </a:t>
            </a:r>
            <a:r>
              <a:rPr lang="es-ES" sz="2000" dirty="0">
                <a:solidFill>
                  <a:srgbClr val="59C619"/>
                </a:solidFill>
              </a:rPr>
              <a:t>personal autorizado</a:t>
            </a:r>
            <a:r>
              <a:rPr lang="es-ES" sz="2000" dirty="0"/>
              <a:t>. </a:t>
            </a:r>
            <a:endParaRPr lang="es-ES" sz="2000" dirty="0" smtClean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2000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En </a:t>
            </a:r>
            <a:r>
              <a:rPr lang="es-ES" sz="2000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bandejas, soportes, palomillas o directamente sujetos a la pared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1"/>
          <a:stretch/>
        </p:blipFill>
        <p:spPr>
          <a:xfrm>
            <a:off x="4211960" y="3655634"/>
            <a:ext cx="4572000" cy="294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8456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 algn="just">
              <a:buNone/>
            </a:pPr>
            <a:r>
              <a:rPr lang="es-ES" sz="2000" dirty="0" smtClean="0"/>
              <a:t>Cuando </a:t>
            </a:r>
            <a:r>
              <a:rPr lang="es-ES" sz="2000" dirty="0"/>
              <a:t>la intensidad a transportar sea superior a la admisible por un solo conductor se podrá instalar </a:t>
            </a:r>
            <a:r>
              <a:rPr lang="es-ES" sz="2000" dirty="0">
                <a:solidFill>
                  <a:srgbClr val="59C619"/>
                </a:solidFill>
              </a:rPr>
              <a:t>más de </a:t>
            </a:r>
            <a:r>
              <a:rPr lang="es-ES" sz="2000" b="1" dirty="0">
                <a:solidFill>
                  <a:srgbClr val="59C619"/>
                </a:solidFill>
              </a:rPr>
              <a:t>un conductor por fase</a:t>
            </a:r>
            <a:r>
              <a:rPr lang="es-ES" sz="2000" dirty="0"/>
              <a:t>, según los siguientes criterios</a:t>
            </a:r>
            <a:r>
              <a:rPr lang="es-ES" sz="2000" dirty="0" smtClean="0"/>
              <a:t>:</a:t>
            </a:r>
          </a:p>
          <a:p>
            <a:endParaRPr lang="es-ES" sz="2000" dirty="0"/>
          </a:p>
          <a:p>
            <a:pPr marL="0" indent="0">
              <a:buNone/>
            </a:pPr>
            <a:r>
              <a:rPr lang="es-ES" sz="2000" dirty="0"/>
              <a:t>Emplear conductores del </a:t>
            </a:r>
            <a:r>
              <a:rPr lang="es-ES" sz="2000" dirty="0">
                <a:solidFill>
                  <a:srgbClr val="59C619"/>
                </a:solidFill>
              </a:rPr>
              <a:t>mismo material, sección y longitud</a:t>
            </a:r>
            <a:r>
              <a:rPr lang="es-ES" sz="2000" dirty="0" smtClean="0"/>
              <a:t>.</a:t>
            </a:r>
            <a:endParaRPr lang="es-ES" sz="2000" dirty="0"/>
          </a:p>
          <a:p>
            <a:r>
              <a:rPr lang="es-ES" sz="2000" dirty="0"/>
              <a:t>Los cables se agruparán al </a:t>
            </a:r>
            <a:r>
              <a:rPr lang="es-ES" sz="2000" dirty="0">
                <a:solidFill>
                  <a:srgbClr val="59C619"/>
                </a:solidFill>
              </a:rPr>
              <a:t>tresbolillo</a:t>
            </a:r>
            <a:r>
              <a:rPr lang="es-ES" sz="2000" dirty="0"/>
              <a:t>, en ternas dispuestas en uno o varios niveles, por ejemplo</a:t>
            </a:r>
            <a:r>
              <a:rPr lang="es-ES" sz="2000" dirty="0" smtClean="0"/>
              <a:t>:</a:t>
            </a:r>
          </a:p>
          <a:p>
            <a:endParaRPr lang="es-ES" sz="2000" dirty="0"/>
          </a:p>
          <a:p>
            <a:r>
              <a:rPr lang="es-ES" sz="2000" dirty="0"/>
              <a:t>Tres ternas en </a:t>
            </a:r>
            <a:r>
              <a:rPr lang="es-ES" sz="2000" dirty="0">
                <a:solidFill>
                  <a:srgbClr val="59C619"/>
                </a:solidFill>
              </a:rPr>
              <a:t>un nivel</a:t>
            </a:r>
            <a:r>
              <a:rPr lang="es-ES" sz="2000" dirty="0" smtClean="0"/>
              <a:t>:</a:t>
            </a:r>
          </a:p>
          <a:p>
            <a:endParaRPr lang="es-ES" sz="2000" dirty="0"/>
          </a:p>
          <a:p>
            <a:r>
              <a:rPr lang="es-ES" sz="2000" dirty="0"/>
              <a:t>Tres ternas apiladas en </a:t>
            </a:r>
            <a:r>
              <a:rPr lang="es-ES" sz="2000" dirty="0">
                <a:solidFill>
                  <a:srgbClr val="59C619"/>
                </a:solidFill>
              </a:rPr>
              <a:t>tres niveles</a:t>
            </a:r>
            <a:r>
              <a:rPr lang="es-ES" sz="2000" dirty="0"/>
              <a:t>: 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Circuitos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con cables en paralelo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7" y="4437113"/>
            <a:ext cx="2341700" cy="6480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0272" y="4449348"/>
            <a:ext cx="762000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82264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utoUpdateAnimBg="0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2132856"/>
            <a:ext cx="7111334" cy="18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 algn="just">
              <a:buNone/>
            </a:pPr>
            <a:r>
              <a:rPr lang="es-ES" sz="2000" dirty="0" smtClean="0"/>
              <a:t>Los </a:t>
            </a:r>
            <a:r>
              <a:rPr lang="es-ES" sz="2000" dirty="0"/>
              <a:t>cables subterráneos, cuando estén </a:t>
            </a:r>
            <a:r>
              <a:rPr lang="es-ES" sz="2000" b="1" dirty="0">
                <a:solidFill>
                  <a:srgbClr val="59C619"/>
                </a:solidFill>
              </a:rPr>
              <a:t>enterrados directamente </a:t>
            </a:r>
            <a:r>
              <a:rPr lang="es-ES" sz="2000" dirty="0"/>
              <a:t>en el terreno, deberán cumplir, además de los requisitos reseñados en el presente punto, </a:t>
            </a:r>
            <a:r>
              <a:rPr lang="es-ES" sz="2000" dirty="0">
                <a:solidFill>
                  <a:srgbClr val="59C619"/>
                </a:solidFill>
              </a:rPr>
              <a:t>las condiciones que pudieran imponer otros Organismos Competentes</a:t>
            </a:r>
            <a:r>
              <a:rPr lang="es-ES" sz="2000" dirty="0"/>
              <a:t>, como consecuencia de disposiciones legales, cuando sus instalaciones fueran afectadas por tendidos de cables subterráneos de baja tensión</a:t>
            </a:r>
            <a:r>
              <a:rPr lang="es-ES" sz="2000" dirty="0" smtClean="0"/>
              <a:t>.</a:t>
            </a:r>
            <a:endParaRPr lang="es-ES" sz="2000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2000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Condiciones </a:t>
            </a:r>
            <a:r>
              <a:rPr lang="es-ES" sz="2000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generales para cruzamiento, proximidades y paralelismo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4098" name="Picture 2" descr="Resultado de imagen de cable enterrado directamen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472" y="3705052"/>
            <a:ext cx="3921984" cy="29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08658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2060848"/>
            <a:ext cx="7111334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 algn="just">
              <a:buNone/>
            </a:pPr>
            <a:r>
              <a:rPr lang="es-ES" sz="2000" dirty="0" smtClean="0"/>
              <a:t>Los </a:t>
            </a:r>
            <a:r>
              <a:rPr lang="es-ES" sz="2000" dirty="0"/>
              <a:t>requisitos señalados en este punto </a:t>
            </a:r>
            <a:r>
              <a:rPr lang="es-ES" sz="2000" dirty="0">
                <a:solidFill>
                  <a:srgbClr val="FF0000"/>
                </a:solidFill>
              </a:rPr>
              <a:t>no serán de aplicación </a:t>
            </a:r>
            <a:r>
              <a:rPr lang="es-ES" sz="2000" dirty="0"/>
              <a:t>a cables dispuestos </a:t>
            </a:r>
            <a:r>
              <a:rPr lang="es-ES" sz="2000" dirty="0" smtClean="0"/>
              <a:t>en:</a:t>
            </a:r>
          </a:p>
          <a:p>
            <a:pPr marL="719138" algn="just">
              <a:buClr>
                <a:srgbClr val="FF0000"/>
              </a:buClr>
            </a:pPr>
            <a:r>
              <a:rPr lang="es-ES" sz="2000" dirty="0" smtClean="0">
                <a:solidFill>
                  <a:schemeClr val="tx1"/>
                </a:solidFill>
              </a:rPr>
              <a:t>Galerías</a:t>
            </a:r>
          </a:p>
          <a:p>
            <a:pPr marL="719138" algn="just">
              <a:buClr>
                <a:srgbClr val="FF0000"/>
              </a:buClr>
            </a:pPr>
            <a:r>
              <a:rPr lang="es-ES" sz="2000" dirty="0" smtClean="0">
                <a:solidFill>
                  <a:schemeClr val="tx1"/>
                </a:solidFill>
              </a:rPr>
              <a:t>En canales</a:t>
            </a:r>
          </a:p>
          <a:p>
            <a:pPr marL="719138" algn="just">
              <a:buClr>
                <a:srgbClr val="FF0000"/>
              </a:buClr>
            </a:pPr>
            <a:r>
              <a:rPr lang="es-ES" sz="2000" dirty="0">
                <a:solidFill>
                  <a:schemeClr val="tx1"/>
                </a:solidFill>
              </a:rPr>
              <a:t>E</a:t>
            </a:r>
            <a:r>
              <a:rPr lang="es-ES" sz="2000" dirty="0" smtClean="0">
                <a:solidFill>
                  <a:schemeClr val="tx1"/>
                </a:solidFill>
              </a:rPr>
              <a:t>n bandejas</a:t>
            </a:r>
          </a:p>
          <a:p>
            <a:pPr marL="719138" algn="just">
              <a:buClr>
                <a:srgbClr val="FF0000"/>
              </a:buClr>
            </a:pPr>
            <a:r>
              <a:rPr lang="es-ES" sz="2000" dirty="0">
                <a:solidFill>
                  <a:schemeClr val="tx1"/>
                </a:solidFill>
              </a:rPr>
              <a:t>E</a:t>
            </a:r>
            <a:r>
              <a:rPr lang="es-ES" sz="2000" dirty="0" smtClean="0">
                <a:solidFill>
                  <a:schemeClr val="tx1"/>
                </a:solidFill>
              </a:rPr>
              <a:t>n soportes</a:t>
            </a:r>
          </a:p>
          <a:p>
            <a:pPr marL="719138" algn="just">
              <a:buClr>
                <a:srgbClr val="FF0000"/>
              </a:buClr>
            </a:pPr>
            <a:r>
              <a:rPr lang="es-ES" sz="2000" dirty="0">
                <a:solidFill>
                  <a:schemeClr val="tx1"/>
                </a:solidFill>
              </a:rPr>
              <a:t>E</a:t>
            </a:r>
            <a:r>
              <a:rPr lang="es-ES" sz="2000" dirty="0" smtClean="0">
                <a:solidFill>
                  <a:schemeClr val="tx1"/>
                </a:solidFill>
              </a:rPr>
              <a:t>n palomillas</a:t>
            </a:r>
          </a:p>
          <a:p>
            <a:pPr marL="719138" algn="just">
              <a:buClr>
                <a:srgbClr val="FF0000"/>
              </a:buClr>
            </a:pPr>
            <a:r>
              <a:rPr lang="es-ES" sz="2000" dirty="0" smtClean="0">
                <a:solidFill>
                  <a:schemeClr val="tx1"/>
                </a:solidFill>
              </a:rPr>
              <a:t>Directamente </a:t>
            </a:r>
            <a:r>
              <a:rPr lang="es-ES" sz="2000" dirty="0">
                <a:solidFill>
                  <a:schemeClr val="tx1"/>
                </a:solidFill>
              </a:rPr>
              <a:t>sujetos a la </a:t>
            </a:r>
            <a:r>
              <a:rPr lang="es-ES" sz="2000" dirty="0" smtClean="0">
                <a:solidFill>
                  <a:schemeClr val="tx1"/>
                </a:solidFill>
              </a:rPr>
              <a:t>pared</a:t>
            </a:r>
          </a:p>
          <a:p>
            <a:pPr marL="719138" algn="just">
              <a:buClr>
                <a:srgbClr val="FF0000"/>
              </a:buClr>
            </a:pPr>
            <a:endParaRPr lang="es-ES" sz="2000" dirty="0" smtClean="0">
              <a:solidFill>
                <a:schemeClr val="tx1"/>
              </a:solidFill>
            </a:endParaRPr>
          </a:p>
          <a:p>
            <a:pPr marL="0" indent="0" algn="just">
              <a:buNone/>
            </a:pPr>
            <a:r>
              <a:rPr lang="es-ES" sz="2000" dirty="0"/>
              <a:t>L</a:t>
            </a:r>
            <a:r>
              <a:rPr lang="es-ES" sz="2000" dirty="0" smtClean="0"/>
              <a:t>a </a:t>
            </a:r>
            <a:r>
              <a:rPr lang="es-ES" sz="2000" dirty="0"/>
              <a:t>disposición de los cables se hará a criterio de la empresa que los </a:t>
            </a:r>
            <a:r>
              <a:rPr lang="es-ES" sz="2000" dirty="0" smtClean="0"/>
              <a:t>explote</a:t>
            </a:r>
            <a:r>
              <a:rPr lang="es-ES" sz="2000" dirty="0"/>
              <a:t>.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2000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Condiciones </a:t>
            </a:r>
            <a:r>
              <a:rPr lang="es-ES" sz="2000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generales para cruzamiento, proximidades y paralelismo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3"/>
          <a:stretch/>
        </p:blipFill>
        <p:spPr>
          <a:xfrm>
            <a:off x="5508103" y="2628292"/>
            <a:ext cx="3168353" cy="260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7382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8007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lvl="2"/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Conductores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MATERIALES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82889" y="1916832"/>
            <a:ext cx="7086600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 algn="just">
              <a:buNone/>
              <a:defRPr/>
            </a:pPr>
            <a:r>
              <a:rPr lang="es-ES" dirty="0"/>
              <a:t>Los materiales a utilizar para el </a:t>
            </a:r>
            <a:r>
              <a:rPr lang="es-ES" dirty="0">
                <a:solidFill>
                  <a:srgbClr val="59C619"/>
                </a:solidFill>
              </a:rPr>
              <a:t>aislamientos</a:t>
            </a:r>
            <a:r>
              <a:rPr lang="es-ES" dirty="0"/>
              <a:t> </a:t>
            </a:r>
            <a:r>
              <a:rPr lang="es-ES" dirty="0" smtClean="0"/>
              <a:t>son:</a:t>
            </a:r>
          </a:p>
          <a:p>
            <a:pPr marL="0" indent="0" algn="just">
              <a:buNone/>
              <a:defRPr/>
            </a:pPr>
            <a:endParaRPr lang="es-ES" dirty="0"/>
          </a:p>
          <a:p>
            <a:pPr lvl="1" algn="just">
              <a:buFont typeface="Wingdings" panose="05000000000000000000" pitchFamily="2" charset="2"/>
              <a:buChar char="Ø"/>
              <a:defRPr/>
            </a:pPr>
            <a:r>
              <a:rPr lang="es-ES" dirty="0" smtClean="0"/>
              <a:t>Tensión nominal 0,6/1 kV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3459314" y="4365104"/>
            <a:ext cx="3333750" cy="1873150"/>
            <a:chOff x="1350493" y="4476756"/>
            <a:chExt cx="3333750" cy="1873150"/>
          </a:xfrm>
        </p:grpSpPr>
        <p:pic>
          <p:nvPicPr>
            <p:cNvPr id="18" name="Picture 2" descr="Resultado de imagen de cable en haz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0493" y="4476756"/>
              <a:ext cx="3333750" cy="1152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CuadroTexto 18"/>
            <p:cNvSpPr txBox="1"/>
            <p:nvPr/>
          </p:nvSpPr>
          <p:spPr>
            <a:xfrm>
              <a:off x="1815107" y="5980574"/>
              <a:ext cx="22592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Cable aislado 1 kV</a:t>
              </a:r>
              <a:endParaRPr lang="es-E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754895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565123" y="2132856"/>
            <a:ext cx="711133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 algn="just">
              <a:buNone/>
            </a:pPr>
            <a:r>
              <a:rPr lang="es-ES" sz="2000" dirty="0" smtClean="0"/>
              <a:t>Para </a:t>
            </a:r>
            <a:r>
              <a:rPr lang="es-ES" sz="2000" dirty="0"/>
              <a:t>cruzar </a:t>
            </a:r>
            <a:r>
              <a:rPr lang="es-ES" sz="2000" dirty="0">
                <a:solidFill>
                  <a:srgbClr val="59C619"/>
                </a:solidFill>
              </a:rPr>
              <a:t>zonas en las que no sea posible o suponga graves inconvenientes y dificultades la apertura de </a:t>
            </a:r>
            <a:r>
              <a:rPr lang="es-ES" sz="2000" dirty="0" smtClean="0">
                <a:solidFill>
                  <a:srgbClr val="59C619"/>
                </a:solidFill>
              </a:rPr>
              <a:t>zanjas:</a:t>
            </a:r>
          </a:p>
          <a:p>
            <a:pPr marL="533400" algn="just"/>
            <a:r>
              <a:rPr lang="es-ES" sz="2000" dirty="0"/>
              <a:t>C</a:t>
            </a:r>
            <a:r>
              <a:rPr lang="es-ES" sz="2000" dirty="0" smtClean="0"/>
              <a:t>ruces </a:t>
            </a:r>
            <a:r>
              <a:rPr lang="es-ES" sz="2000" dirty="0"/>
              <a:t>de </a:t>
            </a:r>
            <a:r>
              <a:rPr lang="es-ES" sz="2000" dirty="0" smtClean="0"/>
              <a:t>ferrocarriles</a:t>
            </a:r>
          </a:p>
          <a:p>
            <a:pPr marL="533400" algn="just"/>
            <a:r>
              <a:rPr lang="es-ES" sz="2000" dirty="0" smtClean="0"/>
              <a:t>Carreteras </a:t>
            </a:r>
            <a:r>
              <a:rPr lang="es-ES" sz="2000" dirty="0"/>
              <a:t>con gran densidad de </a:t>
            </a:r>
            <a:r>
              <a:rPr lang="es-ES" sz="2000" dirty="0" smtClean="0"/>
              <a:t>circulación</a:t>
            </a:r>
          </a:p>
          <a:p>
            <a:pPr marL="533400" algn="just"/>
            <a:r>
              <a:rPr lang="es-ES" sz="2000" dirty="0" err="1" smtClean="0"/>
              <a:t>Etc</a:t>
            </a:r>
            <a:endParaRPr lang="es-ES" sz="2000" dirty="0" smtClean="0"/>
          </a:p>
          <a:p>
            <a:pPr marL="0" indent="0" algn="just">
              <a:buNone/>
            </a:pPr>
            <a:r>
              <a:rPr lang="es-ES" sz="2000" dirty="0" smtClean="0"/>
              <a:t>Pueden </a:t>
            </a:r>
            <a:r>
              <a:rPr lang="es-ES" sz="2000" dirty="0"/>
              <a:t>utilizarse máquinas perforadoras “topo” de tipo impacto, </a:t>
            </a:r>
            <a:r>
              <a:rPr lang="es-ES" sz="2000" dirty="0" err="1"/>
              <a:t>hincadora</a:t>
            </a:r>
            <a:r>
              <a:rPr lang="es-ES" sz="2000" dirty="0"/>
              <a:t> de tuberías o taladradora de barrena</a:t>
            </a:r>
            <a:r>
              <a:rPr lang="es-ES" sz="2000" dirty="0" smtClean="0"/>
              <a:t>.</a:t>
            </a:r>
            <a:endParaRPr lang="es-ES" sz="2000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2000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Condiciones </a:t>
            </a:r>
            <a:r>
              <a:rPr lang="es-ES" sz="2000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generales para cruzamiento, proximidades y paralelismo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2050" name="Picture 2" descr="Resultado de imagen de HINCADO DE TUBERIA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4F1F2"/>
              </a:clrFrom>
              <a:clrTo>
                <a:srgbClr val="F4F1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7" y="4153591"/>
            <a:ext cx="5904657" cy="251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28371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Cruzamientos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5" name="Grupo 4"/>
          <p:cNvGrpSpPr/>
          <p:nvPr/>
        </p:nvGrpSpPr>
        <p:grpSpPr>
          <a:xfrm>
            <a:off x="1524781" y="1909906"/>
            <a:ext cx="7171223" cy="4441337"/>
            <a:chOff x="1524781" y="1909906"/>
            <a:chExt cx="7171223" cy="4441337"/>
          </a:xfrm>
        </p:grpSpPr>
        <p:sp>
          <p:nvSpPr>
            <p:cNvPr id="8" name="CuadroTexto 7"/>
            <p:cNvSpPr txBox="1"/>
            <p:nvPr/>
          </p:nvSpPr>
          <p:spPr>
            <a:xfrm>
              <a:off x="4139952" y="5981911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162</a:t>
              </a:r>
              <a:endParaRPr lang="es-ES" sz="1800" dirty="0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781" y="1909906"/>
              <a:ext cx="7171223" cy="40393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965305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Cruzamientos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5" name="Grupo 4"/>
          <p:cNvGrpSpPr/>
          <p:nvPr/>
        </p:nvGrpSpPr>
        <p:grpSpPr>
          <a:xfrm>
            <a:off x="1485213" y="1977561"/>
            <a:ext cx="7127305" cy="3861682"/>
            <a:chOff x="1485213" y="1977561"/>
            <a:chExt cx="7127305" cy="3861682"/>
          </a:xfrm>
        </p:grpSpPr>
        <p:sp>
          <p:nvSpPr>
            <p:cNvPr id="11" name="CuadroTexto 10"/>
            <p:cNvSpPr txBox="1"/>
            <p:nvPr/>
          </p:nvSpPr>
          <p:spPr>
            <a:xfrm>
              <a:off x="4043934" y="5469911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163</a:t>
              </a:r>
              <a:endParaRPr lang="es-ES" sz="1800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5213" y="1977561"/>
              <a:ext cx="7127305" cy="3400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84060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Cruzamientos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3" name="Grupo 2"/>
          <p:cNvGrpSpPr/>
          <p:nvPr/>
        </p:nvGrpSpPr>
        <p:grpSpPr>
          <a:xfrm>
            <a:off x="1485616" y="2276872"/>
            <a:ext cx="7210787" cy="2967273"/>
            <a:chOff x="1485616" y="2276872"/>
            <a:chExt cx="7210787" cy="2967273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5616" y="2276872"/>
              <a:ext cx="7210787" cy="2448272"/>
            </a:xfrm>
            <a:prstGeom prst="rect">
              <a:avLst/>
            </a:prstGeom>
          </p:spPr>
        </p:pic>
        <p:sp>
          <p:nvSpPr>
            <p:cNvPr id="11" name="CuadroTexto 10"/>
            <p:cNvSpPr txBox="1"/>
            <p:nvPr/>
          </p:nvSpPr>
          <p:spPr>
            <a:xfrm>
              <a:off x="3851920" y="4874813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163</a:t>
              </a:r>
              <a:endParaRPr lang="es-E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5619216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Cruzamientos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6" name="Grupo 5"/>
          <p:cNvGrpSpPr/>
          <p:nvPr/>
        </p:nvGrpSpPr>
        <p:grpSpPr>
          <a:xfrm>
            <a:off x="1638907" y="1700808"/>
            <a:ext cx="6355035" cy="4977844"/>
            <a:chOff x="1638907" y="1700808"/>
            <a:chExt cx="6355035" cy="4977844"/>
          </a:xfrm>
        </p:grpSpPr>
        <p:sp>
          <p:nvSpPr>
            <p:cNvPr id="11" name="CuadroTexto 10"/>
            <p:cNvSpPr txBox="1"/>
            <p:nvPr/>
          </p:nvSpPr>
          <p:spPr>
            <a:xfrm>
              <a:off x="3779912" y="6309320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163</a:t>
              </a:r>
              <a:endParaRPr lang="es-ES" sz="1800" dirty="0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38907" y="1700808"/>
              <a:ext cx="6355035" cy="46225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825426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Proximidades y paralelismos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5" name="Grupo 4"/>
          <p:cNvGrpSpPr/>
          <p:nvPr/>
        </p:nvGrpSpPr>
        <p:grpSpPr>
          <a:xfrm>
            <a:off x="1524782" y="2236222"/>
            <a:ext cx="7112592" cy="3929082"/>
            <a:chOff x="1524782" y="1999372"/>
            <a:chExt cx="7112592" cy="3929082"/>
          </a:xfrm>
        </p:grpSpPr>
        <p:sp>
          <p:nvSpPr>
            <p:cNvPr id="8" name="CuadroTexto 7"/>
            <p:cNvSpPr txBox="1"/>
            <p:nvPr/>
          </p:nvSpPr>
          <p:spPr>
            <a:xfrm>
              <a:off x="3851920" y="5559122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164</a:t>
              </a:r>
              <a:endParaRPr lang="es-ES" sz="1800" dirty="0"/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782" y="1999372"/>
              <a:ext cx="7112592" cy="3445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083795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Proximidades y paralelismos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3" name="Grupo 2"/>
          <p:cNvGrpSpPr/>
          <p:nvPr/>
        </p:nvGrpSpPr>
        <p:grpSpPr>
          <a:xfrm>
            <a:off x="1476375" y="2492896"/>
            <a:ext cx="7200082" cy="2808312"/>
            <a:chOff x="1476375" y="1973504"/>
            <a:chExt cx="7005355" cy="2632938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6375" y="1973504"/>
              <a:ext cx="7005355" cy="2175576"/>
            </a:xfrm>
            <a:prstGeom prst="rect">
              <a:avLst/>
            </a:prstGeom>
          </p:spPr>
        </p:pic>
        <p:sp>
          <p:nvSpPr>
            <p:cNvPr id="11" name="CuadroTexto 10"/>
            <p:cNvSpPr txBox="1"/>
            <p:nvPr/>
          </p:nvSpPr>
          <p:spPr>
            <a:xfrm>
              <a:off x="3676341" y="4237110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164</a:t>
              </a:r>
              <a:endParaRPr lang="es-E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2489193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Proximidades y paralelismos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11" name="Grupo 10"/>
          <p:cNvGrpSpPr/>
          <p:nvPr/>
        </p:nvGrpSpPr>
        <p:grpSpPr>
          <a:xfrm>
            <a:off x="1391952" y="2451771"/>
            <a:ext cx="7284505" cy="2849437"/>
            <a:chOff x="1391952" y="2163739"/>
            <a:chExt cx="7284505" cy="2849437"/>
          </a:xfrm>
        </p:grpSpPr>
        <p:sp>
          <p:nvSpPr>
            <p:cNvPr id="8" name="CuadroTexto 7"/>
            <p:cNvSpPr txBox="1"/>
            <p:nvPr/>
          </p:nvSpPr>
          <p:spPr>
            <a:xfrm>
              <a:off x="3707904" y="4619244"/>
              <a:ext cx="2130651" cy="39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164</a:t>
              </a:r>
              <a:endParaRPr lang="es-ES" sz="1800" dirty="0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1952" y="2163739"/>
              <a:ext cx="7284505" cy="22622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642139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Proximidades y paralelismos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5" name="Grupo 4"/>
          <p:cNvGrpSpPr/>
          <p:nvPr/>
        </p:nvGrpSpPr>
        <p:grpSpPr>
          <a:xfrm>
            <a:off x="1454604" y="2130360"/>
            <a:ext cx="7226985" cy="4034944"/>
            <a:chOff x="1454604" y="1772817"/>
            <a:chExt cx="7226985" cy="4034944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4604" y="1772817"/>
              <a:ext cx="7226985" cy="3456384"/>
            </a:xfrm>
            <a:prstGeom prst="rect">
              <a:avLst/>
            </a:prstGeom>
          </p:spPr>
        </p:pic>
        <p:sp>
          <p:nvSpPr>
            <p:cNvPr id="11" name="CuadroTexto 10"/>
            <p:cNvSpPr txBox="1"/>
            <p:nvPr/>
          </p:nvSpPr>
          <p:spPr>
            <a:xfrm>
              <a:off x="3707904" y="5413829"/>
              <a:ext cx="2130651" cy="39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164</a:t>
              </a:r>
              <a:endParaRPr lang="es-E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125779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Cruzamientos y paralelismos para acometidas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5" name="Grupo 4"/>
          <p:cNvGrpSpPr/>
          <p:nvPr/>
        </p:nvGrpSpPr>
        <p:grpSpPr>
          <a:xfrm>
            <a:off x="1524782" y="1976073"/>
            <a:ext cx="7111334" cy="3910491"/>
            <a:chOff x="1524782" y="1976073"/>
            <a:chExt cx="7111334" cy="3910491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782" y="1976073"/>
              <a:ext cx="7111334" cy="3356903"/>
            </a:xfrm>
            <a:prstGeom prst="rect">
              <a:avLst/>
            </a:prstGeom>
          </p:spPr>
        </p:pic>
        <p:sp>
          <p:nvSpPr>
            <p:cNvPr id="11" name="CuadroTexto 10"/>
            <p:cNvSpPr txBox="1"/>
            <p:nvPr/>
          </p:nvSpPr>
          <p:spPr>
            <a:xfrm>
              <a:off x="3958398" y="5517232"/>
              <a:ext cx="21306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165</a:t>
              </a:r>
              <a:endParaRPr lang="es-E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9887565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Conductor neutro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684213">
              <a:defRPr/>
            </a:pP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MATERIALES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1352772" y="1845139"/>
            <a:ext cx="730675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rgbClr val="59C619"/>
                </a:solidFill>
              </a:rPr>
              <a:t>Sección </a:t>
            </a:r>
            <a:r>
              <a:rPr lang="es-ES" sz="2000" b="1" dirty="0" smtClean="0">
                <a:solidFill>
                  <a:srgbClr val="59C619"/>
                </a:solidFill>
              </a:rPr>
              <a:t>mínima</a:t>
            </a:r>
          </a:p>
          <a:p>
            <a:pPr marL="742950" lvl="1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s-ES" sz="1600" dirty="0" smtClean="0"/>
              <a:t>Con </a:t>
            </a:r>
            <a:r>
              <a:rPr lang="es-ES" sz="1600" b="1" dirty="0">
                <a:solidFill>
                  <a:srgbClr val="59C619"/>
                </a:solidFill>
              </a:rPr>
              <a:t>dos o tres conductores</a:t>
            </a:r>
            <a:r>
              <a:rPr lang="es-ES" sz="1600" dirty="0"/>
              <a:t>: igual a la </a:t>
            </a:r>
            <a:r>
              <a:rPr lang="es-ES" sz="1600" dirty="0" smtClean="0"/>
              <a:t>fase</a:t>
            </a:r>
            <a:r>
              <a:rPr lang="es-ES" sz="1600" dirty="0"/>
              <a:t>. </a:t>
            </a:r>
            <a:endParaRPr lang="es-ES" sz="1600" dirty="0" smtClean="0"/>
          </a:p>
          <a:p>
            <a:pPr marL="742950" lvl="1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s-ES" sz="1600" dirty="0" smtClean="0"/>
              <a:t>Con </a:t>
            </a:r>
            <a:r>
              <a:rPr lang="es-ES" sz="1600" b="1" dirty="0">
                <a:solidFill>
                  <a:srgbClr val="59C619"/>
                </a:solidFill>
              </a:rPr>
              <a:t>cuatro conductores</a:t>
            </a:r>
            <a:r>
              <a:rPr lang="es-ES" sz="1600" dirty="0"/>
              <a:t>: </a:t>
            </a:r>
            <a:r>
              <a:rPr lang="es-ES" sz="1600" dirty="0" smtClean="0"/>
              <a:t>ver </a:t>
            </a:r>
            <a:r>
              <a:rPr lang="es-ES" sz="1600" b="1" i="1" dirty="0" smtClean="0">
                <a:solidFill>
                  <a:srgbClr val="59C619"/>
                </a:solidFill>
              </a:rPr>
              <a:t>tabla </a:t>
            </a:r>
            <a:r>
              <a:rPr lang="es-ES" sz="1600" b="1" i="1" dirty="0">
                <a:solidFill>
                  <a:srgbClr val="59C619"/>
                </a:solidFill>
              </a:rPr>
              <a:t>1 </a:t>
            </a:r>
            <a:r>
              <a:rPr lang="es-ES" sz="1600" dirty="0">
                <a:solidFill>
                  <a:srgbClr val="59C619"/>
                </a:solidFill>
              </a:rPr>
              <a:t>de la </a:t>
            </a:r>
            <a:r>
              <a:rPr lang="es-ES" sz="1600" b="1" dirty="0">
                <a:solidFill>
                  <a:srgbClr val="59C619"/>
                </a:solidFill>
              </a:rPr>
              <a:t>ITC-BT </a:t>
            </a:r>
            <a:r>
              <a:rPr lang="es-ES" sz="1600" b="1" dirty="0" smtClean="0">
                <a:solidFill>
                  <a:srgbClr val="59C619"/>
                </a:solidFill>
              </a:rPr>
              <a:t>07</a:t>
            </a:r>
            <a:r>
              <a:rPr lang="es-ES" sz="1600" dirty="0" smtClean="0"/>
              <a:t> </a:t>
            </a:r>
          </a:p>
          <a:p>
            <a:pPr marL="712788" lvl="1">
              <a:buClr>
                <a:srgbClr val="009900"/>
              </a:buClr>
            </a:pPr>
            <a:r>
              <a:rPr lang="es-ES" sz="1600" dirty="0" smtClean="0"/>
              <a:t>mínimo </a:t>
            </a:r>
            <a:r>
              <a:rPr lang="es-ES" sz="1600" b="1" dirty="0">
                <a:solidFill>
                  <a:srgbClr val="59C619"/>
                </a:solidFill>
              </a:rPr>
              <a:t>10 </a:t>
            </a:r>
            <a:r>
              <a:rPr lang="es-ES" sz="1600" b="1" dirty="0" smtClean="0">
                <a:solidFill>
                  <a:srgbClr val="59C619"/>
                </a:solidFill>
              </a:rPr>
              <a:t>mm</a:t>
            </a:r>
            <a:r>
              <a:rPr lang="es" sz="1600" b="1" baseline="30000" dirty="0" smtClean="0">
                <a:solidFill>
                  <a:srgbClr val="59C619"/>
                </a:solidFill>
              </a:rPr>
              <a:t>2</a:t>
            </a:r>
            <a:r>
              <a:rPr lang="es-ES" sz="1600" b="1" dirty="0" smtClean="0">
                <a:solidFill>
                  <a:srgbClr val="59C619"/>
                </a:solidFill>
              </a:rPr>
              <a:t> Cu</a:t>
            </a:r>
            <a:r>
              <a:rPr lang="es-ES" sz="1600" b="1" dirty="0" smtClean="0"/>
              <a:t> </a:t>
            </a:r>
            <a:r>
              <a:rPr lang="es-ES" sz="1600" dirty="0" smtClean="0"/>
              <a:t>y </a:t>
            </a:r>
            <a:r>
              <a:rPr lang="es-ES" sz="1600" b="1" dirty="0" smtClean="0">
                <a:solidFill>
                  <a:srgbClr val="59C619"/>
                </a:solidFill>
              </a:rPr>
              <a:t>16 mm</a:t>
            </a:r>
            <a:r>
              <a:rPr lang="es" sz="1600" b="1" baseline="30000" dirty="0" smtClean="0">
                <a:solidFill>
                  <a:srgbClr val="59C619"/>
                </a:solidFill>
              </a:rPr>
              <a:t>2 </a:t>
            </a:r>
            <a:r>
              <a:rPr lang="es-ES" sz="1600" b="1" dirty="0" smtClean="0">
                <a:solidFill>
                  <a:srgbClr val="59C619"/>
                </a:solidFill>
              </a:rPr>
              <a:t>Al</a:t>
            </a:r>
            <a:r>
              <a:rPr lang="es-ES" sz="1600" dirty="0" smtClean="0"/>
              <a:t>. </a:t>
            </a:r>
            <a:endParaRPr lang="es-ES" sz="1600" dirty="0"/>
          </a:p>
        </p:txBody>
      </p:sp>
      <p:grpSp>
        <p:nvGrpSpPr>
          <p:cNvPr id="3" name="Grupo 2"/>
          <p:cNvGrpSpPr/>
          <p:nvPr/>
        </p:nvGrpSpPr>
        <p:grpSpPr>
          <a:xfrm>
            <a:off x="2465548" y="2996952"/>
            <a:ext cx="4449371" cy="3733739"/>
            <a:chOff x="2465548" y="2996952"/>
            <a:chExt cx="4449371" cy="3733739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/>
            <a:srcRect t="9818"/>
            <a:stretch/>
          </p:blipFill>
          <p:spPr>
            <a:xfrm>
              <a:off x="2465548" y="2996952"/>
              <a:ext cx="4449371" cy="3364407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3473660" y="6361359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153</a:t>
              </a:r>
              <a:endParaRPr lang="es-E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3682331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Conductor neutro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1352772" y="1845139"/>
            <a:ext cx="730675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Ø"/>
            </a:pPr>
            <a:r>
              <a:rPr lang="es-ES" sz="2000" b="1" dirty="0">
                <a:solidFill>
                  <a:srgbClr val="59C619"/>
                </a:solidFill>
              </a:rPr>
              <a:t>Sección </a:t>
            </a:r>
            <a:r>
              <a:rPr lang="es-ES" sz="2000" b="1" dirty="0" smtClean="0">
                <a:solidFill>
                  <a:srgbClr val="59C619"/>
                </a:solidFill>
              </a:rPr>
              <a:t>mínima</a:t>
            </a:r>
          </a:p>
          <a:p>
            <a:pPr marL="742950" lvl="1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s-ES" sz="1600" dirty="0" smtClean="0"/>
              <a:t>Con </a:t>
            </a:r>
            <a:r>
              <a:rPr lang="es-ES" sz="1600" b="1" dirty="0">
                <a:solidFill>
                  <a:srgbClr val="59C619"/>
                </a:solidFill>
              </a:rPr>
              <a:t>dos o tres conductores</a:t>
            </a:r>
            <a:r>
              <a:rPr lang="es-ES" sz="1600" dirty="0"/>
              <a:t>: igual a la </a:t>
            </a:r>
            <a:r>
              <a:rPr lang="es-ES" sz="1600" dirty="0" smtClean="0"/>
              <a:t>fase</a:t>
            </a:r>
            <a:r>
              <a:rPr lang="es-ES" sz="1600" dirty="0"/>
              <a:t>. </a:t>
            </a:r>
            <a:endParaRPr lang="es-ES" sz="1600" dirty="0" smtClean="0"/>
          </a:p>
          <a:p>
            <a:pPr marL="742950" lvl="1" indent="-285750">
              <a:buClr>
                <a:srgbClr val="009900"/>
              </a:buClr>
              <a:buFont typeface="Wingdings" panose="05000000000000000000" pitchFamily="2" charset="2"/>
              <a:buChar char="ü"/>
            </a:pPr>
            <a:r>
              <a:rPr lang="es-ES" sz="1600" dirty="0" smtClean="0"/>
              <a:t>Con </a:t>
            </a:r>
            <a:r>
              <a:rPr lang="es-ES" sz="1600" b="1" dirty="0">
                <a:solidFill>
                  <a:srgbClr val="59C619"/>
                </a:solidFill>
              </a:rPr>
              <a:t>cuatro conductores</a:t>
            </a:r>
            <a:r>
              <a:rPr lang="es-ES" sz="1600" dirty="0"/>
              <a:t>: </a:t>
            </a:r>
            <a:r>
              <a:rPr lang="es-ES" sz="1600" dirty="0" smtClean="0"/>
              <a:t>ver </a:t>
            </a:r>
            <a:r>
              <a:rPr lang="es-ES" sz="1600" b="1" i="1" dirty="0" smtClean="0">
                <a:solidFill>
                  <a:srgbClr val="59C619"/>
                </a:solidFill>
              </a:rPr>
              <a:t>tabla </a:t>
            </a:r>
            <a:r>
              <a:rPr lang="es-ES" sz="1600" b="1" i="1" dirty="0">
                <a:solidFill>
                  <a:srgbClr val="59C619"/>
                </a:solidFill>
              </a:rPr>
              <a:t>1 </a:t>
            </a:r>
            <a:r>
              <a:rPr lang="es-ES" sz="1600" dirty="0">
                <a:solidFill>
                  <a:srgbClr val="59C619"/>
                </a:solidFill>
              </a:rPr>
              <a:t>de la </a:t>
            </a:r>
            <a:r>
              <a:rPr lang="es-ES" sz="1600" b="1" dirty="0">
                <a:solidFill>
                  <a:srgbClr val="59C619"/>
                </a:solidFill>
              </a:rPr>
              <a:t>ITC-BT </a:t>
            </a:r>
            <a:r>
              <a:rPr lang="es-ES" sz="1600" b="1" dirty="0" smtClean="0">
                <a:solidFill>
                  <a:srgbClr val="59C619"/>
                </a:solidFill>
              </a:rPr>
              <a:t>07</a:t>
            </a:r>
            <a:r>
              <a:rPr lang="es-ES" sz="1600" dirty="0" smtClean="0"/>
              <a:t> </a:t>
            </a:r>
          </a:p>
          <a:p>
            <a:pPr marL="712788" lvl="1">
              <a:buClr>
                <a:srgbClr val="009900"/>
              </a:buClr>
            </a:pPr>
            <a:r>
              <a:rPr lang="es-ES" sz="1600" dirty="0" smtClean="0"/>
              <a:t>mínimo </a:t>
            </a:r>
            <a:r>
              <a:rPr lang="es-ES" sz="1600" b="1" dirty="0">
                <a:solidFill>
                  <a:srgbClr val="59C619"/>
                </a:solidFill>
              </a:rPr>
              <a:t>10 </a:t>
            </a:r>
            <a:r>
              <a:rPr lang="es-ES" sz="1600" b="1" dirty="0" smtClean="0">
                <a:solidFill>
                  <a:srgbClr val="59C619"/>
                </a:solidFill>
              </a:rPr>
              <a:t>mm</a:t>
            </a:r>
            <a:r>
              <a:rPr lang="es" sz="1600" b="1" baseline="30000" dirty="0" smtClean="0">
                <a:solidFill>
                  <a:srgbClr val="59C619"/>
                </a:solidFill>
              </a:rPr>
              <a:t>2</a:t>
            </a:r>
            <a:r>
              <a:rPr lang="es-ES" sz="1600" b="1" dirty="0" smtClean="0">
                <a:solidFill>
                  <a:srgbClr val="59C619"/>
                </a:solidFill>
              </a:rPr>
              <a:t> Cu</a:t>
            </a:r>
            <a:r>
              <a:rPr lang="es-ES" sz="1600" b="1" dirty="0" smtClean="0"/>
              <a:t> </a:t>
            </a:r>
            <a:r>
              <a:rPr lang="es-ES" sz="1600" dirty="0" smtClean="0"/>
              <a:t>y </a:t>
            </a:r>
            <a:r>
              <a:rPr lang="es-ES" sz="1600" b="1" dirty="0" smtClean="0">
                <a:solidFill>
                  <a:srgbClr val="59C619"/>
                </a:solidFill>
              </a:rPr>
              <a:t>16 mm</a:t>
            </a:r>
            <a:r>
              <a:rPr lang="es" sz="1600" b="1" baseline="30000" dirty="0" smtClean="0">
                <a:solidFill>
                  <a:srgbClr val="59C619"/>
                </a:solidFill>
              </a:rPr>
              <a:t>2 </a:t>
            </a:r>
            <a:r>
              <a:rPr lang="es-ES" sz="1600" b="1" dirty="0" smtClean="0">
                <a:solidFill>
                  <a:srgbClr val="59C619"/>
                </a:solidFill>
              </a:rPr>
              <a:t>Al</a:t>
            </a:r>
            <a:r>
              <a:rPr lang="es-ES" sz="1600" dirty="0" smtClean="0"/>
              <a:t>. </a:t>
            </a:r>
            <a:endParaRPr lang="es-ES" sz="1600" dirty="0"/>
          </a:p>
        </p:txBody>
      </p:sp>
      <p:grpSp>
        <p:nvGrpSpPr>
          <p:cNvPr id="3" name="Grupo 2"/>
          <p:cNvGrpSpPr/>
          <p:nvPr/>
        </p:nvGrpSpPr>
        <p:grpSpPr>
          <a:xfrm>
            <a:off x="2465548" y="2996952"/>
            <a:ext cx="4449371" cy="3733739"/>
            <a:chOff x="2465548" y="2996952"/>
            <a:chExt cx="4449371" cy="3733739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/>
            <a:srcRect t="9818"/>
            <a:stretch/>
          </p:blipFill>
          <p:spPr>
            <a:xfrm>
              <a:off x="2465548" y="2996952"/>
              <a:ext cx="4449371" cy="3364407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3473660" y="6361359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153</a:t>
              </a:r>
              <a:endParaRPr lang="es-E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3973302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Conductor neutro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1352772" y="1845139"/>
            <a:ext cx="73067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Ø"/>
            </a:pPr>
            <a:r>
              <a:rPr lang="es-ES" sz="2000" b="1" dirty="0" smtClean="0">
                <a:solidFill>
                  <a:srgbClr val="59C619"/>
                </a:solidFill>
              </a:rPr>
              <a:t>Identificación</a:t>
            </a:r>
            <a:endParaRPr lang="es-ES" sz="2000" b="1" dirty="0" smtClean="0"/>
          </a:p>
          <a:p>
            <a:pPr marL="0" lvl="1"/>
            <a:endParaRPr lang="es-ES" sz="1600" dirty="0" smtClean="0"/>
          </a:p>
          <a:p>
            <a:pPr marL="742950" lvl="2" indent="-285750">
              <a:buClr>
                <a:srgbClr val="59C619"/>
              </a:buClr>
              <a:buFont typeface="Wingdings" panose="05000000000000000000" pitchFamily="2" charset="2"/>
              <a:buChar char="ü"/>
            </a:pPr>
            <a:r>
              <a:rPr lang="es-ES" sz="1600" dirty="0" smtClean="0"/>
              <a:t>Identificado </a:t>
            </a:r>
            <a:r>
              <a:rPr lang="es-ES" sz="1600" dirty="0"/>
              <a:t>por un sistema adecuado </a:t>
            </a:r>
            <a:endParaRPr lang="es-ES" sz="1600" dirty="0" smtClean="0"/>
          </a:p>
          <a:p>
            <a:pPr marL="742950" lvl="2" indent="-285750">
              <a:buClr>
                <a:srgbClr val="59C619"/>
              </a:buClr>
              <a:buFont typeface="Wingdings" panose="05000000000000000000" pitchFamily="2" charset="2"/>
              <a:buChar char="ü"/>
            </a:pPr>
            <a:r>
              <a:rPr lang="es-ES" sz="1600" dirty="0" smtClean="0"/>
              <a:t>Para conductores </a:t>
            </a:r>
            <a:r>
              <a:rPr lang="es-ES" sz="1600" dirty="0"/>
              <a:t>desnudos se admite </a:t>
            </a:r>
            <a:r>
              <a:rPr lang="es-ES" sz="1600" dirty="0" smtClean="0"/>
              <a:t>no identificarlo cuando:</a:t>
            </a:r>
          </a:p>
          <a:p>
            <a:pPr marL="1200150" lvl="3" indent="-285750">
              <a:buClr>
                <a:srgbClr val="59C619"/>
              </a:buClr>
              <a:buFont typeface="Wingdings" panose="05000000000000000000" pitchFamily="2" charset="2"/>
              <a:buChar char="ü"/>
            </a:pPr>
            <a:r>
              <a:rPr lang="es-ES" sz="1600" dirty="0" smtClean="0"/>
              <a:t>Distinta sección</a:t>
            </a:r>
          </a:p>
          <a:p>
            <a:pPr marL="1200150" lvl="3" indent="-285750">
              <a:buClr>
                <a:srgbClr val="59C619"/>
              </a:buClr>
              <a:buFont typeface="Wingdings" panose="05000000000000000000" pitchFamily="2" charset="2"/>
              <a:buChar char="ü"/>
            </a:pPr>
            <a:r>
              <a:rPr lang="es-ES" sz="1600" dirty="0" smtClean="0"/>
              <a:t>Cuando </a:t>
            </a:r>
            <a:r>
              <a:rPr lang="es-ES" sz="1600" dirty="0"/>
              <a:t>esté claramente diferenciado por su </a:t>
            </a:r>
            <a:r>
              <a:rPr lang="es-ES" sz="1600" dirty="0" smtClean="0"/>
              <a:t>posición</a:t>
            </a:r>
            <a:endParaRPr lang="es-ES" sz="1600" dirty="0"/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Ø"/>
            </a:pPr>
            <a:endParaRPr lang="es-ES" sz="1600" dirty="0" smtClean="0"/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Ø"/>
            </a:pPr>
            <a:r>
              <a:rPr lang="es-ES" sz="2000" b="1" dirty="0" smtClean="0">
                <a:solidFill>
                  <a:srgbClr val="59C619"/>
                </a:solidFill>
              </a:rPr>
              <a:t>Continuidad (No podrá ser interrumpido, salvo)</a:t>
            </a:r>
            <a:endParaRPr lang="es-ES" sz="2000" b="1" dirty="0"/>
          </a:p>
          <a:p>
            <a:pPr marL="0" lvl="1"/>
            <a:endParaRPr lang="es-ES" sz="1600" dirty="0"/>
          </a:p>
          <a:p>
            <a:pPr marL="742950" lvl="2" indent="-285750">
              <a:buClr>
                <a:srgbClr val="59C619"/>
              </a:buClr>
              <a:buFont typeface="Wingdings" panose="05000000000000000000" pitchFamily="2" charset="2"/>
              <a:buChar char="ü"/>
            </a:pPr>
            <a:r>
              <a:rPr lang="es-ES" sz="1600" dirty="0" smtClean="0"/>
              <a:t>Interruptores </a:t>
            </a:r>
            <a:r>
              <a:rPr lang="es-ES" sz="1600" dirty="0"/>
              <a:t>o seccionadores </a:t>
            </a:r>
            <a:r>
              <a:rPr lang="es-ES" sz="1600" b="1" dirty="0" err="1" smtClean="0">
                <a:solidFill>
                  <a:srgbClr val="59C619"/>
                </a:solidFill>
              </a:rPr>
              <a:t>omnipolares</a:t>
            </a:r>
            <a:r>
              <a:rPr lang="es-ES" sz="1600" dirty="0" smtClean="0"/>
              <a:t> </a:t>
            </a:r>
            <a:endParaRPr lang="es-ES" sz="1600" dirty="0"/>
          </a:p>
          <a:p>
            <a:pPr marL="742950" lvl="2" indent="-285750">
              <a:buClr>
                <a:srgbClr val="59C619"/>
              </a:buClr>
              <a:buFont typeface="Wingdings" panose="05000000000000000000" pitchFamily="2" charset="2"/>
              <a:buChar char="ü"/>
            </a:pPr>
            <a:r>
              <a:rPr lang="es-ES" sz="1600" dirty="0" smtClean="0"/>
              <a:t>Uniones </a:t>
            </a:r>
            <a:r>
              <a:rPr lang="es-ES" sz="1600" dirty="0"/>
              <a:t>amovibles </a:t>
            </a: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Ø"/>
            </a:pPr>
            <a:endParaRPr lang="es-ES" sz="1600" dirty="0" smtClean="0"/>
          </a:p>
          <a:p>
            <a:pPr marL="342900" indent="-342900">
              <a:buClr>
                <a:srgbClr val="009900"/>
              </a:buClr>
              <a:buFont typeface="Wingdings" panose="05000000000000000000" pitchFamily="2" charset="2"/>
              <a:buChar char="Ø"/>
            </a:pPr>
            <a:r>
              <a:rPr lang="es-ES" sz="2000" b="1" dirty="0" smtClean="0">
                <a:solidFill>
                  <a:srgbClr val="59C619"/>
                </a:solidFill>
              </a:rPr>
              <a:t>Puesta </a:t>
            </a:r>
            <a:r>
              <a:rPr lang="es-ES" sz="2000" b="1" dirty="0">
                <a:solidFill>
                  <a:srgbClr val="59C619"/>
                </a:solidFill>
              </a:rPr>
              <a:t>a tierra </a:t>
            </a:r>
          </a:p>
          <a:p>
            <a:pPr marL="742950" lvl="2" indent="-285750">
              <a:buClr>
                <a:srgbClr val="59C619"/>
              </a:buClr>
              <a:buFont typeface="Wingdings" panose="05000000000000000000" pitchFamily="2" charset="2"/>
              <a:buChar char="ü"/>
            </a:pPr>
            <a:r>
              <a:rPr lang="es-ES" sz="1600" dirty="0" smtClean="0"/>
              <a:t>Se </a:t>
            </a:r>
            <a:r>
              <a:rPr lang="es-ES" sz="1600" dirty="0"/>
              <a:t>conectará a tierra en el centro de transformación </a:t>
            </a:r>
          </a:p>
          <a:p>
            <a:pPr marL="742950" lvl="2" indent="-285750">
              <a:buClr>
                <a:srgbClr val="59C619"/>
              </a:buClr>
              <a:buFont typeface="Wingdings" panose="05000000000000000000" pitchFamily="2" charset="2"/>
              <a:buChar char="ü"/>
            </a:pPr>
            <a:r>
              <a:rPr lang="es-ES" sz="1600" dirty="0" smtClean="0"/>
              <a:t>Para esquemas de distribución TT y TN-S </a:t>
            </a:r>
            <a:r>
              <a:rPr lang="es-ES" sz="1600" b="1" dirty="0" smtClean="0">
                <a:solidFill>
                  <a:srgbClr val="59C619"/>
                </a:solidFill>
              </a:rPr>
              <a:t>cada </a:t>
            </a:r>
            <a:r>
              <a:rPr lang="es-ES" sz="1600" b="1" dirty="0">
                <a:solidFill>
                  <a:srgbClr val="59C619"/>
                </a:solidFill>
              </a:rPr>
              <a:t>500 metros </a:t>
            </a:r>
          </a:p>
        </p:txBody>
      </p:sp>
      <p:pic>
        <p:nvPicPr>
          <p:cNvPr id="21506" name="Picture 2" descr="Imagen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445224"/>
            <a:ext cx="3265076" cy="163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43376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38315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Temperatura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máxima </a:t>
            </a:r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admisible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5" name="Grupo 4"/>
          <p:cNvGrpSpPr/>
          <p:nvPr/>
        </p:nvGrpSpPr>
        <p:grpSpPr>
          <a:xfrm>
            <a:off x="1511528" y="2636912"/>
            <a:ext cx="7124587" cy="3312368"/>
            <a:chOff x="1511528" y="2636912"/>
            <a:chExt cx="7124587" cy="3312368"/>
          </a:xfrm>
        </p:grpSpPr>
        <p:sp>
          <p:nvSpPr>
            <p:cNvPr id="8" name="CuadroTexto 7"/>
            <p:cNvSpPr txBox="1"/>
            <p:nvPr/>
          </p:nvSpPr>
          <p:spPr>
            <a:xfrm>
              <a:off x="3851920" y="5579948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166</a:t>
              </a:r>
              <a:endParaRPr lang="es-ES" sz="1800" dirty="0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1528" y="2636912"/>
              <a:ext cx="7124587" cy="26518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26331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Cables </a:t>
            </a:r>
            <a:r>
              <a:rPr lang="es-ES" b="1" i="1" u="sng" dirty="0" err="1">
                <a:solidFill>
                  <a:srgbClr val="59C619"/>
                </a:solidFill>
                <a:latin typeface="Century Gothic" panose="020B0502020202020204" pitchFamily="34" charset="0"/>
              </a:rPr>
              <a:t>tetrapolares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 con conductores de aluminio y conductor neutro concéntrico de cobre, en instalación enterrada 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5" name="Grupo 4"/>
          <p:cNvGrpSpPr/>
          <p:nvPr/>
        </p:nvGrpSpPr>
        <p:grpSpPr>
          <a:xfrm>
            <a:off x="1445079" y="2420888"/>
            <a:ext cx="7191036" cy="4320480"/>
            <a:chOff x="1445079" y="2420888"/>
            <a:chExt cx="7191036" cy="4320480"/>
          </a:xfrm>
        </p:grpSpPr>
        <p:sp>
          <p:nvSpPr>
            <p:cNvPr id="8" name="CuadroTexto 7"/>
            <p:cNvSpPr txBox="1"/>
            <p:nvPr/>
          </p:nvSpPr>
          <p:spPr>
            <a:xfrm>
              <a:off x="3842290" y="6372036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167</a:t>
              </a:r>
              <a:endParaRPr lang="es-ES" sz="1800" dirty="0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45079" y="2420888"/>
              <a:ext cx="7191036" cy="39702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752900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Cables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con conductores de aluminio en instalación enterrada 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5" name="Grupo 4"/>
          <p:cNvGrpSpPr/>
          <p:nvPr/>
        </p:nvGrpSpPr>
        <p:grpSpPr>
          <a:xfrm>
            <a:off x="2683608" y="1772816"/>
            <a:ext cx="5972678" cy="4802846"/>
            <a:chOff x="2683608" y="1772816"/>
            <a:chExt cx="5972678" cy="4802846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30672" y="1772816"/>
              <a:ext cx="3925614" cy="4802846"/>
            </a:xfrm>
            <a:prstGeom prst="rect">
              <a:avLst/>
            </a:prstGeom>
          </p:spPr>
        </p:pic>
        <p:sp>
          <p:nvSpPr>
            <p:cNvPr id="11" name="CuadroTexto 10"/>
            <p:cNvSpPr txBox="1"/>
            <p:nvPr/>
          </p:nvSpPr>
          <p:spPr>
            <a:xfrm>
              <a:off x="2683608" y="5949280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168</a:t>
              </a:r>
              <a:endParaRPr lang="es-ES" sz="1800" dirty="0"/>
            </a:p>
          </p:txBody>
        </p:sp>
      </p:grpSp>
      <p:sp>
        <p:nvSpPr>
          <p:cNvPr id="12" name="Rectángulo 11"/>
          <p:cNvSpPr/>
          <p:nvPr/>
        </p:nvSpPr>
        <p:spPr>
          <a:xfrm>
            <a:off x="1349533" y="3270463"/>
            <a:ext cx="33811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900"/>
              </a:buClr>
            </a:pPr>
            <a:r>
              <a:rPr lang="es-ES" sz="1600" dirty="0" smtClean="0">
                <a:solidFill>
                  <a:srgbClr val="59C619"/>
                </a:solidFill>
              </a:rPr>
              <a:t>Instalaciones monofásicas</a:t>
            </a:r>
          </a:p>
          <a:p>
            <a:pPr>
              <a:buClr>
                <a:srgbClr val="009900"/>
              </a:buClr>
            </a:pPr>
            <a:endParaRPr lang="es-ES" sz="1600" dirty="0" smtClean="0"/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Ø"/>
            </a:pPr>
            <a:r>
              <a:rPr lang="es-ES" sz="1600" dirty="0" smtClean="0"/>
              <a:t>Dos cables unipolares</a:t>
            </a:r>
          </a:p>
          <a:p>
            <a:pPr>
              <a:buClr>
                <a:srgbClr val="009900"/>
              </a:buClr>
            </a:pPr>
            <a:r>
              <a:rPr lang="es-ES" sz="1200" dirty="0" smtClean="0"/>
              <a:t>Se corresponderá con el sistemas de terna de cables unipolares multiplicado por </a:t>
            </a:r>
            <a:r>
              <a:rPr lang="es-ES" sz="1200" b="1" dirty="0" smtClean="0">
                <a:solidFill>
                  <a:srgbClr val="59C619"/>
                </a:solidFill>
              </a:rPr>
              <a:t>1,225</a:t>
            </a:r>
          </a:p>
          <a:p>
            <a:pPr>
              <a:buClr>
                <a:srgbClr val="009900"/>
              </a:buClr>
            </a:pPr>
            <a:endParaRPr lang="es-ES" sz="1200" b="1" dirty="0">
              <a:solidFill>
                <a:srgbClr val="59C619"/>
              </a:solidFill>
            </a:endParaRP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Ø"/>
            </a:pPr>
            <a:r>
              <a:rPr lang="es-ES" sz="1600" dirty="0"/>
              <a:t>Un cable </a:t>
            </a:r>
            <a:r>
              <a:rPr lang="es-ES" sz="1600" dirty="0" smtClean="0"/>
              <a:t>Bipolar</a:t>
            </a:r>
          </a:p>
          <a:p>
            <a:pPr>
              <a:buClr>
                <a:srgbClr val="009900"/>
              </a:buClr>
            </a:pPr>
            <a:r>
              <a:rPr lang="es-ES" sz="1200" dirty="0"/>
              <a:t>Se corresponderá con el sistemas de </a:t>
            </a:r>
            <a:r>
              <a:rPr lang="es-ES" sz="1200" dirty="0" smtClean="0"/>
              <a:t>un cable tripolar o </a:t>
            </a:r>
            <a:r>
              <a:rPr lang="es-ES" sz="1200" dirty="0" err="1" smtClean="0"/>
              <a:t>tetrapolar</a:t>
            </a:r>
            <a:r>
              <a:rPr lang="es-ES" sz="1200" dirty="0" smtClean="0"/>
              <a:t> </a:t>
            </a:r>
            <a:r>
              <a:rPr lang="es-ES" sz="1200" dirty="0"/>
              <a:t>multiplicado por </a:t>
            </a:r>
            <a:r>
              <a:rPr lang="es-ES" sz="1200" b="1" dirty="0" smtClean="0">
                <a:solidFill>
                  <a:srgbClr val="59C619"/>
                </a:solidFill>
              </a:rPr>
              <a:t>1,225</a:t>
            </a:r>
            <a:endParaRPr lang="es-ES" sz="1200" b="1" dirty="0">
              <a:solidFill>
                <a:srgbClr val="59C6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36865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Cables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con conductores de </a:t>
            </a:r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cobre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en instalación enterrada 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4" name="Grupo 3"/>
          <p:cNvGrpSpPr/>
          <p:nvPr/>
        </p:nvGrpSpPr>
        <p:grpSpPr>
          <a:xfrm>
            <a:off x="2683608" y="1772817"/>
            <a:ext cx="6013020" cy="4816938"/>
            <a:chOff x="2683608" y="1772817"/>
            <a:chExt cx="6013020" cy="4816938"/>
          </a:xfrm>
        </p:grpSpPr>
        <p:sp>
          <p:nvSpPr>
            <p:cNvPr id="11" name="CuadroTexto 10"/>
            <p:cNvSpPr txBox="1"/>
            <p:nvPr/>
          </p:nvSpPr>
          <p:spPr>
            <a:xfrm>
              <a:off x="2683608" y="5949280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169</a:t>
              </a:r>
              <a:endParaRPr lang="es-ES" sz="1800" dirty="0"/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7565" y="1772817"/>
              <a:ext cx="3839063" cy="4816938"/>
            </a:xfrm>
            <a:prstGeom prst="rect">
              <a:avLst/>
            </a:prstGeom>
          </p:spPr>
        </p:pic>
      </p:grpSp>
      <p:sp>
        <p:nvSpPr>
          <p:cNvPr id="12" name="Rectángulo 11"/>
          <p:cNvSpPr/>
          <p:nvPr/>
        </p:nvSpPr>
        <p:spPr>
          <a:xfrm>
            <a:off x="1349533" y="3270463"/>
            <a:ext cx="3381139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9900"/>
              </a:buClr>
            </a:pPr>
            <a:r>
              <a:rPr lang="es-ES" sz="1600" dirty="0" smtClean="0">
                <a:solidFill>
                  <a:srgbClr val="59C619"/>
                </a:solidFill>
              </a:rPr>
              <a:t>Instalaciones monofásicas</a:t>
            </a:r>
          </a:p>
          <a:p>
            <a:pPr>
              <a:buClr>
                <a:srgbClr val="009900"/>
              </a:buClr>
            </a:pPr>
            <a:endParaRPr lang="es-ES" sz="1600" dirty="0" smtClean="0"/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Ø"/>
            </a:pPr>
            <a:r>
              <a:rPr lang="es-ES" sz="1600" dirty="0" smtClean="0"/>
              <a:t>Dos cables unipolares</a:t>
            </a:r>
          </a:p>
          <a:p>
            <a:pPr>
              <a:buClr>
                <a:srgbClr val="009900"/>
              </a:buClr>
            </a:pPr>
            <a:r>
              <a:rPr lang="es-ES" sz="1200" dirty="0" smtClean="0"/>
              <a:t>Se corresponderá con el sistemas de terna de cables unipolares multiplicado por </a:t>
            </a:r>
            <a:r>
              <a:rPr lang="es-ES" sz="1200" b="1" dirty="0" smtClean="0">
                <a:solidFill>
                  <a:srgbClr val="59C619"/>
                </a:solidFill>
              </a:rPr>
              <a:t>1,225</a:t>
            </a:r>
          </a:p>
          <a:p>
            <a:pPr>
              <a:buClr>
                <a:srgbClr val="009900"/>
              </a:buClr>
            </a:pPr>
            <a:endParaRPr lang="es-ES" sz="1200" b="1" dirty="0">
              <a:solidFill>
                <a:srgbClr val="59C619"/>
              </a:solidFill>
            </a:endParaRPr>
          </a:p>
          <a:p>
            <a:pPr marL="285750" indent="-285750">
              <a:buClr>
                <a:srgbClr val="009900"/>
              </a:buClr>
              <a:buFont typeface="Wingdings" panose="05000000000000000000" pitchFamily="2" charset="2"/>
              <a:buChar char="Ø"/>
            </a:pPr>
            <a:r>
              <a:rPr lang="es-ES" sz="1600" dirty="0"/>
              <a:t>Un cable </a:t>
            </a:r>
            <a:r>
              <a:rPr lang="es-ES" sz="1600" dirty="0" smtClean="0"/>
              <a:t>Bipolar</a:t>
            </a:r>
          </a:p>
          <a:p>
            <a:pPr>
              <a:buClr>
                <a:srgbClr val="009900"/>
              </a:buClr>
            </a:pPr>
            <a:r>
              <a:rPr lang="es-ES" sz="1200" dirty="0"/>
              <a:t>Se corresponderá con el sistemas de </a:t>
            </a:r>
            <a:r>
              <a:rPr lang="es-ES" sz="1200" dirty="0" smtClean="0"/>
              <a:t>un cable tripolar o </a:t>
            </a:r>
            <a:r>
              <a:rPr lang="es-ES" sz="1200" dirty="0" err="1" smtClean="0"/>
              <a:t>tetrapolar</a:t>
            </a:r>
            <a:r>
              <a:rPr lang="es-ES" sz="1200" dirty="0" smtClean="0"/>
              <a:t> </a:t>
            </a:r>
            <a:r>
              <a:rPr lang="es-ES" sz="1200" dirty="0"/>
              <a:t>multiplicado por </a:t>
            </a:r>
            <a:r>
              <a:rPr lang="es-ES" sz="1200" b="1" dirty="0" smtClean="0">
                <a:solidFill>
                  <a:srgbClr val="59C619"/>
                </a:solidFill>
              </a:rPr>
              <a:t>1,225</a:t>
            </a:r>
            <a:endParaRPr lang="es-ES" sz="1200" b="1" dirty="0">
              <a:solidFill>
                <a:srgbClr val="59C6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7887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Factores de corrección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8" name="Rectángulo 7"/>
          <p:cNvSpPr/>
          <p:nvPr/>
        </p:nvSpPr>
        <p:spPr>
          <a:xfrm>
            <a:off x="1370992" y="1916832"/>
            <a:ext cx="7233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Factores </a:t>
            </a:r>
            <a:r>
              <a:rPr lang="es-ES" sz="2000" dirty="0"/>
              <a:t>de corrección en función de la temperatura ambiente 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760382" y="2342647"/>
            <a:ext cx="6454676" cy="2519161"/>
            <a:chOff x="1760382" y="2342647"/>
            <a:chExt cx="6454676" cy="2519161"/>
          </a:xfrm>
        </p:grpSpPr>
        <p:sp>
          <p:nvSpPr>
            <p:cNvPr id="11" name="CuadroTexto 10"/>
            <p:cNvSpPr txBox="1"/>
            <p:nvPr/>
          </p:nvSpPr>
          <p:spPr>
            <a:xfrm>
              <a:off x="3732609" y="4492476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170</a:t>
              </a:r>
              <a:endParaRPr lang="es-ES" sz="1800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0382" y="2342647"/>
              <a:ext cx="6454676" cy="2117070"/>
            </a:xfrm>
            <a:prstGeom prst="rect">
              <a:avLst/>
            </a:prstGeom>
          </p:spPr>
        </p:pic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784" y="4894567"/>
            <a:ext cx="4248472" cy="17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5708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Factores de corrección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8" name="Rectángulo 7"/>
          <p:cNvSpPr/>
          <p:nvPr/>
        </p:nvSpPr>
        <p:spPr>
          <a:xfrm>
            <a:off x="1370992" y="1916832"/>
            <a:ext cx="7233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Factores </a:t>
            </a:r>
            <a:r>
              <a:rPr lang="es-ES" sz="2000" dirty="0"/>
              <a:t>de corrección en función de la temperatura </a:t>
            </a:r>
            <a:r>
              <a:rPr lang="es-ES" sz="2000" dirty="0" smtClean="0"/>
              <a:t>ambiente</a:t>
            </a:r>
          </a:p>
          <a:p>
            <a:endParaRPr lang="es-ES" sz="2000" dirty="0"/>
          </a:p>
          <a:p>
            <a:pPr algn="just"/>
            <a:r>
              <a:rPr lang="es-ES" sz="2000" dirty="0" smtClean="0"/>
              <a:t>El </a:t>
            </a:r>
            <a:r>
              <a:rPr lang="es-ES" sz="2000" dirty="0"/>
              <a:t>factor de corrección para </a:t>
            </a:r>
            <a:r>
              <a:rPr lang="es-ES" sz="2000" b="1" dirty="0">
                <a:solidFill>
                  <a:srgbClr val="59C619"/>
                </a:solidFill>
              </a:rPr>
              <a:t>otras temperaturas </a:t>
            </a:r>
            <a:r>
              <a:rPr lang="es-ES" sz="2000" dirty="0"/>
              <a:t>del terreno, distintas de las de la tabla, será: </a:t>
            </a:r>
            <a:r>
              <a:rPr lang="es-ES" sz="2000" dirty="0" smtClean="0"/>
              <a:t> </a:t>
            </a:r>
            <a:endParaRPr lang="es-ES" sz="2000" dirty="0"/>
          </a:p>
        </p:txBody>
      </p:sp>
      <p:grpSp>
        <p:nvGrpSpPr>
          <p:cNvPr id="12" name="Grupo 11"/>
          <p:cNvGrpSpPr/>
          <p:nvPr/>
        </p:nvGrpSpPr>
        <p:grpSpPr>
          <a:xfrm>
            <a:off x="1489622" y="3240271"/>
            <a:ext cx="3223695" cy="2421439"/>
            <a:chOff x="2771800" y="4166238"/>
            <a:chExt cx="3223695" cy="2421439"/>
          </a:xfrm>
        </p:grpSpPr>
        <p:sp>
          <p:nvSpPr>
            <p:cNvPr id="13" name="CuadroTexto 12"/>
            <p:cNvSpPr txBox="1"/>
            <p:nvPr/>
          </p:nvSpPr>
          <p:spPr>
            <a:xfrm>
              <a:off x="3275856" y="6218345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170</a:t>
              </a:r>
              <a:endParaRPr lang="es-ES" sz="1800" dirty="0"/>
            </a:p>
          </p:txBody>
        </p:sp>
        <p:pic>
          <p:nvPicPr>
            <p:cNvPr id="14" name="Imagen 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1800" y="4166238"/>
              <a:ext cx="3223695" cy="1957950"/>
            </a:xfrm>
            <a:prstGeom prst="rect">
              <a:avLst/>
            </a:prstGeom>
          </p:spPr>
        </p:pic>
      </p:grp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528" y="3786150"/>
            <a:ext cx="3770375" cy="28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84232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Factores de corrección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8" name="Rectángulo 7"/>
          <p:cNvSpPr/>
          <p:nvPr/>
        </p:nvSpPr>
        <p:spPr>
          <a:xfrm>
            <a:off x="1370992" y="1916832"/>
            <a:ext cx="7233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Factores </a:t>
            </a:r>
            <a:r>
              <a:rPr lang="es-ES" sz="2000" dirty="0"/>
              <a:t>de corrección </a:t>
            </a:r>
            <a:r>
              <a:rPr lang="es-ES" sz="2000" dirty="0" smtClean="0"/>
              <a:t>para resistividad del terreno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1432053" y="2530950"/>
            <a:ext cx="7111334" cy="2695502"/>
            <a:chOff x="1432053" y="2530950"/>
            <a:chExt cx="7111334" cy="2695502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2053" y="2530950"/>
              <a:ext cx="7111334" cy="2296828"/>
            </a:xfrm>
            <a:prstGeom prst="rect">
              <a:avLst/>
            </a:prstGeom>
          </p:spPr>
        </p:pic>
        <p:sp>
          <p:nvSpPr>
            <p:cNvPr id="14" name="CuadroTexto 13"/>
            <p:cNvSpPr txBox="1"/>
            <p:nvPr/>
          </p:nvSpPr>
          <p:spPr>
            <a:xfrm>
              <a:off x="3779912" y="4857120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171</a:t>
              </a:r>
              <a:endParaRPr lang="es-ES" sz="1800" dirty="0"/>
            </a:p>
          </p:txBody>
        </p:sp>
      </p:grpSp>
      <p:pic>
        <p:nvPicPr>
          <p:cNvPr id="10242" name="Picture 2" descr="Resultado de imagen de resistividad del terreno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868898"/>
            <a:ext cx="2369828" cy="178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733667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Factores de corrección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8" name="Rectángulo 7"/>
          <p:cNvSpPr/>
          <p:nvPr/>
        </p:nvSpPr>
        <p:spPr>
          <a:xfrm>
            <a:off x="1370992" y="1916832"/>
            <a:ext cx="7233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Factores </a:t>
            </a:r>
            <a:r>
              <a:rPr lang="es-ES" sz="2000" dirty="0"/>
              <a:t>de corrección por agrupación de varios </a:t>
            </a:r>
            <a:r>
              <a:rPr lang="es-ES" sz="2000" dirty="0" smtClean="0"/>
              <a:t>cables</a:t>
            </a:r>
          </a:p>
          <a:p>
            <a:endParaRPr lang="es-ES" sz="2000" dirty="0"/>
          </a:p>
          <a:p>
            <a:r>
              <a:rPr lang="es-ES" sz="2000" dirty="0" smtClean="0"/>
              <a:t>Estos </a:t>
            </a:r>
            <a:r>
              <a:rPr lang="es-ES" sz="2000" dirty="0"/>
              <a:t>factores se aplican a </a:t>
            </a:r>
            <a:r>
              <a:rPr lang="es-ES" sz="2000" dirty="0">
                <a:solidFill>
                  <a:srgbClr val="59C619"/>
                </a:solidFill>
              </a:rPr>
              <a:t>cables </a:t>
            </a:r>
            <a:r>
              <a:rPr lang="es-ES" sz="2000" dirty="0" smtClean="0">
                <a:solidFill>
                  <a:srgbClr val="59C619"/>
                </a:solidFill>
              </a:rPr>
              <a:t>tripolares o ternos de unipolares</a:t>
            </a:r>
            <a:r>
              <a:rPr lang="es-ES" sz="2000" dirty="0" smtClean="0"/>
              <a:t>.</a:t>
            </a:r>
            <a:endParaRPr lang="es-ES" sz="2000" dirty="0"/>
          </a:p>
        </p:txBody>
      </p:sp>
      <p:grpSp>
        <p:nvGrpSpPr>
          <p:cNvPr id="4" name="Grupo 3"/>
          <p:cNvGrpSpPr/>
          <p:nvPr/>
        </p:nvGrpSpPr>
        <p:grpSpPr>
          <a:xfrm>
            <a:off x="2819262" y="2996952"/>
            <a:ext cx="5857194" cy="3053106"/>
            <a:chOff x="2778921" y="2977338"/>
            <a:chExt cx="5857194" cy="3053106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78921" y="2977338"/>
              <a:ext cx="5857194" cy="2604815"/>
            </a:xfrm>
            <a:prstGeom prst="rect">
              <a:avLst/>
            </a:prstGeom>
          </p:spPr>
        </p:pic>
        <p:sp>
          <p:nvSpPr>
            <p:cNvPr id="11" name="CuadroTexto 10"/>
            <p:cNvSpPr txBox="1"/>
            <p:nvPr/>
          </p:nvSpPr>
          <p:spPr>
            <a:xfrm>
              <a:off x="4572000" y="5661112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171</a:t>
              </a:r>
              <a:endParaRPr lang="es-ES" sz="1800" dirty="0"/>
            </a:p>
          </p:txBody>
        </p:sp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t="2615"/>
          <a:stretch/>
        </p:blipFill>
        <p:spPr>
          <a:xfrm>
            <a:off x="1335089" y="5497745"/>
            <a:ext cx="2529548" cy="117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0318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Instalación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de conductores aislados 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82889" y="1916832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15" name="Rectángulo 14"/>
          <p:cNvSpPr/>
          <p:nvPr/>
        </p:nvSpPr>
        <p:spPr>
          <a:xfrm>
            <a:off x="1370992" y="1916832"/>
            <a:ext cx="723345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9900"/>
              </a:buClr>
              <a:buFont typeface="Wingdings" panose="05000000000000000000" pitchFamily="2" charset="2"/>
              <a:buChar char="Ø"/>
            </a:pPr>
            <a:r>
              <a:rPr lang="es-ES" sz="1800" dirty="0" smtClean="0"/>
              <a:t>Las </a:t>
            </a:r>
            <a:r>
              <a:rPr lang="es-ES" sz="1800" dirty="0"/>
              <a:t>canalizaciones se dispondrán, en general, por </a:t>
            </a:r>
            <a:r>
              <a:rPr lang="es-ES" sz="1800" b="1" dirty="0">
                <a:solidFill>
                  <a:srgbClr val="59C619"/>
                </a:solidFill>
              </a:rPr>
              <a:t>terrenos de dominio público</a:t>
            </a:r>
            <a:r>
              <a:rPr lang="es-ES" sz="1800" dirty="0"/>
              <a:t>, y en zonas perfectamente delimitadas, </a:t>
            </a:r>
            <a:r>
              <a:rPr lang="es-ES" sz="1800" b="1" dirty="0">
                <a:solidFill>
                  <a:srgbClr val="59C619"/>
                </a:solidFill>
              </a:rPr>
              <a:t>preferentemente bajo las aceras</a:t>
            </a:r>
            <a:r>
              <a:rPr lang="es-ES" sz="1800" dirty="0" smtClean="0"/>
              <a:t>.</a:t>
            </a:r>
          </a:p>
          <a:p>
            <a:pPr algn="just">
              <a:buClr>
                <a:srgbClr val="009900"/>
              </a:buClr>
            </a:pPr>
            <a:r>
              <a:rPr lang="es-ES" sz="1800" dirty="0" smtClean="0"/>
              <a:t> </a:t>
            </a:r>
            <a:endParaRPr lang="es-ES" sz="1800" dirty="0"/>
          </a:p>
          <a:p>
            <a:pPr marL="285750" indent="-285750" algn="just">
              <a:buClr>
                <a:srgbClr val="009900"/>
              </a:buClr>
              <a:buFont typeface="Wingdings" panose="05000000000000000000" pitchFamily="2" charset="2"/>
              <a:buChar char="Ø"/>
            </a:pPr>
            <a:r>
              <a:rPr lang="es-ES" sz="1800" dirty="0" smtClean="0"/>
              <a:t>El </a:t>
            </a:r>
            <a:r>
              <a:rPr lang="es-ES" sz="1800" dirty="0"/>
              <a:t>trazado será </a:t>
            </a:r>
            <a:r>
              <a:rPr lang="es-ES" sz="1800" b="1" dirty="0">
                <a:solidFill>
                  <a:srgbClr val="59C619"/>
                </a:solidFill>
              </a:rPr>
              <a:t>lo más rectilíneo posible</a:t>
            </a:r>
            <a:r>
              <a:rPr lang="es-ES" sz="1800" dirty="0"/>
              <a:t> y a poder ser </a:t>
            </a:r>
            <a:r>
              <a:rPr lang="es-ES" sz="1800" b="1" dirty="0">
                <a:solidFill>
                  <a:srgbClr val="59C619"/>
                </a:solidFill>
              </a:rPr>
              <a:t>paralelo a referencias</a:t>
            </a:r>
            <a:r>
              <a:rPr lang="es-ES" sz="1800" dirty="0"/>
              <a:t> fijas como líneas en fachada y bordillos</a:t>
            </a:r>
            <a:r>
              <a:rPr lang="es-ES" sz="1800" dirty="0" smtClean="0"/>
              <a:t>.</a:t>
            </a:r>
          </a:p>
          <a:p>
            <a:pPr marL="285750" indent="-285750" algn="just">
              <a:buClr>
                <a:srgbClr val="009900"/>
              </a:buClr>
              <a:buFont typeface="Wingdings" panose="05000000000000000000" pitchFamily="2" charset="2"/>
              <a:buChar char="Ø"/>
            </a:pPr>
            <a:endParaRPr lang="es-ES" sz="1800" dirty="0"/>
          </a:p>
          <a:p>
            <a:pPr marL="285750" indent="-285750" algn="just">
              <a:buClr>
                <a:srgbClr val="009900"/>
              </a:buClr>
              <a:buFont typeface="Wingdings" panose="05000000000000000000" pitchFamily="2" charset="2"/>
              <a:buChar char="Ø"/>
            </a:pPr>
            <a:r>
              <a:rPr lang="es-ES" sz="1800" dirty="0" smtClean="0"/>
              <a:t>Se deberán </a:t>
            </a:r>
            <a:r>
              <a:rPr lang="es-ES" sz="1800" dirty="0"/>
              <a:t>tenerse en cuenta los </a:t>
            </a:r>
            <a:r>
              <a:rPr lang="es-ES" sz="1800" b="1" dirty="0">
                <a:solidFill>
                  <a:srgbClr val="59C619"/>
                </a:solidFill>
              </a:rPr>
              <a:t>radios de curvatura </a:t>
            </a:r>
            <a:r>
              <a:rPr lang="es-ES" sz="1800" dirty="0"/>
              <a:t>mínimos, fijados por los </a:t>
            </a:r>
            <a:r>
              <a:rPr lang="es-ES" sz="1800" dirty="0" smtClean="0"/>
              <a:t>fabricantes.</a:t>
            </a:r>
            <a:endParaRPr lang="es-ES" sz="4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700" y="4262401"/>
            <a:ext cx="4321644" cy="243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5884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Factores de corrección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8" name="Rectángulo 7"/>
          <p:cNvSpPr/>
          <p:nvPr/>
        </p:nvSpPr>
        <p:spPr>
          <a:xfrm>
            <a:off x="1370992" y="1916832"/>
            <a:ext cx="7233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Factores </a:t>
            </a:r>
            <a:r>
              <a:rPr lang="es-ES" sz="2000" dirty="0"/>
              <a:t>de corrección </a:t>
            </a:r>
            <a:r>
              <a:rPr lang="es-ES" sz="2000" dirty="0" smtClean="0"/>
              <a:t>para distintas profundidades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1524983" y="2380361"/>
            <a:ext cx="7079465" cy="1912735"/>
            <a:chOff x="1524983" y="2846710"/>
            <a:chExt cx="7079465" cy="1912735"/>
          </a:xfrm>
        </p:grpSpPr>
        <p:sp>
          <p:nvSpPr>
            <p:cNvPr id="11" name="CuadroTexto 10"/>
            <p:cNvSpPr txBox="1"/>
            <p:nvPr/>
          </p:nvSpPr>
          <p:spPr>
            <a:xfrm>
              <a:off x="3779912" y="4390113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171</a:t>
              </a:r>
              <a:endParaRPr lang="es-ES" sz="1800" dirty="0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983" y="2846710"/>
              <a:ext cx="7079465" cy="1414136"/>
            </a:xfrm>
            <a:prstGeom prst="rect">
              <a:avLst/>
            </a:prstGeom>
          </p:spPr>
        </p:pic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854" y="4293096"/>
            <a:ext cx="3420594" cy="234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6521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1800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Cables enterrados en zanja en el interior de tubos o </a:t>
            </a:r>
            <a:r>
              <a:rPr lang="es-ES" sz="1800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similares</a:t>
            </a:r>
            <a:endParaRPr lang="es-ES" sz="1800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4" name="Rectángulo 3"/>
          <p:cNvSpPr/>
          <p:nvPr/>
        </p:nvSpPr>
        <p:spPr>
          <a:xfrm>
            <a:off x="1370992" y="1830303"/>
            <a:ext cx="708944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b="1" dirty="0" smtClean="0">
                <a:solidFill>
                  <a:srgbClr val="59C619"/>
                </a:solidFill>
              </a:rPr>
              <a:t>Se </a:t>
            </a:r>
            <a:r>
              <a:rPr lang="es-ES" sz="2000" b="1" dirty="0">
                <a:solidFill>
                  <a:srgbClr val="59C619"/>
                </a:solidFill>
              </a:rPr>
              <a:t>instalará un circuito por tubo</a:t>
            </a:r>
            <a:r>
              <a:rPr lang="es-ES" sz="2000" b="1" dirty="0" smtClean="0">
                <a:solidFill>
                  <a:srgbClr val="59C619"/>
                </a:solidFill>
              </a:rPr>
              <a:t>.</a:t>
            </a:r>
          </a:p>
          <a:p>
            <a:pPr algn="just"/>
            <a:r>
              <a:rPr lang="es-ES" sz="2000" dirty="0" smtClean="0"/>
              <a:t> </a:t>
            </a:r>
            <a:endParaRPr lang="es-ES" sz="2000" dirty="0"/>
          </a:p>
          <a:p>
            <a:pPr algn="just"/>
            <a:r>
              <a:rPr lang="es-ES" sz="2000" dirty="0"/>
              <a:t>La relación entre el </a:t>
            </a:r>
            <a:r>
              <a:rPr lang="es-ES" sz="2000" dirty="0">
                <a:solidFill>
                  <a:srgbClr val="59C619"/>
                </a:solidFill>
              </a:rPr>
              <a:t>diámetro interior del tubo y el diámetro aparente del circuito </a:t>
            </a:r>
            <a:r>
              <a:rPr lang="es-ES" sz="2000" dirty="0" smtClean="0"/>
              <a:t>será:</a:t>
            </a:r>
          </a:p>
          <a:p>
            <a:pPr algn="just"/>
            <a:endParaRPr lang="es-ES" sz="2000" dirty="0" smtClean="0"/>
          </a:p>
          <a:p>
            <a:pPr marL="342900" indent="-342900" algn="just">
              <a:buClr>
                <a:srgbClr val="59C619"/>
              </a:buClr>
              <a:buFont typeface="Wingdings" panose="05000000000000000000" pitchFamily="2" charset="2"/>
              <a:buChar char="Ø"/>
            </a:pPr>
            <a:r>
              <a:rPr lang="es-ES" sz="2000" dirty="0"/>
              <a:t>S</a:t>
            </a:r>
            <a:r>
              <a:rPr lang="es-ES" sz="2000" dirty="0" smtClean="0"/>
              <a:t>uperior </a:t>
            </a:r>
            <a:r>
              <a:rPr lang="es-ES" sz="2000" dirty="0"/>
              <a:t>a </a:t>
            </a:r>
            <a:r>
              <a:rPr lang="es-ES" sz="2000" b="1" dirty="0" smtClean="0">
                <a:solidFill>
                  <a:srgbClr val="59C619"/>
                </a:solidFill>
              </a:rPr>
              <a:t>2</a:t>
            </a:r>
          </a:p>
          <a:p>
            <a:pPr marL="342900" indent="-342900" algn="just">
              <a:buClr>
                <a:srgbClr val="59C619"/>
              </a:buClr>
              <a:buFont typeface="Wingdings" panose="05000000000000000000" pitchFamily="2" charset="2"/>
              <a:buChar char="Ø"/>
            </a:pPr>
            <a:endParaRPr lang="es-ES" sz="2000" dirty="0"/>
          </a:p>
          <a:p>
            <a:pPr marL="342900" indent="-342900" algn="just">
              <a:buClr>
                <a:srgbClr val="59C619"/>
              </a:buClr>
              <a:buFont typeface="Wingdings" panose="05000000000000000000" pitchFamily="2" charset="2"/>
              <a:buChar char="Ø"/>
            </a:pPr>
            <a:r>
              <a:rPr lang="es-ES" sz="2000" dirty="0" smtClean="0"/>
              <a:t>Excepcionalmente </a:t>
            </a:r>
            <a:r>
              <a:rPr lang="es-ES" sz="2000" b="1" dirty="0" smtClean="0">
                <a:solidFill>
                  <a:srgbClr val="59C619"/>
                </a:solidFill>
              </a:rPr>
              <a:t>1,5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endParaRPr lang="es-ES" sz="2000" dirty="0"/>
          </a:p>
        </p:txBody>
      </p:sp>
      <p:grpSp>
        <p:nvGrpSpPr>
          <p:cNvPr id="12" name="Grupo 11"/>
          <p:cNvGrpSpPr/>
          <p:nvPr/>
        </p:nvGrpSpPr>
        <p:grpSpPr>
          <a:xfrm>
            <a:off x="4648877" y="2924944"/>
            <a:ext cx="4499992" cy="3816424"/>
            <a:chOff x="4648877" y="2924944"/>
            <a:chExt cx="4499992" cy="3816424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648877" y="2924944"/>
              <a:ext cx="4499992" cy="3550841"/>
            </a:xfrm>
            <a:prstGeom prst="rect">
              <a:avLst/>
            </a:prstGeom>
          </p:spPr>
        </p:pic>
        <p:sp>
          <p:nvSpPr>
            <p:cNvPr id="13" name="CuadroTexto 12"/>
            <p:cNvSpPr txBox="1"/>
            <p:nvPr/>
          </p:nvSpPr>
          <p:spPr>
            <a:xfrm>
              <a:off x="5595317" y="6372036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369</a:t>
              </a:r>
              <a:endParaRPr lang="es-E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04493234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1800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Cables enterrados en zanja en el interior de tubos o </a:t>
            </a:r>
            <a:r>
              <a:rPr lang="es-ES" sz="1800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similares</a:t>
            </a:r>
            <a:endParaRPr lang="es-ES" sz="1800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4" name="Rectángulo 3"/>
          <p:cNvSpPr/>
          <p:nvPr/>
        </p:nvSpPr>
        <p:spPr>
          <a:xfrm>
            <a:off x="1370992" y="1830303"/>
            <a:ext cx="70894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/>
              <a:t>En </a:t>
            </a:r>
            <a:r>
              <a:rPr lang="es-ES" sz="2000" dirty="0"/>
              <a:t>el caso de una línea con </a:t>
            </a:r>
            <a:r>
              <a:rPr lang="es-ES" sz="2000" dirty="0">
                <a:solidFill>
                  <a:srgbClr val="59C619"/>
                </a:solidFill>
              </a:rPr>
              <a:t>cable tripolar o con una terna de cables unipolares</a:t>
            </a:r>
            <a:r>
              <a:rPr lang="es-ES" sz="2000" dirty="0"/>
              <a:t> en el interior de </a:t>
            </a:r>
            <a:r>
              <a:rPr lang="es-ES" sz="2000" b="1" dirty="0">
                <a:solidFill>
                  <a:srgbClr val="59C619"/>
                </a:solidFill>
              </a:rPr>
              <a:t>un mismo tubo</a:t>
            </a:r>
            <a:r>
              <a:rPr lang="es-ES" sz="2000" dirty="0"/>
              <a:t>, se aplicará un factor de corrección de </a:t>
            </a:r>
            <a:r>
              <a:rPr lang="es-ES" sz="2000" b="1" dirty="0">
                <a:solidFill>
                  <a:srgbClr val="59C619"/>
                </a:solidFill>
              </a:rPr>
              <a:t>0,8</a:t>
            </a:r>
            <a:r>
              <a:rPr lang="es-ES" sz="2000" dirty="0" smtClean="0"/>
              <a:t>.</a:t>
            </a:r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Si se trata de una línea con </a:t>
            </a:r>
            <a:r>
              <a:rPr lang="es-ES" sz="2000" dirty="0">
                <a:solidFill>
                  <a:srgbClr val="59C619"/>
                </a:solidFill>
              </a:rPr>
              <a:t>cuatro cables unipolares </a:t>
            </a:r>
            <a:r>
              <a:rPr lang="es-ES" sz="2000" dirty="0"/>
              <a:t>situados en </a:t>
            </a:r>
            <a:r>
              <a:rPr lang="es-ES" sz="2000" b="1" dirty="0">
                <a:solidFill>
                  <a:srgbClr val="59C619"/>
                </a:solidFill>
              </a:rPr>
              <a:t>sendos tubos</a:t>
            </a:r>
            <a:r>
              <a:rPr lang="es-ES" sz="2000" dirty="0"/>
              <a:t>, podrá aplicarse un factor de corrección de </a:t>
            </a:r>
            <a:r>
              <a:rPr lang="es-ES" sz="2000" b="1" dirty="0">
                <a:solidFill>
                  <a:srgbClr val="59C619"/>
                </a:solidFill>
              </a:rPr>
              <a:t>0,9</a:t>
            </a:r>
            <a:r>
              <a:rPr lang="es-ES" sz="2000" dirty="0" smtClean="0"/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72"/>
          <a:stretch/>
        </p:blipFill>
        <p:spPr>
          <a:xfrm>
            <a:off x="3563888" y="3789040"/>
            <a:ext cx="4984386" cy="2811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83374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1800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Cables enterrados en zanja en el interior de tubos o </a:t>
            </a:r>
            <a:r>
              <a:rPr lang="es-ES" sz="1800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similares</a:t>
            </a:r>
            <a:endParaRPr lang="es-ES" sz="1800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4" name="Rectángulo 3"/>
          <p:cNvSpPr/>
          <p:nvPr/>
        </p:nvSpPr>
        <p:spPr>
          <a:xfrm>
            <a:off x="1370992" y="1844824"/>
            <a:ext cx="70894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/>
              <a:t>Si </a:t>
            </a:r>
            <a:r>
              <a:rPr lang="es-ES" sz="2000" dirty="0"/>
              <a:t>se trata de una </a:t>
            </a:r>
            <a:r>
              <a:rPr lang="es-ES" sz="2000" dirty="0">
                <a:solidFill>
                  <a:srgbClr val="59C619"/>
                </a:solidFill>
              </a:rPr>
              <a:t>agrupación de tubos</a:t>
            </a:r>
            <a:r>
              <a:rPr lang="es-ES" sz="2000" dirty="0"/>
              <a:t>, el factor dependerá del tipo de agrupación y variará para cada cable según esté colocado en un </a:t>
            </a:r>
            <a:r>
              <a:rPr lang="es-ES" sz="2000" dirty="0">
                <a:solidFill>
                  <a:srgbClr val="59C619"/>
                </a:solidFill>
              </a:rPr>
              <a:t>tubo central o periférico</a:t>
            </a:r>
            <a:r>
              <a:rPr lang="es-ES" sz="2000" dirty="0"/>
              <a:t>. Cada caso deberá estudiarse individualmente. </a:t>
            </a:r>
            <a:endParaRPr lang="es-ES" sz="2000" dirty="0" smtClean="0"/>
          </a:p>
          <a:p>
            <a:pPr algn="just"/>
            <a:endParaRPr lang="es-ES" sz="2000" dirty="0"/>
          </a:p>
          <a:p>
            <a:pPr algn="just"/>
            <a:r>
              <a:rPr lang="es-ES" sz="2000" dirty="0"/>
              <a:t>En el caso de canalizaciones bajo tubos que no superen los </a:t>
            </a:r>
            <a:r>
              <a:rPr lang="es-ES" sz="2000" b="1" dirty="0">
                <a:solidFill>
                  <a:srgbClr val="59C619"/>
                </a:solidFill>
              </a:rPr>
              <a:t>15 m</a:t>
            </a:r>
            <a:r>
              <a:rPr lang="es-ES" sz="2000" dirty="0"/>
              <a:t>, si el tubo se rellena con </a:t>
            </a:r>
            <a:r>
              <a:rPr lang="es-ES" sz="2000" dirty="0">
                <a:solidFill>
                  <a:srgbClr val="59C619"/>
                </a:solidFill>
              </a:rPr>
              <a:t>aglomerados</a:t>
            </a:r>
            <a:r>
              <a:rPr lang="es-ES" sz="2000" dirty="0"/>
              <a:t> especiales </a:t>
            </a:r>
            <a:r>
              <a:rPr lang="es-ES" sz="2000" dirty="0">
                <a:solidFill>
                  <a:srgbClr val="59C619"/>
                </a:solidFill>
              </a:rPr>
              <a:t>no será necesario aplicar factor de corrección </a:t>
            </a:r>
            <a:r>
              <a:rPr lang="es-ES" sz="2000" dirty="0"/>
              <a:t>de intensidad por este motivo</a:t>
            </a:r>
            <a:r>
              <a:rPr lang="es-ES" sz="2000" dirty="0" smtClean="0"/>
              <a:t>.</a:t>
            </a:r>
            <a:endParaRPr lang="es-ES" sz="20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14700" r="2351" b="34281"/>
          <a:stretch/>
        </p:blipFill>
        <p:spPr>
          <a:xfrm>
            <a:off x="3041374" y="4437112"/>
            <a:ext cx="5419058" cy="215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8553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2000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C</a:t>
            </a:r>
            <a:r>
              <a:rPr lang="es-ES" sz="2000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ables </a:t>
            </a:r>
            <a:r>
              <a:rPr lang="es-ES" sz="2000" b="1" i="1" u="sng" dirty="0" err="1">
                <a:solidFill>
                  <a:srgbClr val="59C619"/>
                </a:solidFill>
                <a:latin typeface="Century Gothic" panose="020B0502020202020204" pitchFamily="34" charset="0"/>
              </a:rPr>
              <a:t>tetrapolares</a:t>
            </a:r>
            <a:r>
              <a:rPr lang="es-ES" sz="2000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 con conductores de aluminio y con conductor neutro concéntrico de cobre, en instalación al aire en galerías ventiladas 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3" name="Grupo 2"/>
          <p:cNvGrpSpPr/>
          <p:nvPr/>
        </p:nvGrpSpPr>
        <p:grpSpPr>
          <a:xfrm>
            <a:off x="1514464" y="2383470"/>
            <a:ext cx="7074507" cy="3951148"/>
            <a:chOff x="1514464" y="2383470"/>
            <a:chExt cx="7074507" cy="3951148"/>
          </a:xfrm>
        </p:grpSpPr>
        <p:sp>
          <p:nvSpPr>
            <p:cNvPr id="11" name="CuadroTexto 10"/>
            <p:cNvSpPr txBox="1"/>
            <p:nvPr/>
          </p:nvSpPr>
          <p:spPr>
            <a:xfrm>
              <a:off x="3851920" y="5965286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173</a:t>
              </a:r>
              <a:endParaRPr lang="es-ES" sz="1800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14464" y="2383470"/>
              <a:ext cx="7074507" cy="3637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549972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Cables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con conductores de aluminio en instalación al aire en galerías ventiladas 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5" name="Grupo 4"/>
          <p:cNvGrpSpPr/>
          <p:nvPr/>
        </p:nvGrpSpPr>
        <p:grpSpPr>
          <a:xfrm>
            <a:off x="3059832" y="2078389"/>
            <a:ext cx="5342396" cy="4644676"/>
            <a:chOff x="1821892" y="2070140"/>
            <a:chExt cx="5342396" cy="4644676"/>
          </a:xfrm>
        </p:grpSpPr>
        <p:sp>
          <p:nvSpPr>
            <p:cNvPr id="11" name="CuadroTexto 10"/>
            <p:cNvSpPr txBox="1"/>
            <p:nvPr/>
          </p:nvSpPr>
          <p:spPr>
            <a:xfrm>
              <a:off x="1821892" y="5949280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174</a:t>
              </a:r>
              <a:endParaRPr lang="es-ES" sz="1800" dirty="0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94919" y="2070140"/>
              <a:ext cx="3269369" cy="4644676"/>
            </a:xfrm>
            <a:prstGeom prst="rect">
              <a:avLst/>
            </a:prstGeom>
          </p:spPr>
        </p:pic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517" y="2531601"/>
            <a:ext cx="3399455" cy="22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9253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Cables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con conductores de </a:t>
            </a:r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cobre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en instalación al aire en galerías ventiladas 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3" name="Grupo 2"/>
          <p:cNvGrpSpPr/>
          <p:nvPr/>
        </p:nvGrpSpPr>
        <p:grpSpPr>
          <a:xfrm>
            <a:off x="3779912" y="2097794"/>
            <a:ext cx="4830916" cy="4595667"/>
            <a:chOff x="3779912" y="2097794"/>
            <a:chExt cx="4830916" cy="4595667"/>
          </a:xfrm>
        </p:grpSpPr>
        <p:sp>
          <p:nvSpPr>
            <p:cNvPr id="11" name="CuadroTexto 10"/>
            <p:cNvSpPr txBox="1"/>
            <p:nvPr/>
          </p:nvSpPr>
          <p:spPr>
            <a:xfrm>
              <a:off x="3779912" y="6093296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175</a:t>
              </a:r>
              <a:endParaRPr lang="es-ES" sz="1800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08104" y="2097794"/>
              <a:ext cx="3102724" cy="4595667"/>
            </a:xfrm>
            <a:prstGeom prst="rect">
              <a:avLst/>
            </a:prstGeom>
          </p:spPr>
        </p:pic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517" y="2531601"/>
            <a:ext cx="3399455" cy="22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08547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Factores de corrección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8" name="Rectángulo 7"/>
          <p:cNvSpPr/>
          <p:nvPr/>
        </p:nvSpPr>
        <p:spPr>
          <a:xfrm>
            <a:off x="1370992" y="1916832"/>
            <a:ext cx="7233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Factores </a:t>
            </a:r>
            <a:r>
              <a:rPr lang="es-ES" sz="2000" dirty="0"/>
              <a:t>de corrección en función de la temperatura ambiente </a:t>
            </a:r>
          </a:p>
        </p:txBody>
      </p:sp>
      <p:pic>
        <p:nvPicPr>
          <p:cNvPr id="8194" name="Picture 2" descr="Resultado de imagen de galeria cabl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" t="14561" r="51" b="47890"/>
          <a:stretch/>
        </p:blipFill>
        <p:spPr bwMode="auto">
          <a:xfrm>
            <a:off x="1760382" y="4853320"/>
            <a:ext cx="6454676" cy="181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1760382" y="2359415"/>
            <a:ext cx="6410325" cy="2502393"/>
            <a:chOff x="1760382" y="2359415"/>
            <a:chExt cx="6410325" cy="2502393"/>
          </a:xfrm>
        </p:grpSpPr>
        <p:sp>
          <p:nvSpPr>
            <p:cNvPr id="11" name="CuadroTexto 10"/>
            <p:cNvSpPr txBox="1"/>
            <p:nvPr/>
          </p:nvSpPr>
          <p:spPr>
            <a:xfrm>
              <a:off x="3732609" y="4492476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176</a:t>
              </a:r>
              <a:endParaRPr lang="es-ES" sz="1800" dirty="0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/>
            <a:srcRect t="6117"/>
            <a:stretch/>
          </p:blipFill>
          <p:spPr>
            <a:xfrm>
              <a:off x="1760382" y="2359415"/>
              <a:ext cx="6410325" cy="20120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66810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Factores de corrección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8" name="Rectángulo 7"/>
          <p:cNvSpPr/>
          <p:nvPr/>
        </p:nvSpPr>
        <p:spPr>
          <a:xfrm>
            <a:off x="1370992" y="1916832"/>
            <a:ext cx="72334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Factores </a:t>
            </a:r>
            <a:r>
              <a:rPr lang="es-ES" sz="2000" dirty="0"/>
              <a:t>de corrección en función de la temperatura </a:t>
            </a:r>
            <a:r>
              <a:rPr lang="es-ES" sz="2000" dirty="0" smtClean="0"/>
              <a:t>ambiente</a:t>
            </a:r>
          </a:p>
          <a:p>
            <a:endParaRPr lang="es-ES" sz="2000" dirty="0"/>
          </a:p>
          <a:p>
            <a:pPr algn="just"/>
            <a:r>
              <a:rPr lang="es-ES" sz="2000" dirty="0" smtClean="0"/>
              <a:t>El </a:t>
            </a:r>
            <a:r>
              <a:rPr lang="es-ES" sz="2000" dirty="0"/>
              <a:t>factor de corrección para </a:t>
            </a:r>
            <a:r>
              <a:rPr lang="es-ES" sz="2000" b="1" dirty="0">
                <a:solidFill>
                  <a:srgbClr val="59C619"/>
                </a:solidFill>
              </a:rPr>
              <a:t>otras temperaturas </a:t>
            </a:r>
            <a:r>
              <a:rPr lang="es-ES" sz="2000" dirty="0"/>
              <a:t>del terreno, distintas de las de la tabla, será: </a:t>
            </a:r>
            <a:r>
              <a:rPr lang="es-ES" sz="2000" dirty="0" smtClean="0"/>
              <a:t> </a:t>
            </a:r>
            <a:endParaRPr lang="es-ES" sz="2000" dirty="0"/>
          </a:p>
        </p:txBody>
      </p:sp>
      <p:pic>
        <p:nvPicPr>
          <p:cNvPr id="9218" name="Picture 2" descr="Resultado de imagen de galeria cables ventilac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914" y="3933056"/>
            <a:ext cx="3976647" cy="275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1370992" y="3513284"/>
            <a:ext cx="2904232" cy="2058730"/>
            <a:chOff x="1370992" y="3513284"/>
            <a:chExt cx="2904232" cy="2058730"/>
          </a:xfrm>
        </p:grpSpPr>
        <p:sp>
          <p:nvSpPr>
            <p:cNvPr id="13" name="CuadroTexto 12"/>
            <p:cNvSpPr txBox="1"/>
            <p:nvPr/>
          </p:nvSpPr>
          <p:spPr>
            <a:xfrm>
              <a:off x="1907704" y="5202682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176</a:t>
              </a:r>
              <a:endParaRPr lang="es-ES" sz="1800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0992" y="3513284"/>
              <a:ext cx="2904232" cy="16010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212449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Factores de corrección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8" name="Rectángulo 7"/>
          <p:cNvSpPr/>
          <p:nvPr/>
        </p:nvSpPr>
        <p:spPr>
          <a:xfrm>
            <a:off x="1370992" y="1916832"/>
            <a:ext cx="7233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Factores </a:t>
            </a:r>
            <a:r>
              <a:rPr lang="es-ES" sz="2000" dirty="0"/>
              <a:t>de corrección por agrupación de varios </a:t>
            </a:r>
            <a:r>
              <a:rPr lang="es-ES" sz="2000" dirty="0" smtClean="0"/>
              <a:t>cables al aire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2411760" y="2342647"/>
            <a:ext cx="4352528" cy="4266579"/>
            <a:chOff x="3995936" y="2912943"/>
            <a:chExt cx="3776464" cy="3703688"/>
          </a:xfrm>
        </p:grpSpPr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95936" y="2912943"/>
              <a:ext cx="3776464" cy="3383082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4734402" y="6296025"/>
              <a:ext cx="2073027" cy="320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177</a:t>
              </a:r>
              <a:endParaRPr lang="es-E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9164138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82889" y="1988840"/>
            <a:ext cx="711133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>
              <a:buNone/>
            </a:pPr>
            <a:r>
              <a:rPr lang="es-ES" sz="2000" dirty="0"/>
              <a:t>Podrán ser: </a:t>
            </a:r>
          </a:p>
          <a:p>
            <a:endParaRPr lang="es-ES" sz="2000" dirty="0"/>
          </a:p>
          <a:p>
            <a:r>
              <a:rPr lang="es-ES" sz="2000" dirty="0"/>
              <a:t>Directamente enterrados </a:t>
            </a:r>
          </a:p>
          <a:p>
            <a:r>
              <a:rPr lang="es-ES" sz="2000" dirty="0"/>
              <a:t>En canalizaciones entubadas </a:t>
            </a:r>
            <a:r>
              <a:rPr lang="es-ES" sz="2000" dirty="0" smtClean="0"/>
              <a:t> </a:t>
            </a:r>
            <a:endParaRPr lang="es-ES" sz="2000" dirty="0"/>
          </a:p>
          <a:p>
            <a:r>
              <a:rPr lang="es-ES" sz="2000" dirty="0"/>
              <a:t>En </a:t>
            </a:r>
            <a:r>
              <a:rPr lang="es-ES" sz="2000" dirty="0" smtClean="0"/>
              <a:t>galerías</a:t>
            </a:r>
          </a:p>
          <a:p>
            <a:pPr lvl="1"/>
            <a:r>
              <a:rPr lang="es-ES" dirty="0"/>
              <a:t>En galería </a:t>
            </a:r>
            <a:r>
              <a:rPr lang="es-ES" dirty="0" smtClean="0"/>
              <a:t>visitable</a:t>
            </a:r>
            <a:endParaRPr lang="es-ES" dirty="0"/>
          </a:p>
          <a:p>
            <a:pPr lvl="1"/>
            <a:r>
              <a:rPr lang="es-ES" dirty="0" smtClean="0"/>
              <a:t>En galerías o zanjas registrables</a:t>
            </a:r>
          </a:p>
          <a:p>
            <a:r>
              <a:rPr lang="es-ES" sz="2000" dirty="0"/>
              <a:t>En atarjeas o canales revisables</a:t>
            </a:r>
          </a:p>
          <a:p>
            <a:r>
              <a:rPr lang="es-ES" sz="2000" dirty="0"/>
              <a:t>En soportes o directamente sujetos a la pared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Instalación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de conductores aislados 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5" r="16279" b="15485"/>
          <a:stretch/>
        </p:blipFill>
        <p:spPr>
          <a:xfrm>
            <a:off x="6444209" y="1844824"/>
            <a:ext cx="2232248" cy="474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9341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Factores de corrección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8" name="Rectángulo 7"/>
          <p:cNvSpPr/>
          <p:nvPr/>
        </p:nvSpPr>
        <p:spPr>
          <a:xfrm>
            <a:off x="1370992" y="1916832"/>
            <a:ext cx="7521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Factores </a:t>
            </a:r>
            <a:r>
              <a:rPr lang="es-ES" sz="2000" dirty="0"/>
              <a:t>de corrección por agrupación de varios </a:t>
            </a:r>
            <a:r>
              <a:rPr lang="es-ES" sz="2000" dirty="0" smtClean="0"/>
              <a:t>cables trifásicos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2639929" y="2327569"/>
            <a:ext cx="3635133" cy="4281657"/>
            <a:chOff x="2639929" y="2327569"/>
            <a:chExt cx="3635133" cy="4281657"/>
          </a:xfrm>
        </p:grpSpPr>
        <p:sp>
          <p:nvSpPr>
            <p:cNvPr id="12" name="CuadroTexto 11"/>
            <p:cNvSpPr txBox="1"/>
            <p:nvPr/>
          </p:nvSpPr>
          <p:spPr>
            <a:xfrm>
              <a:off x="3262872" y="6239894"/>
              <a:ext cx="2389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178</a:t>
              </a:r>
              <a:endParaRPr lang="es-ES" sz="1800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39929" y="2327569"/>
              <a:ext cx="3635133" cy="38619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720217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Intensidades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máximas de cortocircuito admisible en los conductores de los cables 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6" name="Grupo 5"/>
          <p:cNvGrpSpPr/>
          <p:nvPr/>
        </p:nvGrpSpPr>
        <p:grpSpPr>
          <a:xfrm>
            <a:off x="1366837" y="2224087"/>
            <a:ext cx="6410325" cy="2591063"/>
            <a:chOff x="1366837" y="2224087"/>
            <a:chExt cx="6410325" cy="2591063"/>
          </a:xfrm>
        </p:grpSpPr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6837" y="2224087"/>
              <a:ext cx="6410325" cy="2409825"/>
            </a:xfrm>
            <a:prstGeom prst="rect">
              <a:avLst/>
            </a:prstGeom>
          </p:spPr>
        </p:pic>
        <p:sp>
          <p:nvSpPr>
            <p:cNvPr id="12" name="CuadroTexto 11"/>
            <p:cNvSpPr txBox="1"/>
            <p:nvPr/>
          </p:nvSpPr>
          <p:spPr>
            <a:xfrm>
              <a:off x="3131840" y="4445818"/>
              <a:ext cx="2389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179</a:t>
              </a:r>
              <a:endParaRPr lang="es-ES" sz="1800" dirty="0"/>
            </a:p>
          </p:txBody>
        </p:sp>
      </p:grpSp>
      <p:pic>
        <p:nvPicPr>
          <p:cNvPr id="13314" name="Picture 2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606416"/>
            <a:ext cx="2797230" cy="209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17394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Intensidades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máximas de cortocircuito admisible en los conductores de los cables 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pic>
        <p:nvPicPr>
          <p:cNvPr id="2050" name="Picture 2" descr="Resultado de imagen de cortocircuit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7" b="15292"/>
          <a:stretch/>
        </p:blipFill>
        <p:spPr bwMode="auto">
          <a:xfrm>
            <a:off x="3995935" y="4996388"/>
            <a:ext cx="4737349" cy="167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1799511" y="2106750"/>
            <a:ext cx="6448425" cy="2630681"/>
            <a:chOff x="1799511" y="2106750"/>
            <a:chExt cx="6448425" cy="2630681"/>
          </a:xfrm>
        </p:grpSpPr>
        <p:sp>
          <p:nvSpPr>
            <p:cNvPr id="12" name="CuadroTexto 11"/>
            <p:cNvSpPr txBox="1"/>
            <p:nvPr/>
          </p:nvSpPr>
          <p:spPr>
            <a:xfrm>
              <a:off x="3635896" y="4368099"/>
              <a:ext cx="2389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179</a:t>
              </a:r>
              <a:endParaRPr lang="es-ES" sz="1800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9511" y="2106750"/>
              <a:ext cx="6448425" cy="2371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2475882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Intensidades </a:t>
            </a:r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máximas de cortocircuito admisible en los conductores de los cables 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11" name="Grupo 10"/>
          <p:cNvGrpSpPr/>
          <p:nvPr/>
        </p:nvGrpSpPr>
        <p:grpSpPr>
          <a:xfrm>
            <a:off x="1370992" y="2322795"/>
            <a:ext cx="7381875" cy="2474357"/>
            <a:chOff x="1370992" y="1913743"/>
            <a:chExt cx="7381875" cy="2474357"/>
          </a:xfrm>
        </p:grpSpPr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0992" y="1913743"/>
              <a:ext cx="7381875" cy="2105025"/>
            </a:xfrm>
            <a:prstGeom prst="rect">
              <a:avLst/>
            </a:prstGeom>
          </p:spPr>
        </p:pic>
        <p:sp>
          <p:nvSpPr>
            <p:cNvPr id="14" name="CuadroTexto 13"/>
            <p:cNvSpPr txBox="1"/>
            <p:nvPr/>
          </p:nvSpPr>
          <p:spPr>
            <a:xfrm>
              <a:off x="3707904" y="4018768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179</a:t>
              </a:r>
              <a:endParaRPr lang="es-ES" sz="1800" dirty="0"/>
            </a:p>
          </p:txBody>
        </p:sp>
      </p:grpSp>
      <p:pic>
        <p:nvPicPr>
          <p:cNvPr id="15" name="Picture 2" descr="http://www.osbrindes.com.br/images/PE_ES022.jpg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3" b="12047"/>
          <a:stretch/>
        </p:blipFill>
        <p:spPr bwMode="auto">
          <a:xfrm>
            <a:off x="5780931" y="4415934"/>
            <a:ext cx="2953370" cy="225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599809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Otros sistemas de instalación – Norma 211.435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8" name="Rectángulo 7"/>
          <p:cNvSpPr/>
          <p:nvPr/>
        </p:nvSpPr>
        <p:spPr>
          <a:xfrm>
            <a:off x="1370992" y="1916832"/>
            <a:ext cx="7521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Temperatura </a:t>
            </a:r>
            <a:r>
              <a:rPr lang="es-ES" sz="2000" dirty="0"/>
              <a:t>máxima en el </a:t>
            </a:r>
            <a:r>
              <a:rPr lang="es-ES" sz="2000" dirty="0" smtClean="0"/>
              <a:t>conductor</a:t>
            </a:r>
            <a:endParaRPr lang="es-ES" sz="2000" dirty="0"/>
          </a:p>
        </p:txBody>
      </p:sp>
      <p:grpSp>
        <p:nvGrpSpPr>
          <p:cNvPr id="5" name="Grupo 4"/>
          <p:cNvGrpSpPr/>
          <p:nvPr/>
        </p:nvGrpSpPr>
        <p:grpSpPr>
          <a:xfrm>
            <a:off x="1500507" y="2584999"/>
            <a:ext cx="7009545" cy="3004241"/>
            <a:chOff x="1500507" y="2379576"/>
            <a:chExt cx="7009545" cy="3004241"/>
          </a:xfrm>
        </p:grpSpPr>
        <p:sp>
          <p:nvSpPr>
            <p:cNvPr id="12" name="CuadroTexto 11"/>
            <p:cNvSpPr txBox="1"/>
            <p:nvPr/>
          </p:nvSpPr>
          <p:spPr>
            <a:xfrm>
              <a:off x="3563888" y="5014485"/>
              <a:ext cx="2389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180</a:t>
              </a:r>
              <a:endParaRPr lang="es-ES" sz="1800" dirty="0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0507" y="2379576"/>
              <a:ext cx="7009545" cy="2561592"/>
            </a:xfrm>
            <a:prstGeom prst="rect">
              <a:avLst/>
            </a:prstGeom>
          </p:spPr>
        </p:pic>
      </p:grpSp>
      <p:pic>
        <p:nvPicPr>
          <p:cNvPr id="11" name="Picture 2" descr="Imagen relacionad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4" b="30987"/>
          <a:stretch/>
        </p:blipFill>
        <p:spPr bwMode="auto">
          <a:xfrm>
            <a:off x="1370992" y="5445224"/>
            <a:ext cx="5577272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69402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Otros sistemas de instalación – Norma 211.435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8" name="Rectángulo 7"/>
          <p:cNvSpPr/>
          <p:nvPr/>
        </p:nvSpPr>
        <p:spPr>
          <a:xfrm>
            <a:off x="1370992" y="1916832"/>
            <a:ext cx="75214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Cable tipo RV o XZ1 (AS)</a:t>
            </a:r>
            <a:endParaRPr lang="es-ES" sz="2000" dirty="0"/>
          </a:p>
        </p:txBody>
      </p:sp>
      <p:grpSp>
        <p:nvGrpSpPr>
          <p:cNvPr id="3" name="Grupo 2"/>
          <p:cNvGrpSpPr/>
          <p:nvPr/>
        </p:nvGrpSpPr>
        <p:grpSpPr>
          <a:xfrm>
            <a:off x="4470366" y="1891613"/>
            <a:ext cx="4227728" cy="4335279"/>
            <a:chOff x="4470366" y="1891613"/>
            <a:chExt cx="4227728" cy="4335279"/>
          </a:xfrm>
        </p:grpSpPr>
        <p:sp>
          <p:nvSpPr>
            <p:cNvPr id="12" name="CuadroTexto 11"/>
            <p:cNvSpPr txBox="1"/>
            <p:nvPr/>
          </p:nvSpPr>
          <p:spPr>
            <a:xfrm>
              <a:off x="5389606" y="5857560"/>
              <a:ext cx="2389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180</a:t>
              </a:r>
              <a:endParaRPr lang="es-ES" sz="1800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0366" y="1891613"/>
              <a:ext cx="4227728" cy="3934589"/>
            </a:xfrm>
            <a:prstGeom prst="rect">
              <a:avLst/>
            </a:prstGeom>
          </p:spPr>
        </p:pic>
      </p:grpSp>
      <p:pic>
        <p:nvPicPr>
          <p:cNvPr id="23554" name="Picture 2" descr="Resultado de imagen de Cable tipo XZ1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65" b="22896"/>
          <a:stretch/>
        </p:blipFill>
        <p:spPr bwMode="auto">
          <a:xfrm>
            <a:off x="1320741" y="4365105"/>
            <a:ext cx="3081899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71391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Factores de corrección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5" name="Grupo 4"/>
          <p:cNvGrpSpPr/>
          <p:nvPr/>
        </p:nvGrpSpPr>
        <p:grpSpPr>
          <a:xfrm>
            <a:off x="1495302" y="2333813"/>
            <a:ext cx="6947661" cy="3039403"/>
            <a:chOff x="1495302" y="1967622"/>
            <a:chExt cx="6947661" cy="3039403"/>
          </a:xfrm>
        </p:grpSpPr>
        <p:sp>
          <p:nvSpPr>
            <p:cNvPr id="12" name="CuadroTexto 11"/>
            <p:cNvSpPr txBox="1"/>
            <p:nvPr/>
          </p:nvSpPr>
          <p:spPr>
            <a:xfrm>
              <a:off x="3419872" y="4637693"/>
              <a:ext cx="2389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181</a:t>
              </a:r>
              <a:endParaRPr lang="es-ES" sz="1800" dirty="0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95302" y="1967622"/>
              <a:ext cx="6947661" cy="2587923"/>
            </a:xfrm>
            <a:prstGeom prst="rect">
              <a:avLst/>
            </a:prstGeom>
          </p:spPr>
        </p:pic>
      </p:grp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82"/>
          <a:stretch/>
        </p:blipFill>
        <p:spPr>
          <a:xfrm>
            <a:off x="5809120" y="4972822"/>
            <a:ext cx="2633776" cy="1684137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1370992" y="1916832"/>
            <a:ext cx="7233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Factores </a:t>
            </a:r>
            <a:r>
              <a:rPr lang="es-ES" sz="2000" dirty="0"/>
              <a:t>de corrección </a:t>
            </a:r>
            <a:r>
              <a:rPr lang="es-ES" sz="2000" dirty="0" smtClean="0"/>
              <a:t>para distintas temperaturas</a:t>
            </a:r>
          </a:p>
        </p:txBody>
      </p:sp>
    </p:spTree>
    <p:extLst>
      <p:ext uri="{BB962C8B-B14F-4D97-AF65-F5344CB8AC3E}">
        <p14:creationId xmlns:p14="http://schemas.microsoft.com/office/powerpoint/2010/main" val="222256587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Factores de corrección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3" name="Grupo 2"/>
          <p:cNvGrpSpPr/>
          <p:nvPr/>
        </p:nvGrpSpPr>
        <p:grpSpPr>
          <a:xfrm>
            <a:off x="1503010" y="2365060"/>
            <a:ext cx="6939886" cy="3224180"/>
            <a:chOff x="1503010" y="1782845"/>
            <a:chExt cx="6939886" cy="3224180"/>
          </a:xfrm>
        </p:grpSpPr>
        <p:sp>
          <p:nvSpPr>
            <p:cNvPr id="12" name="CuadroTexto 11"/>
            <p:cNvSpPr txBox="1"/>
            <p:nvPr/>
          </p:nvSpPr>
          <p:spPr>
            <a:xfrm>
              <a:off x="3419872" y="4637693"/>
              <a:ext cx="2389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182</a:t>
              </a:r>
              <a:endParaRPr lang="es-ES" sz="1800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3010" y="1782845"/>
              <a:ext cx="6939886" cy="2697068"/>
            </a:xfrm>
            <a:prstGeom prst="rect">
              <a:avLst/>
            </a:prstGeom>
          </p:spPr>
        </p:pic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5132475"/>
            <a:ext cx="2218702" cy="1482093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1370992" y="1916832"/>
            <a:ext cx="72334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Factores </a:t>
            </a:r>
            <a:r>
              <a:rPr lang="es-ES" sz="2000" dirty="0"/>
              <a:t>de corrección </a:t>
            </a:r>
            <a:r>
              <a:rPr lang="es-ES" sz="2000" dirty="0" smtClean="0"/>
              <a:t>para distintas temperaturas</a:t>
            </a:r>
          </a:p>
        </p:txBody>
      </p:sp>
    </p:spTree>
    <p:extLst>
      <p:ext uri="{BB962C8B-B14F-4D97-AF65-F5344CB8AC3E}">
        <p14:creationId xmlns:p14="http://schemas.microsoft.com/office/powerpoint/2010/main" val="252987191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Factores de corrección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grpSp>
        <p:nvGrpSpPr>
          <p:cNvPr id="5" name="Grupo 4"/>
          <p:cNvGrpSpPr/>
          <p:nvPr/>
        </p:nvGrpSpPr>
        <p:grpSpPr>
          <a:xfrm>
            <a:off x="1619672" y="2311869"/>
            <a:ext cx="4451293" cy="4285386"/>
            <a:chOff x="2483768" y="2383974"/>
            <a:chExt cx="4451293" cy="4285386"/>
          </a:xfrm>
        </p:grpSpPr>
        <p:sp>
          <p:nvSpPr>
            <p:cNvPr id="12" name="CuadroTexto 11"/>
            <p:cNvSpPr txBox="1"/>
            <p:nvPr/>
          </p:nvSpPr>
          <p:spPr>
            <a:xfrm>
              <a:off x="3419872" y="6300028"/>
              <a:ext cx="2389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182</a:t>
              </a:r>
              <a:endParaRPr lang="es-ES" sz="1800" dirty="0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83768" y="2383974"/>
              <a:ext cx="4451293" cy="3916054"/>
            </a:xfrm>
            <a:prstGeom prst="rect">
              <a:avLst/>
            </a:prstGeom>
          </p:spPr>
        </p:pic>
      </p:grpSp>
      <p:sp>
        <p:nvSpPr>
          <p:cNvPr id="11" name="Rectángulo 10"/>
          <p:cNvSpPr/>
          <p:nvPr/>
        </p:nvSpPr>
        <p:spPr>
          <a:xfrm>
            <a:off x="1370992" y="1916832"/>
            <a:ext cx="7233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 smtClean="0"/>
              <a:t>Factores </a:t>
            </a:r>
            <a:r>
              <a:rPr lang="es-ES" sz="1800" dirty="0"/>
              <a:t>de corrección </a:t>
            </a:r>
            <a:r>
              <a:rPr lang="es-ES" sz="1800" dirty="0" smtClean="0"/>
              <a:t>para agrupamientos de un circuito por tubo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482" y="4055178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0691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Factores de corrección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1370992" y="1916832"/>
            <a:ext cx="7233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 smtClean="0"/>
              <a:t>Factores </a:t>
            </a:r>
            <a:r>
              <a:rPr lang="es-ES" sz="1800" dirty="0"/>
              <a:t>de corrección </a:t>
            </a:r>
            <a:r>
              <a:rPr lang="es-ES" sz="1800" dirty="0" smtClean="0"/>
              <a:t>para agrupamientos de conductores directamente enterrados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763688" y="2622337"/>
            <a:ext cx="4896544" cy="4001570"/>
            <a:chOff x="1405205" y="2595685"/>
            <a:chExt cx="4896544" cy="4001570"/>
          </a:xfrm>
        </p:grpSpPr>
        <p:sp>
          <p:nvSpPr>
            <p:cNvPr id="12" name="CuadroTexto 11"/>
            <p:cNvSpPr txBox="1"/>
            <p:nvPr/>
          </p:nvSpPr>
          <p:spPr>
            <a:xfrm>
              <a:off x="2555776" y="6227923"/>
              <a:ext cx="2389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183</a:t>
              </a:r>
              <a:endParaRPr lang="es-ES" sz="1800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5205" y="2595685"/>
              <a:ext cx="4896544" cy="3544738"/>
            </a:xfrm>
            <a:prstGeom prst="rect">
              <a:avLst/>
            </a:prstGeom>
          </p:spPr>
        </p:pic>
      </p:grp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253" y="4391251"/>
            <a:ext cx="1942204" cy="145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17586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82889" y="1916832"/>
            <a:ext cx="7111334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>
              <a:buNone/>
            </a:pPr>
            <a:r>
              <a:rPr lang="es-ES" sz="2000" dirty="0" smtClean="0"/>
              <a:t>Deberán respetar las siguientes condiciones: </a:t>
            </a:r>
          </a:p>
          <a:p>
            <a:pPr marL="0" indent="0">
              <a:buNone/>
            </a:pPr>
            <a:endParaRPr lang="es-ES" sz="2000" dirty="0"/>
          </a:p>
          <a:p>
            <a:r>
              <a:rPr lang="es-ES" sz="2000" b="1" dirty="0" smtClean="0"/>
              <a:t>Profundidad</a:t>
            </a:r>
          </a:p>
          <a:p>
            <a:pPr lvl="1" indent="-373063"/>
            <a:r>
              <a:rPr lang="es-ES" dirty="0"/>
              <a:t>En caso de no poder cumplir estas medidas deberán ir </a:t>
            </a:r>
            <a:r>
              <a:rPr lang="es-ES" b="1" dirty="0">
                <a:solidFill>
                  <a:srgbClr val="59C619"/>
                </a:solidFill>
              </a:rPr>
              <a:t>entubadas</a:t>
            </a:r>
          </a:p>
          <a:p>
            <a:pPr lvl="1" indent="-373063"/>
            <a:r>
              <a:rPr lang="es-ES" dirty="0"/>
              <a:t>Deben respetarse las medidas para </a:t>
            </a:r>
            <a:r>
              <a:rPr lang="es-ES" b="1" dirty="0">
                <a:solidFill>
                  <a:srgbClr val="59C619"/>
                </a:solidFill>
              </a:rPr>
              <a:t>cruzamientos, proximidades y paralelismos</a:t>
            </a:r>
          </a:p>
          <a:p>
            <a:pPr lvl="1" indent="-373063"/>
            <a:r>
              <a:rPr lang="es-ES" b="1" dirty="0" smtClean="0">
                <a:solidFill>
                  <a:srgbClr val="59C619"/>
                </a:solidFill>
              </a:rPr>
              <a:t>0,60 </a:t>
            </a:r>
            <a:r>
              <a:rPr lang="es-ES" b="1" dirty="0">
                <a:solidFill>
                  <a:srgbClr val="59C619"/>
                </a:solidFill>
              </a:rPr>
              <a:t>m</a:t>
            </a:r>
            <a:r>
              <a:rPr lang="es-ES" dirty="0"/>
              <a:t> en </a:t>
            </a:r>
            <a:r>
              <a:rPr lang="es-ES" dirty="0" smtClean="0"/>
              <a:t>acera </a:t>
            </a:r>
            <a:endParaRPr lang="es-ES" dirty="0"/>
          </a:p>
          <a:p>
            <a:pPr lvl="1" indent="-373063"/>
            <a:r>
              <a:rPr lang="es-ES" b="1" dirty="0">
                <a:solidFill>
                  <a:srgbClr val="59C619"/>
                </a:solidFill>
              </a:rPr>
              <a:t>0,80 m</a:t>
            </a:r>
            <a:r>
              <a:rPr lang="es-ES" dirty="0"/>
              <a:t> en </a:t>
            </a:r>
            <a:r>
              <a:rPr lang="es-ES" dirty="0" smtClean="0"/>
              <a:t>calzada</a:t>
            </a:r>
            <a:endParaRPr lang="es-E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Directamente enterrados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65108"/>
            <a:ext cx="3672409" cy="275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27423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 advAuto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Factores de corrección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1370992" y="1916832"/>
            <a:ext cx="7233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 smtClean="0"/>
              <a:t>Factores </a:t>
            </a:r>
            <a:r>
              <a:rPr lang="es-ES" sz="1800" dirty="0"/>
              <a:t>de corrección </a:t>
            </a:r>
            <a:r>
              <a:rPr lang="es-ES" sz="1800" dirty="0" smtClean="0"/>
              <a:t>para diferentes profundidades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1406083" y="2314604"/>
            <a:ext cx="5276928" cy="3964136"/>
            <a:chOff x="1406083" y="2314604"/>
            <a:chExt cx="5276928" cy="3964136"/>
          </a:xfrm>
        </p:grpSpPr>
        <p:sp>
          <p:nvSpPr>
            <p:cNvPr id="12" name="CuadroTexto 11"/>
            <p:cNvSpPr txBox="1"/>
            <p:nvPr/>
          </p:nvSpPr>
          <p:spPr>
            <a:xfrm>
              <a:off x="2849923" y="5909408"/>
              <a:ext cx="2389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183</a:t>
              </a:r>
              <a:endParaRPr lang="es-ES" sz="1800" dirty="0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6083" y="2314604"/>
              <a:ext cx="5276928" cy="3566364"/>
            </a:xfrm>
            <a:prstGeom prst="rect">
              <a:avLst/>
            </a:prstGeom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743839"/>
            <a:ext cx="1985656" cy="170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8352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Factores de corrección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1370992" y="1916832"/>
            <a:ext cx="7233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 smtClean="0"/>
              <a:t>Factores </a:t>
            </a:r>
            <a:r>
              <a:rPr lang="es-ES" sz="1800" dirty="0"/>
              <a:t>de corrección </a:t>
            </a:r>
            <a:r>
              <a:rPr lang="es-ES" sz="1800" dirty="0" smtClean="0"/>
              <a:t>para agrupamientos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r="12966"/>
          <a:stretch/>
        </p:blipFill>
        <p:spPr>
          <a:xfrm>
            <a:off x="7464174" y="4213561"/>
            <a:ext cx="1224136" cy="1701385"/>
          </a:xfrm>
          <a:prstGeom prst="rect">
            <a:avLst/>
          </a:prstGeom>
        </p:spPr>
      </p:pic>
      <p:grpSp>
        <p:nvGrpSpPr>
          <p:cNvPr id="3" name="Grupo 2"/>
          <p:cNvGrpSpPr/>
          <p:nvPr/>
        </p:nvGrpSpPr>
        <p:grpSpPr>
          <a:xfrm>
            <a:off x="1507201" y="2286165"/>
            <a:ext cx="5781649" cy="4176463"/>
            <a:chOff x="1507201" y="2286165"/>
            <a:chExt cx="5781649" cy="4176463"/>
          </a:xfrm>
        </p:grpSpPr>
        <p:sp>
          <p:nvSpPr>
            <p:cNvPr id="12" name="CuadroTexto 11"/>
            <p:cNvSpPr txBox="1"/>
            <p:nvPr/>
          </p:nvSpPr>
          <p:spPr>
            <a:xfrm>
              <a:off x="3131840" y="6093296"/>
              <a:ext cx="2389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184</a:t>
              </a:r>
              <a:endParaRPr lang="es-ES" sz="1800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7201" y="2286165"/>
              <a:ext cx="5781649" cy="37702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24093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Factores de corrección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1370992" y="1916832"/>
            <a:ext cx="7233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 smtClean="0"/>
              <a:t>Factores </a:t>
            </a:r>
            <a:r>
              <a:rPr lang="es-ES" sz="1800" dirty="0"/>
              <a:t>de corrección </a:t>
            </a:r>
            <a:r>
              <a:rPr lang="es-ES" sz="1800" dirty="0" smtClean="0"/>
              <a:t>para agrupamientos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1457324" y="2286780"/>
            <a:ext cx="5325387" cy="4391872"/>
            <a:chOff x="1457324" y="2286780"/>
            <a:chExt cx="5325387" cy="4391872"/>
          </a:xfrm>
        </p:grpSpPr>
        <p:sp>
          <p:nvSpPr>
            <p:cNvPr id="12" name="CuadroTexto 11"/>
            <p:cNvSpPr txBox="1"/>
            <p:nvPr/>
          </p:nvSpPr>
          <p:spPr>
            <a:xfrm>
              <a:off x="2902832" y="6309320"/>
              <a:ext cx="2389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184</a:t>
              </a:r>
              <a:endParaRPr lang="es-ES" sz="1800" dirty="0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57324" y="2286780"/>
              <a:ext cx="5325387" cy="4022540"/>
            </a:xfrm>
            <a:prstGeom prst="rect">
              <a:avLst/>
            </a:prstGeom>
          </p:spPr>
        </p:pic>
      </p:grp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1" r="24267"/>
          <a:stretch/>
        </p:blipFill>
        <p:spPr>
          <a:xfrm>
            <a:off x="7003388" y="3284984"/>
            <a:ext cx="1569823" cy="268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9207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Factores de corrección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1370992" y="1916832"/>
            <a:ext cx="7233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dirty="0" smtClean="0"/>
              <a:t>Factores </a:t>
            </a:r>
            <a:r>
              <a:rPr lang="es-ES" sz="1800" dirty="0"/>
              <a:t>de corrección </a:t>
            </a:r>
            <a:r>
              <a:rPr lang="es-ES" sz="1800" dirty="0" smtClean="0"/>
              <a:t>para agrupamientos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619672" y="2308679"/>
            <a:ext cx="5472608" cy="4336991"/>
            <a:chOff x="1619672" y="2308679"/>
            <a:chExt cx="5472608" cy="4336991"/>
          </a:xfrm>
        </p:grpSpPr>
        <p:sp>
          <p:nvSpPr>
            <p:cNvPr id="12" name="CuadroTexto 11"/>
            <p:cNvSpPr txBox="1"/>
            <p:nvPr/>
          </p:nvSpPr>
          <p:spPr>
            <a:xfrm>
              <a:off x="3131840" y="6276338"/>
              <a:ext cx="2389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185</a:t>
              </a:r>
              <a:endParaRPr lang="es-ES" sz="1800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9672" y="2308679"/>
              <a:ext cx="5472608" cy="3910187"/>
            </a:xfrm>
            <a:prstGeom prst="rect">
              <a:avLst/>
            </a:prstGeom>
          </p:spPr>
        </p:pic>
      </p:grp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42545"/>
          <a:stretch/>
        </p:blipFill>
        <p:spPr>
          <a:xfrm>
            <a:off x="7080548" y="2527893"/>
            <a:ext cx="1620033" cy="325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6792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Intensidades de cortocircuito para el cables 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2123728" y="1700808"/>
            <a:ext cx="4320480" cy="5112855"/>
            <a:chOff x="2123729" y="2286164"/>
            <a:chExt cx="3397360" cy="4367769"/>
          </a:xfrm>
        </p:grpSpPr>
        <p:sp>
          <p:nvSpPr>
            <p:cNvPr id="12" name="CuadroTexto 11"/>
            <p:cNvSpPr txBox="1"/>
            <p:nvPr/>
          </p:nvSpPr>
          <p:spPr>
            <a:xfrm>
              <a:off x="2699792" y="6284601"/>
              <a:ext cx="23892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186</a:t>
              </a:r>
              <a:endParaRPr lang="es-ES" sz="1800" dirty="0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23729" y="2286164"/>
              <a:ext cx="3397360" cy="4036313"/>
            </a:xfrm>
            <a:prstGeom prst="rect">
              <a:avLst/>
            </a:prstGeom>
          </p:spPr>
        </p:pic>
      </p:grpSp>
      <p:pic>
        <p:nvPicPr>
          <p:cNvPr id="24578" name="Picture 2" descr="Resultado de imagen de cortocircui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57" y="4440891"/>
            <a:ext cx="20955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81040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Intensidades de cortocircuito para la pantalla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24781" y="1942537"/>
            <a:ext cx="7111334" cy="2129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endParaRPr lang="es-ES" sz="2000" dirty="0"/>
          </a:p>
        </p:txBody>
      </p:sp>
      <p:pic>
        <p:nvPicPr>
          <p:cNvPr id="24578" name="Picture 2" descr="Resultado de imagen de cortocircuit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2"/>
          <a:stretch/>
        </p:blipFill>
        <p:spPr bwMode="auto">
          <a:xfrm>
            <a:off x="6580957" y="5432102"/>
            <a:ext cx="2095500" cy="12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upo 12"/>
          <p:cNvGrpSpPr/>
          <p:nvPr/>
        </p:nvGrpSpPr>
        <p:grpSpPr>
          <a:xfrm>
            <a:off x="1619672" y="1904248"/>
            <a:ext cx="6181725" cy="3781469"/>
            <a:chOff x="1619672" y="1904248"/>
            <a:chExt cx="6181725" cy="3781469"/>
          </a:xfrm>
        </p:grpSpPr>
        <p:sp>
          <p:nvSpPr>
            <p:cNvPr id="12" name="CuadroTexto 11"/>
            <p:cNvSpPr txBox="1"/>
            <p:nvPr/>
          </p:nvSpPr>
          <p:spPr>
            <a:xfrm>
              <a:off x="3059832" y="5316385"/>
              <a:ext cx="30384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187</a:t>
              </a:r>
              <a:endParaRPr lang="es-ES" sz="1800" dirty="0"/>
            </a:p>
          </p:txBody>
        </p:sp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19672" y="1904248"/>
              <a:ext cx="6181725" cy="32861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5858245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Resumen diferentes métodos de instalación 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1370992" y="1988840"/>
            <a:ext cx="7131911" cy="3165949"/>
            <a:chOff x="1370992" y="776399"/>
            <a:chExt cx="7131911" cy="3165949"/>
          </a:xfrm>
        </p:grpSpPr>
        <p:sp>
          <p:nvSpPr>
            <p:cNvPr id="14" name="CuadroTexto 13"/>
            <p:cNvSpPr txBox="1"/>
            <p:nvPr/>
          </p:nvSpPr>
          <p:spPr>
            <a:xfrm>
              <a:off x="3707904" y="3573016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188</a:t>
              </a:r>
              <a:endParaRPr lang="es-ES" sz="1800" dirty="0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 rotWithShape="1">
            <a:blip r:embed="rId2"/>
            <a:srcRect t="15994"/>
            <a:stretch/>
          </p:blipFill>
          <p:spPr>
            <a:xfrm>
              <a:off x="1370992" y="776399"/>
              <a:ext cx="7131911" cy="2655637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1" t="24013" r="15352" b="21431"/>
          <a:stretch/>
        </p:blipFill>
        <p:spPr>
          <a:xfrm>
            <a:off x="5580112" y="4749925"/>
            <a:ext cx="2808312" cy="187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46889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Resumen diferentes métodos de instalación 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576784" y="1909963"/>
            <a:ext cx="7027664" cy="2856744"/>
            <a:chOff x="1576784" y="1909963"/>
            <a:chExt cx="6191250" cy="2406161"/>
          </a:xfrm>
        </p:grpSpPr>
        <p:sp>
          <p:nvSpPr>
            <p:cNvPr id="14" name="CuadroTexto 13"/>
            <p:cNvSpPr txBox="1"/>
            <p:nvPr/>
          </p:nvSpPr>
          <p:spPr>
            <a:xfrm>
              <a:off x="3635895" y="3946792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188</a:t>
              </a:r>
              <a:endParaRPr lang="es-ES" sz="1800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6784" y="1909963"/>
              <a:ext cx="6191250" cy="2009775"/>
            </a:xfrm>
            <a:prstGeom prst="rect">
              <a:avLst/>
            </a:prstGeom>
          </p:spPr>
        </p:pic>
      </p:grp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" t="14700" r="2351" b="34281"/>
          <a:stretch/>
        </p:blipFill>
        <p:spPr>
          <a:xfrm>
            <a:off x="3914072" y="4784688"/>
            <a:ext cx="4546359" cy="181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2243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Resumen diferentes métodos de instalación 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395763" y="1988840"/>
            <a:ext cx="7280694" cy="2736304"/>
            <a:chOff x="1691680" y="2192172"/>
            <a:chExt cx="6210300" cy="1931652"/>
          </a:xfrm>
        </p:grpSpPr>
        <p:sp>
          <p:nvSpPr>
            <p:cNvPr id="14" name="CuadroTexto 13"/>
            <p:cNvSpPr txBox="1"/>
            <p:nvPr/>
          </p:nvSpPr>
          <p:spPr>
            <a:xfrm>
              <a:off x="3111101" y="3754492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188</a:t>
              </a:r>
              <a:endParaRPr lang="es-ES" sz="1800" dirty="0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1680" y="2192172"/>
              <a:ext cx="6210300" cy="1543050"/>
            </a:xfrm>
            <a:prstGeom prst="rect">
              <a:avLst/>
            </a:prstGeom>
          </p:spPr>
        </p:pic>
      </p:grp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03"/>
          <a:stretch/>
        </p:blipFill>
        <p:spPr>
          <a:xfrm>
            <a:off x="5148064" y="4339491"/>
            <a:ext cx="3528393" cy="231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8591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Resumen diferentes métodos de instalación 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547664" y="1759284"/>
            <a:ext cx="7056784" cy="2749836"/>
            <a:chOff x="1691680" y="1759285"/>
            <a:chExt cx="6238875" cy="1936182"/>
          </a:xfrm>
        </p:grpSpPr>
        <p:sp>
          <p:nvSpPr>
            <p:cNvPr id="14" name="CuadroTexto 13"/>
            <p:cNvSpPr txBox="1"/>
            <p:nvPr/>
          </p:nvSpPr>
          <p:spPr>
            <a:xfrm>
              <a:off x="3635896" y="3326135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188</a:t>
              </a:r>
              <a:endParaRPr lang="es-ES" sz="1800" dirty="0"/>
            </a:p>
          </p:txBody>
        </p:sp>
        <p:pic>
          <p:nvPicPr>
            <p:cNvPr id="4" name="Imagen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91680" y="1759285"/>
              <a:ext cx="6238875" cy="1533525"/>
            </a:xfrm>
            <a:prstGeom prst="rect">
              <a:avLst/>
            </a:prstGeom>
          </p:spPr>
        </p:pic>
      </p:grpSp>
      <p:pic>
        <p:nvPicPr>
          <p:cNvPr id="7" name="Picture 2" descr="Resultado de imagen de acceso galeria ca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552" y="4365104"/>
            <a:ext cx="4634880" cy="227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470230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565123" y="1916832"/>
            <a:ext cx="711133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marL="284163" indent="-284163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Ø"/>
              <a:defRPr sz="2400">
                <a:solidFill>
                  <a:srgbClr val="000000"/>
                </a:solidFill>
                <a:latin typeface="Arial Narrow" pitchFamily="34" charset="0"/>
              </a:defRPr>
            </a:lvl1pPr>
            <a:lvl2pPr marL="641350" indent="-166688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q"/>
              <a:defRPr sz="2000">
                <a:solidFill>
                  <a:srgbClr val="000000"/>
                </a:solidFill>
                <a:latin typeface="Arial Narrow" pitchFamily="34" charset="0"/>
              </a:defRPr>
            </a:lvl2pPr>
            <a:lvl3pPr marL="1143000" indent="-228600" defTabSz="684213">
              <a:spcBef>
                <a:spcPct val="20000"/>
              </a:spcBef>
              <a:buClr>
                <a:srgbClr val="008000"/>
              </a:buClr>
              <a:buFont typeface="Wingdings" pitchFamily="2" charset="2"/>
              <a:buChar char="ü"/>
              <a:defRPr sz="2000">
                <a:solidFill>
                  <a:srgbClr val="000000"/>
                </a:solidFill>
                <a:latin typeface="Arial Narrow" pitchFamily="34" charset="0"/>
              </a:defRPr>
            </a:lvl3pPr>
            <a:lvl4pPr marL="1600200" indent="-228600" defTabSz="684213">
              <a:spcBef>
                <a:spcPct val="20000"/>
              </a:spcBef>
              <a:buClr>
                <a:srgbClr val="0080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4pPr>
            <a:lvl5pPr marL="2057400" indent="-228600" defTabSz="684213">
              <a:spcBef>
                <a:spcPct val="20000"/>
              </a:spcBef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CC00"/>
              </a:buClr>
              <a:buChar char="–"/>
              <a:defRPr sz="2000">
                <a:solidFill>
                  <a:srgbClr val="000000"/>
                </a:solidFill>
                <a:latin typeface="Arial Narrow" pitchFamily="34" charset="0"/>
              </a:defRPr>
            </a:lvl9pPr>
          </a:lstStyle>
          <a:p>
            <a:pPr marL="0" indent="0">
              <a:buNone/>
            </a:pPr>
            <a:r>
              <a:rPr lang="es-ES" sz="2000" dirty="0" smtClean="0"/>
              <a:t>Deberán respetar las siguientes condiciones:</a:t>
            </a:r>
          </a:p>
          <a:p>
            <a:pPr marL="0" indent="0">
              <a:buNone/>
            </a:pPr>
            <a:endParaRPr lang="es-ES" sz="2000" dirty="0" smtClean="0"/>
          </a:p>
          <a:p>
            <a:pPr marL="0" indent="0">
              <a:buNone/>
            </a:pPr>
            <a:r>
              <a:rPr lang="es-ES" sz="2000" dirty="0" smtClean="0"/>
              <a:t>Por debajo:</a:t>
            </a:r>
            <a:endParaRPr lang="es-ES" sz="2000" dirty="0"/>
          </a:p>
          <a:p>
            <a:r>
              <a:rPr lang="es-ES" sz="2000" dirty="0" smtClean="0"/>
              <a:t>El </a:t>
            </a:r>
            <a:r>
              <a:rPr lang="es-ES" sz="2000" dirty="0"/>
              <a:t>lecho de la zanja </a:t>
            </a:r>
            <a:r>
              <a:rPr lang="es-ES" sz="2000" dirty="0" smtClean="0"/>
              <a:t>será</a:t>
            </a:r>
            <a:r>
              <a:rPr lang="es-ES" sz="2000" b="1" dirty="0" smtClean="0"/>
              <a:t> </a:t>
            </a:r>
            <a:r>
              <a:rPr lang="es-ES" sz="2000" b="1" dirty="0">
                <a:solidFill>
                  <a:srgbClr val="59C619"/>
                </a:solidFill>
              </a:rPr>
              <a:t>liso</a:t>
            </a:r>
            <a:r>
              <a:rPr lang="es-ES" sz="2000" b="1" dirty="0"/>
              <a:t> </a:t>
            </a:r>
            <a:r>
              <a:rPr lang="es-ES" sz="2000" dirty="0"/>
              <a:t>y </a:t>
            </a:r>
            <a:r>
              <a:rPr lang="es-ES" sz="2000" dirty="0" smtClean="0"/>
              <a:t>libre </a:t>
            </a:r>
            <a:r>
              <a:rPr lang="es-ES" sz="2000" dirty="0"/>
              <a:t>de </a:t>
            </a:r>
            <a:r>
              <a:rPr lang="es-ES" sz="2000" dirty="0" smtClean="0"/>
              <a:t>cualquier cuerpo</a:t>
            </a:r>
          </a:p>
          <a:p>
            <a:pPr marL="712788" lvl="1" indent="-268288"/>
            <a:r>
              <a:rPr lang="es-ES" dirty="0" smtClean="0"/>
              <a:t>Se </a:t>
            </a:r>
            <a:r>
              <a:rPr lang="es-ES" dirty="0"/>
              <a:t>dispondrá una capa de </a:t>
            </a:r>
            <a:r>
              <a:rPr lang="es-ES" b="1" dirty="0" smtClean="0">
                <a:solidFill>
                  <a:srgbClr val="59C619"/>
                </a:solidFill>
              </a:rPr>
              <a:t>arena </a:t>
            </a:r>
            <a:r>
              <a:rPr lang="es-ES" b="1" dirty="0">
                <a:solidFill>
                  <a:srgbClr val="59C619"/>
                </a:solidFill>
              </a:rPr>
              <a:t>de mina o de río lavada</a:t>
            </a:r>
            <a:r>
              <a:rPr lang="es-ES" dirty="0"/>
              <a:t>, de espesor mínimo </a:t>
            </a:r>
            <a:r>
              <a:rPr lang="es-ES" b="1" dirty="0">
                <a:solidFill>
                  <a:srgbClr val="59C619"/>
                </a:solidFill>
              </a:rPr>
              <a:t>0,05 </a:t>
            </a:r>
            <a:r>
              <a:rPr lang="es-ES" b="1" dirty="0" smtClean="0">
                <a:solidFill>
                  <a:srgbClr val="59C619"/>
                </a:solidFill>
              </a:rPr>
              <a:t>m</a:t>
            </a:r>
            <a:r>
              <a:rPr lang="es-ES" dirty="0" smtClean="0"/>
              <a:t>.</a:t>
            </a:r>
          </a:p>
          <a:p>
            <a:pPr marL="87313" indent="0">
              <a:buNone/>
            </a:pPr>
            <a:endParaRPr lang="es-ES" sz="2000" dirty="0" smtClean="0"/>
          </a:p>
          <a:p>
            <a:pPr marL="87313" indent="0">
              <a:buNone/>
            </a:pPr>
            <a:r>
              <a:rPr lang="es-ES" sz="2000" dirty="0" smtClean="0"/>
              <a:t>Alrededor </a:t>
            </a:r>
            <a:r>
              <a:rPr lang="es-ES" sz="2000" dirty="0"/>
              <a:t>del cable:</a:t>
            </a:r>
          </a:p>
          <a:p>
            <a:pPr marL="712788" lvl="1" indent="-268288"/>
            <a:r>
              <a:rPr lang="es-ES" dirty="0" smtClean="0"/>
              <a:t>Por </a:t>
            </a:r>
            <a:r>
              <a:rPr lang="es-ES" dirty="0"/>
              <a:t>encima del cable irá otra capa de </a:t>
            </a:r>
            <a:r>
              <a:rPr lang="es-ES" b="1" dirty="0">
                <a:solidFill>
                  <a:srgbClr val="59C619"/>
                </a:solidFill>
              </a:rPr>
              <a:t>arena o tierra cribada </a:t>
            </a:r>
            <a:r>
              <a:rPr lang="es-ES" dirty="0"/>
              <a:t>de unos </a:t>
            </a:r>
            <a:r>
              <a:rPr lang="es-ES" b="1" dirty="0">
                <a:solidFill>
                  <a:srgbClr val="59C619"/>
                </a:solidFill>
              </a:rPr>
              <a:t>0,10 m</a:t>
            </a:r>
            <a:r>
              <a:rPr lang="es-ES" b="1" dirty="0"/>
              <a:t> </a:t>
            </a:r>
            <a:r>
              <a:rPr lang="es-ES" dirty="0"/>
              <a:t>de espesor</a:t>
            </a:r>
            <a:r>
              <a:rPr lang="es-ES" dirty="0" smtClean="0"/>
              <a:t>.</a:t>
            </a:r>
          </a:p>
          <a:p>
            <a:pPr marL="712788" lvl="1" indent="-268288"/>
            <a:r>
              <a:rPr lang="es-ES" dirty="0" smtClean="0"/>
              <a:t>Se respetará un distancia de </a:t>
            </a:r>
            <a:r>
              <a:rPr lang="es-ES" b="1" dirty="0" smtClean="0">
                <a:solidFill>
                  <a:srgbClr val="59C619"/>
                </a:solidFill>
              </a:rPr>
              <a:t>0,05 </a:t>
            </a:r>
            <a:r>
              <a:rPr lang="es-ES" b="1" dirty="0">
                <a:solidFill>
                  <a:srgbClr val="59C619"/>
                </a:solidFill>
              </a:rPr>
              <a:t>m</a:t>
            </a:r>
            <a:r>
              <a:rPr lang="es-ES" b="1" dirty="0"/>
              <a:t> </a:t>
            </a:r>
            <a:r>
              <a:rPr lang="es-ES" dirty="0"/>
              <a:t>entre los cables y las </a:t>
            </a:r>
            <a:r>
              <a:rPr lang="es-ES" b="1" dirty="0">
                <a:solidFill>
                  <a:srgbClr val="59C619"/>
                </a:solidFill>
              </a:rPr>
              <a:t>paredes laterales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 smtClean="0">
                <a:solidFill>
                  <a:srgbClr val="59C619"/>
                </a:solidFill>
                <a:latin typeface="Century Gothic" panose="020B0502020202020204" pitchFamily="34" charset="0"/>
              </a:rPr>
              <a:t>Directamente enterrados</a:t>
            </a:r>
            <a:endParaRPr lang="es-ES" b="1" i="1" u="sng" dirty="0">
              <a:solidFill>
                <a:srgbClr val="59C619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EJECUCIÓN </a:t>
            </a:r>
            <a:r>
              <a:rPr lang="es-ES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DE LAS INSTALACIONES </a:t>
            </a:r>
          </a:p>
        </p:txBody>
      </p:sp>
    </p:spTree>
    <p:extLst>
      <p:ext uri="{BB962C8B-B14F-4D97-AF65-F5344CB8AC3E}">
        <p14:creationId xmlns:p14="http://schemas.microsoft.com/office/powerpoint/2010/main" val="967348408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utoUpdateAnimBg="0" advAuto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370992" y="1239143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i="1" u="sng" dirty="0">
                <a:solidFill>
                  <a:srgbClr val="59C619"/>
                </a:solidFill>
                <a:latin typeface="Century Gothic" panose="020B0502020202020204" pitchFamily="34" charset="0"/>
              </a:rPr>
              <a:t>Resumen diferentes métodos de instalación 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370992" y="776399"/>
            <a:ext cx="73054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INTENSIDAD MÁXIMA ADMISIBLE </a:t>
            </a:r>
            <a:endParaRPr lang="es-ES" b="1" u="sng" dirty="0">
              <a:effectLst>
                <a:outerShdw blurRad="38100" dist="38100" dir="2700000" algn="tl">
                  <a:srgbClr val="C0C0C0"/>
                </a:outerShd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443000" y="1916832"/>
            <a:ext cx="7161448" cy="1728192"/>
            <a:chOff x="1763688" y="2439528"/>
            <a:chExt cx="6219825" cy="1255939"/>
          </a:xfrm>
        </p:grpSpPr>
        <p:sp>
          <p:nvSpPr>
            <p:cNvPr id="14" name="CuadroTexto 13"/>
            <p:cNvSpPr txBox="1"/>
            <p:nvPr/>
          </p:nvSpPr>
          <p:spPr>
            <a:xfrm>
              <a:off x="3635896" y="3326135"/>
              <a:ext cx="20730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800" dirty="0" smtClean="0"/>
                <a:t>Pág. 188</a:t>
              </a:r>
              <a:endParaRPr lang="es-ES" sz="1800" dirty="0"/>
            </a:p>
          </p:txBody>
        </p:sp>
        <p:pic>
          <p:nvPicPr>
            <p:cNvPr id="2" name="Imagen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63688" y="2439528"/>
              <a:ext cx="6219825" cy="847725"/>
            </a:xfrm>
            <a:prstGeom prst="rect">
              <a:avLst/>
            </a:prstGeom>
          </p:spPr>
        </p:pic>
      </p:grp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549073"/>
            <a:ext cx="4644008" cy="309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83754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259632" y="5733256"/>
            <a:ext cx="74847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_tradnl" sz="4800" b="1" dirty="0">
                <a:solidFill>
                  <a:srgbClr val="59C619"/>
                </a:solidFill>
                <a:latin typeface="Segoe Print" pitchFamily="2" charset="0"/>
              </a:rPr>
              <a:t>www.plcmadrid.es/rebt</a:t>
            </a:r>
          </a:p>
        </p:txBody>
      </p:sp>
      <p:pic>
        <p:nvPicPr>
          <p:cNvPr id="8" name="Picture 2" descr="T:\11 Editorial\Portadas\PLC\REBT NUEVO\20160915_19212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103" y="580027"/>
            <a:ext cx="3823129" cy="5335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theme/theme1.xml><?xml version="1.0" encoding="utf-8"?>
<a:theme xmlns:a="http://schemas.openxmlformats.org/drawingml/2006/main" name="fondoblanco">
  <a:themeElements>
    <a:clrScheme name="">
      <a:dk1>
        <a:srgbClr val="000000"/>
      </a:dk1>
      <a:lt1>
        <a:srgbClr val="FFFFFF"/>
      </a:lt1>
      <a:dk2>
        <a:srgbClr val="000000"/>
      </a:dk2>
      <a:lt2>
        <a:srgbClr val="5760A3"/>
      </a:lt2>
      <a:accent1>
        <a:srgbClr val="2464FD"/>
      </a:accent1>
      <a:accent2>
        <a:srgbClr val="EF9100"/>
      </a:accent2>
      <a:accent3>
        <a:srgbClr val="FFFFFF"/>
      </a:accent3>
      <a:accent4>
        <a:srgbClr val="000000"/>
      </a:accent4>
      <a:accent5>
        <a:srgbClr val="ACB8FE"/>
      </a:accent5>
      <a:accent6>
        <a:srgbClr val="D98300"/>
      </a:accent6>
      <a:hlink>
        <a:srgbClr val="EAEC5E"/>
      </a:hlink>
      <a:folHlink>
        <a:srgbClr val="A2FFA3"/>
      </a:folHlink>
    </a:clrScheme>
    <a:fontScheme name="fondoblanco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_trad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ondoblanc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ndoblanc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ondoblanc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ndoblanc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ndoblanc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ndoblanc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ndoblanc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Settings\mirlui\Plantillas\Schneider\fondoblanco.pot</Template>
  <TotalTime>13132</TotalTime>
  <Pages>2</Pages>
  <Words>2864</Words>
  <Application>Microsoft Office PowerPoint</Application>
  <PresentationFormat>Presentación en pantalla (4:3)</PresentationFormat>
  <Paragraphs>525</Paragraphs>
  <Slides>91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91</vt:i4>
      </vt:variant>
      <vt:variant>
        <vt:lpstr>Presentaciones personalizadas</vt:lpstr>
      </vt:variant>
      <vt:variant>
        <vt:i4>2</vt:i4>
      </vt:variant>
    </vt:vector>
  </HeadingPairs>
  <TitlesOfParts>
    <vt:vector size="100" baseType="lpstr">
      <vt:lpstr>Arial</vt:lpstr>
      <vt:lpstr>Arial Narrow</vt:lpstr>
      <vt:lpstr>Century Gothic</vt:lpstr>
      <vt:lpstr>Segoe Print</vt:lpstr>
      <vt:lpstr>Times New Roman</vt:lpstr>
      <vt:lpstr>Wingdings</vt:lpstr>
      <vt:lpstr>fondoblanco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Instaladores</vt:lpstr>
      <vt:lpstr>A fondo</vt:lpstr>
    </vt:vector>
  </TitlesOfParts>
  <Company>Schneider Electric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REGLAMENTO ELECTROTÉCNICO DE BAJA TENSIÓN</dc:title>
  <dc:creator>PLC MADRID</dc:creator>
  <cp:lastModifiedBy>Jose</cp:lastModifiedBy>
  <cp:revision>879</cp:revision>
  <cp:lastPrinted>1999-03-03T08:48:54Z</cp:lastPrinted>
  <dcterms:created xsi:type="dcterms:W3CDTF">2002-03-04T11:22:07Z</dcterms:created>
  <dcterms:modified xsi:type="dcterms:W3CDTF">2019-09-04T11:44:47Z</dcterms:modified>
</cp:coreProperties>
</file>