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8" r:id="rId2"/>
    <p:sldId id="489" r:id="rId3"/>
    <p:sldId id="490" r:id="rId4"/>
    <p:sldId id="491" r:id="rId5"/>
    <p:sldId id="492" r:id="rId6"/>
    <p:sldId id="494" r:id="rId7"/>
    <p:sldId id="495" r:id="rId8"/>
    <p:sldId id="496" r:id="rId9"/>
    <p:sldId id="482" r:id="rId10"/>
    <p:sldId id="488" r:id="rId11"/>
    <p:sldId id="460" r:id="rId12"/>
    <p:sldId id="484" r:id="rId13"/>
    <p:sldId id="487" r:id="rId14"/>
    <p:sldId id="493" r:id="rId15"/>
  </p:sldIdLst>
  <p:sldSz cx="9144000" cy="6858000" type="screen4x3"/>
  <p:notesSz cx="6858000" cy="9144000"/>
  <p:custShowLst>
    <p:custShow name="Instaladores" id="0">
      <p:sldLst/>
    </p:custShow>
    <p:custShow name="A fondo" id="1">
      <p:sldLst/>
    </p:custShow>
  </p:custShowLst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B3FDB1"/>
    <a:srgbClr val="C8E2FA"/>
    <a:srgbClr val="A3FDA1"/>
    <a:srgbClr val="FFC673"/>
    <a:srgbClr val="5F5F5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037" autoAdjust="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186" y="27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10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marL="292100" indent="-292100" defTabSz="892175" eaLnBrk="0" hangingPunct="0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marL="292100" indent="-292100" algn="r" defTabSz="892175" eaLnBrk="0" hangingPunct="0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marL="292100" indent="-292100" defTabSz="892175" eaLnBrk="0" hangingPunct="0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marL="292100" indent="-292100" algn="r" defTabSz="892175" eaLnBrk="0" hangingPunct="0">
              <a:defRPr sz="1000" i="1"/>
            </a:lvl1pPr>
          </a:lstStyle>
          <a:p>
            <a:pPr>
              <a:defRPr/>
            </a:pPr>
            <a:fld id="{6CF209EB-D7F7-4BAB-9C63-6653A13DA48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4739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DC87797-4F93-490A-B10E-922E6F8C6E2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56100"/>
            <a:ext cx="5027613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Selecciona para modificar los estilos de texto de la máscara </a:t>
            </a:r>
          </a:p>
          <a:p>
            <a:pPr lvl="1"/>
            <a:r>
              <a:rPr lang="es-ES_tradnl" noProof="0" smtClean="0"/>
              <a:t>Segundo nivel </a:t>
            </a:r>
          </a:p>
          <a:p>
            <a:pPr lvl="2"/>
            <a:r>
              <a:rPr lang="es-ES_tradnl" noProof="0" smtClean="0"/>
              <a:t>Tercer nivel </a:t>
            </a:r>
          </a:p>
          <a:p>
            <a:pPr lvl="3"/>
            <a:r>
              <a:rPr lang="es-ES_tradnl" noProof="0" smtClean="0"/>
              <a:t>Cuarto nivel </a:t>
            </a:r>
          </a:p>
          <a:p>
            <a:pPr lvl="4"/>
            <a:r>
              <a:rPr lang="es-ES_tradnl" noProof="0" smtClean="0"/>
              <a:t>Quinto nivel </a:t>
            </a:r>
          </a:p>
        </p:txBody>
      </p:sp>
      <p:sp>
        <p:nvSpPr>
          <p:cNvPr id="112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10944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i="1" smtClean="0"/>
              <a:t>REVISIÓN:Todas las instalaciones eléctricas deben ser objeto de una verificación previa a su puesta en</a:t>
            </a:r>
          </a:p>
          <a:p>
            <a:r>
              <a:rPr lang="es-ES" i="1" smtClean="0"/>
              <a:t>servicio efectuada por el instalador autorizado que las realizó, con la supervisión en su caso del</a:t>
            </a:r>
          </a:p>
          <a:p>
            <a:r>
              <a:rPr lang="es-ES" i="1" smtClean="0"/>
              <a:t>director de obra.</a:t>
            </a:r>
            <a:endParaRPr lang="es-ES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97E18-6129-4D5E-B605-C71FF73F729E}" type="slidenum">
              <a:rPr lang="es-ES_tradnl" smtClean="0"/>
              <a:pPr/>
              <a:t>5</a:t>
            </a:fld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234367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9DA14-9CC4-4060-B348-2E4F911A16CF}" type="slidenum">
              <a:rPr lang="es-ES_tradnl" smtClean="0"/>
              <a:pPr/>
              <a:t>10</a:t>
            </a:fld>
            <a:endParaRPr lang="es-ES_tradnl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Les hacemos un recordatorio, ejemplo una piscina.</a:t>
            </a:r>
          </a:p>
        </p:txBody>
      </p:sp>
    </p:spTree>
    <p:extLst>
      <p:ext uri="{BB962C8B-B14F-4D97-AF65-F5344CB8AC3E}">
        <p14:creationId xmlns:p14="http://schemas.microsoft.com/office/powerpoint/2010/main" val="362222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323C7-A3D8-41A5-9472-6A1BF8F80DCD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14339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Esto aporta una nueva área de negocios</a:t>
            </a:r>
          </a:p>
          <a:p>
            <a:r>
              <a:rPr lang="es-ES" smtClean="0"/>
              <a:t>Los bloques de viviendas no tienen verificación inicial. ¿Cuándo se inicia la cuenta para los 10 años y cuándo se inicia efectivamente esta área de negocio? Se supone que se instaurará un libro de inspecciones regulado por cada Comunidad Autónoma con su normativa particular</a:t>
            </a:r>
          </a:p>
        </p:txBody>
      </p:sp>
    </p:spTree>
    <p:extLst>
      <p:ext uri="{BB962C8B-B14F-4D97-AF65-F5344CB8AC3E}">
        <p14:creationId xmlns:p14="http://schemas.microsoft.com/office/powerpoint/2010/main" val="197406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971800" y="685800"/>
            <a:ext cx="5791200" cy="1524000"/>
          </a:xfrm>
          <a:gradFill rotWithShape="0">
            <a:gsLst>
              <a:gs pos="0">
                <a:srgbClr val="008000"/>
              </a:gs>
              <a:gs pos="100000">
                <a:srgbClr val="33CC33"/>
              </a:gs>
            </a:gsLst>
            <a:lin ang="5400000" scaled="1"/>
          </a:gradFill>
        </p:spPr>
        <p:txBody>
          <a:bodyPr lIns="0" tIns="0" rIns="0" bIns="0"/>
          <a:lstStyle>
            <a:lvl1pPr marL="98425" algn="ctr">
              <a:spcBef>
                <a:spcPct val="20000"/>
              </a:spcBef>
              <a:buClr>
                <a:srgbClr val="00CC00"/>
              </a:buClr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72350" y="381000"/>
            <a:ext cx="1771650" cy="54721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7400" y="381000"/>
            <a:ext cx="5162550" cy="54721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381000"/>
            <a:ext cx="6096000" cy="885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2057400" y="1447800"/>
            <a:ext cx="3467100" cy="4405313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76900" y="1447800"/>
            <a:ext cx="3467100" cy="4405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7400" y="1447800"/>
            <a:ext cx="3467100" cy="4405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676900" y="1447800"/>
            <a:ext cx="3467100" cy="4405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447800"/>
            <a:ext cx="7086600" cy="440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Selecciona para modificar los estilos de texto de la máscara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 </a:t>
            </a:r>
          </a:p>
          <a:p>
            <a:pPr lvl="4"/>
            <a:r>
              <a:rPr lang="es-ES_tradnl" smtClean="0"/>
              <a:t>Quinto nivel 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381000"/>
            <a:ext cx="6096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utoUpdateAnimBg="0"/>
    </p:bldLst>
  </p:timing>
  <p:txStyles>
    <p:titleStyle>
      <a:lvl1pPr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2pPr>
      <a:lvl3pPr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3pPr>
      <a:lvl4pPr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4pPr>
      <a:lvl5pPr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5pPr>
      <a:lvl6pPr marL="457200"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6pPr>
      <a:lvl7pPr marL="914400"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7pPr>
      <a:lvl8pPr marL="1371600"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8pPr>
      <a:lvl9pPr marL="1828800"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9pPr>
    </p:titleStyle>
    <p:bodyStyle>
      <a:lvl1pPr marL="284163" indent="-284163" algn="l" defTabSz="684213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Ø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41350" indent="-166688" algn="l" defTabSz="684213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q"/>
        <a:defRPr sz="2000">
          <a:solidFill>
            <a:srgbClr val="000000"/>
          </a:solidFill>
          <a:latin typeface="+mn-lt"/>
        </a:defRPr>
      </a:lvl2pPr>
      <a:lvl3pPr marL="1123950" indent="-255588" algn="l" defTabSz="684213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sz="2000">
          <a:solidFill>
            <a:srgbClr val="000000"/>
          </a:solidFill>
          <a:latin typeface="+mn-lt"/>
        </a:defRPr>
      </a:lvl3pPr>
      <a:lvl4pPr marL="1563688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–"/>
        <a:defRPr sz="2000">
          <a:solidFill>
            <a:srgbClr val="000000"/>
          </a:solidFill>
          <a:latin typeface="+mn-lt"/>
        </a:defRPr>
      </a:lvl4pPr>
      <a:lvl5pPr marL="2003425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000">
          <a:solidFill>
            <a:srgbClr val="000000"/>
          </a:solidFill>
          <a:latin typeface="+mn-lt"/>
        </a:defRPr>
      </a:lvl5pPr>
      <a:lvl6pPr marL="2460625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>
          <a:solidFill>
            <a:srgbClr val="000000"/>
          </a:solidFill>
          <a:latin typeface="+mn-lt"/>
        </a:defRPr>
      </a:lvl6pPr>
      <a:lvl7pPr marL="2917825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>
          <a:solidFill>
            <a:srgbClr val="000000"/>
          </a:solidFill>
          <a:latin typeface="+mn-lt"/>
        </a:defRPr>
      </a:lvl7pPr>
      <a:lvl8pPr marL="3375025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>
          <a:solidFill>
            <a:srgbClr val="000000"/>
          </a:solidFill>
          <a:latin typeface="+mn-lt"/>
        </a:defRPr>
      </a:lvl8pPr>
      <a:lvl9pPr marL="3832225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>
          <a:solidFill>
            <a:srgbClr val="000000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CuadroTexto"/>
          <p:cNvSpPr txBox="1"/>
          <p:nvPr/>
        </p:nvSpPr>
        <p:spPr>
          <a:xfrm>
            <a:off x="1763688" y="69269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VERIFICACIONES E INSPECCIONES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4" descr="Resultado de imagen de INSPECCION ELECTRIC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0"/>
          <a:stretch/>
        </p:blipFill>
        <p:spPr bwMode="auto">
          <a:xfrm>
            <a:off x="1475656" y="1340768"/>
            <a:ext cx="7187952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956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37 Título"/>
          <p:cNvSpPr txBox="1">
            <a:spLocks/>
          </p:cNvSpPr>
          <p:nvPr/>
        </p:nvSpPr>
        <p:spPr bwMode="auto">
          <a:xfrm>
            <a:off x="1606399" y="4869160"/>
            <a:ext cx="2698750" cy="936625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ES" sz="1400" b="1" i="1" kern="0" dirty="0">
                <a:latin typeface="+mj-lt"/>
                <a:ea typeface="+mj-ea"/>
                <a:cs typeface="+mj-cs"/>
              </a:rPr>
              <a:t>Nota: LA POTENCIA MÁXIMA ADMIN = IGA (</a:t>
            </a:r>
            <a:r>
              <a:rPr lang="es-ES" sz="1400" dirty="0"/>
              <a:t>Orden 9344/2003)</a:t>
            </a:r>
          </a:p>
        </p:txBody>
      </p:sp>
      <p:sp>
        <p:nvSpPr>
          <p:cNvPr id="5" name="Rectangle 2050"/>
          <p:cNvSpPr txBox="1">
            <a:spLocks noChangeArrowheads="1"/>
          </p:cNvSpPr>
          <p:nvPr/>
        </p:nvSpPr>
        <p:spPr bwMode="auto">
          <a:xfrm>
            <a:off x="1568624" y="1863043"/>
            <a:ext cx="273526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684213" eaLnBrk="0" hangingPunct="0">
              <a:defRPr/>
            </a:pPr>
            <a:r>
              <a:rPr lang="es-ES" sz="1800" b="1" i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ITC-BT-05 .4.1  INSPECCIONES INICIALES (Tabla 3.1 ITC-BT-04)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040" y="1718146"/>
            <a:ext cx="3528392" cy="490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68624" y="1124744"/>
            <a:ext cx="617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Inspección inicial</a:t>
            </a:r>
            <a:endParaRPr lang="es-ES_tradnl" sz="2400" b="1" i="1" u="sng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68624" y="748940"/>
            <a:ext cx="422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OBJETO</a:t>
            </a:r>
            <a:endParaRPr lang="es-ES_tradnl" sz="18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 advTm="7439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619672" y="1844824"/>
            <a:ext cx="7200900" cy="2557263"/>
          </a:xfrm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s-ES" dirty="0" smtClean="0"/>
              <a:t>Según REBT serán objeto de inspecciones periódicas: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ES" dirty="0" smtClean="0"/>
          </a:p>
          <a:p>
            <a:pPr marL="900113" lvl="1" indent="-276225">
              <a:buClr>
                <a:schemeClr val="accent1">
                  <a:lumMod val="50000"/>
                </a:schemeClr>
              </a:buClr>
            </a:pP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CADA 5 AÑOS </a:t>
            </a:r>
            <a:r>
              <a:rPr lang="es-ES" sz="1800" dirty="0" smtClean="0"/>
              <a:t>todas las instalaciones eléctricas en Baja Tensión que precisaron </a:t>
            </a:r>
            <a:r>
              <a:rPr lang="es-ES" sz="1800" u="sng" dirty="0" smtClean="0"/>
              <a:t>inspección inicial.</a:t>
            </a:r>
          </a:p>
          <a:p>
            <a:pPr marL="900113" lvl="1" indent="-276225">
              <a:buClr>
                <a:schemeClr val="accent1">
                  <a:lumMod val="50000"/>
                </a:schemeClr>
              </a:buClr>
            </a:pPr>
            <a:endParaRPr lang="es-ES" sz="1800" u="sng" dirty="0" smtClean="0"/>
          </a:p>
          <a:p>
            <a:pPr marL="900113" lvl="1" indent="-276225">
              <a:buClr>
                <a:schemeClr val="accent1">
                  <a:lumMod val="50000"/>
                </a:schemeClr>
              </a:buClr>
            </a:pP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CADA 10 AÑOS </a:t>
            </a:r>
            <a:r>
              <a:rPr lang="es-ES" sz="1800" dirty="0" smtClean="0"/>
              <a:t>las comunes de edificios de viviendas de potencia total instalada 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superior a 100 Kw </a:t>
            </a:r>
            <a:r>
              <a:rPr lang="es-ES" sz="1800" dirty="0" smtClean="0">
                <a:solidFill>
                  <a:srgbClr val="FF0000"/>
                </a:solidFill>
              </a:rPr>
              <a:t>(CAM &gt;25 CONTADORES)</a:t>
            </a:r>
          </a:p>
        </p:txBody>
      </p:sp>
      <p:pic>
        <p:nvPicPr>
          <p:cNvPr id="4" name="Picture 2" descr="Resultado de imagen de verificacion lupa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79"/>
          <a:stretch/>
        </p:blipFill>
        <p:spPr bwMode="auto">
          <a:xfrm>
            <a:off x="6372199" y="3846424"/>
            <a:ext cx="2520281" cy="285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68624" y="1124744"/>
            <a:ext cx="617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Inspección periódica</a:t>
            </a:r>
            <a:endParaRPr lang="es-ES_tradnl" sz="2400" b="1" i="1" u="sng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68624" y="748940"/>
            <a:ext cx="422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OBJETO</a:t>
            </a:r>
            <a:endParaRPr lang="es-ES_tradnl" sz="18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 advTm="8660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2076" y="2780928"/>
            <a:ext cx="280999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051"/>
          <p:cNvSpPr txBox="1">
            <a:spLocks noChangeArrowheads="1"/>
          </p:cNvSpPr>
          <p:nvPr/>
        </p:nvSpPr>
        <p:spPr bwMode="auto">
          <a:xfrm>
            <a:off x="1475656" y="1790486"/>
            <a:ext cx="4929222" cy="343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684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CLASIFICACION DE LOS DEFECTOS</a:t>
            </a:r>
          </a:p>
          <a:p>
            <a:pPr marL="641350" lvl="1" indent="-166688" defTabSz="684213" eaLnBrk="0" hangingPunct="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endParaRPr lang="es-ES" kern="0" dirty="0">
              <a:solidFill>
                <a:srgbClr val="000000"/>
              </a:solidFill>
              <a:latin typeface="+mn-lt"/>
            </a:endParaRPr>
          </a:p>
          <a:p>
            <a:pPr marL="812800" lvl="1" indent="-338138" defTabSz="684213" eaLnBrk="0" hangingPunct="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kumimoji="0" lang="es-E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DEFECTOS MUY GRAVES: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Incumplimiento de las medidas de seguridad.</a:t>
            </a:r>
            <a:endParaRPr kumimoji="0" lang="es-ES" sz="18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12800" lvl="1" indent="-338138" defTabSz="684213" eaLnBrk="0" hangingPunct="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s-ES" sz="1800" b="1" kern="0" dirty="0" smtClean="0">
                <a:solidFill>
                  <a:srgbClr val="FFC000"/>
                </a:solidFill>
              </a:rPr>
              <a:t>DEFECTOS GRAVES: </a:t>
            </a:r>
          </a:p>
          <a:p>
            <a:pPr marL="812800" lvl="1" indent="-338138" defTabSz="684213" eaLnBrk="0" hangingPunct="0">
              <a:spcBef>
                <a:spcPct val="20000"/>
              </a:spcBef>
              <a:buClr>
                <a:schemeClr val="accent1">
                  <a:lumMod val="50000"/>
                </a:schemeClr>
              </a:buClr>
            </a:pPr>
            <a:r>
              <a:rPr lang="es-ES" sz="1800" b="1" kern="0" dirty="0" smtClean="0">
                <a:solidFill>
                  <a:srgbClr val="009900"/>
                </a:solidFill>
              </a:rPr>
              <a:t>	</a:t>
            </a:r>
            <a:r>
              <a:rPr lang="es-ES" sz="1800" dirty="0" smtClean="0"/>
              <a:t>Reducir la capacidad de utilización.</a:t>
            </a:r>
            <a:endParaRPr lang="es-ES" sz="1800" b="1" kern="0" dirty="0" smtClean="0">
              <a:solidFill>
                <a:srgbClr val="009900"/>
              </a:solidFill>
            </a:endParaRPr>
          </a:p>
          <a:p>
            <a:pPr marL="812800" lvl="1" indent="-338138" defTabSz="684213" eaLnBrk="0" hangingPunct="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s-ES" sz="1800" b="1" kern="0" dirty="0" smtClean="0">
                <a:solidFill>
                  <a:srgbClr val="00B050"/>
                </a:solidFill>
              </a:rPr>
              <a:t>DEFECTOS LEVES: </a:t>
            </a:r>
            <a:endParaRPr lang="es-ES" sz="1800" kern="0" dirty="0" smtClean="0">
              <a:solidFill>
                <a:srgbClr val="00B050"/>
              </a:solidFill>
              <a:latin typeface="+mn-lt"/>
            </a:endParaRPr>
          </a:p>
          <a:p>
            <a:pPr marL="812800" lvl="1" indent="-338138" defTabSz="684213" eaLnBrk="0" hangingPunct="0">
              <a:spcBef>
                <a:spcPct val="20000"/>
              </a:spcBef>
              <a:buClr>
                <a:schemeClr val="accent1">
                  <a:lumMod val="50000"/>
                </a:schemeClr>
              </a:buClr>
            </a:pPr>
            <a:r>
              <a:rPr lang="es-ES" sz="1800" b="1" kern="0" dirty="0" smtClean="0">
                <a:solidFill>
                  <a:srgbClr val="FF0000"/>
                </a:solidFill>
                <a:latin typeface="+mn-lt"/>
              </a:rPr>
              <a:t>	</a:t>
            </a:r>
            <a:r>
              <a:rPr lang="es-ES" sz="1800" dirty="0" smtClean="0"/>
              <a:t>No perturba el funcionamiento de la instalación.</a:t>
            </a:r>
            <a:endParaRPr lang="es-ES" sz="1800" b="1" kern="0" dirty="0" smtClean="0">
              <a:solidFill>
                <a:srgbClr val="0099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68624" y="1124744"/>
            <a:ext cx="617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Inspección inicial</a:t>
            </a:r>
            <a:endParaRPr lang="es-ES_tradnl" sz="2400" b="1" i="1" u="sng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68624" y="748940"/>
            <a:ext cx="422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OBJETO</a:t>
            </a:r>
            <a:endParaRPr lang="es-ES_tradnl" sz="18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 advTm="8248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3415" y="1124744"/>
            <a:ext cx="4693364" cy="5384622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 type="none" w="sm" len="sm"/>
            <a:tailEnd type="none" w="sm" len="sm"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68624" y="1124744"/>
            <a:ext cx="617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Procedimiento</a:t>
            </a:r>
            <a:endParaRPr lang="es-ES_tradnl" sz="2400" b="1" i="1" u="sng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68624" y="748940"/>
            <a:ext cx="422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OBJETO</a:t>
            </a:r>
            <a:endParaRPr lang="es-ES_tradnl" sz="18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 advTm="10743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59632" y="5733256"/>
            <a:ext cx="74847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4800" b="1" dirty="0">
                <a:solidFill>
                  <a:srgbClr val="59C619"/>
                </a:solidFill>
                <a:latin typeface="Segoe Print" pitchFamily="2" charset="0"/>
              </a:rPr>
              <a:t>www.plcmadrid.es/rebt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92" y="630416"/>
            <a:ext cx="359988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8746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67856" y="1332818"/>
            <a:ext cx="7291686" cy="37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46" b="1" dirty="0">
                <a:latin typeface="Century Gothic" panose="020B0502020202020204" pitchFamily="34" charset="0"/>
                <a:cs typeface="Arial" pitchFamily="34" charset="0"/>
              </a:rPr>
              <a:t>Objetivos: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827896" y="1997508"/>
            <a:ext cx="6931647" cy="1491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46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1º Conocer la legislación aplicable:</a:t>
            </a: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46" dirty="0">
                <a:solidFill>
                  <a:srgbClr val="009900"/>
                </a:solidFill>
                <a:cs typeface="Arial" pitchFamily="34" charset="0"/>
              </a:rPr>
              <a:t>REBT - ITC-BT </a:t>
            </a:r>
            <a:r>
              <a:rPr lang="es-ES" sz="1846" dirty="0" smtClean="0">
                <a:solidFill>
                  <a:srgbClr val="009900"/>
                </a:solidFill>
                <a:cs typeface="Arial" pitchFamily="34" charset="0"/>
              </a:rPr>
              <a:t>05</a:t>
            </a: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GUIA REBT - ITC-BT </a:t>
            </a:r>
            <a:r>
              <a:rPr lang="es-ES" sz="18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05</a:t>
            </a: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Artículo 18</a:t>
            </a: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Artículo </a:t>
            </a:r>
            <a:r>
              <a:rPr lang="es-ES" sz="18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s-ES" sz="180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71912" y="3792169"/>
            <a:ext cx="6787631" cy="1512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46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2º Conocer </a:t>
            </a:r>
            <a:r>
              <a:rPr lang="es-ES" sz="1846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los métodos de legalización de las instalaciones eléctricas:</a:t>
            </a:r>
            <a:endParaRPr lang="es-ES" sz="1846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46" dirty="0" smtClean="0">
                <a:solidFill>
                  <a:srgbClr val="009900"/>
                </a:solidFill>
                <a:cs typeface="Arial" pitchFamily="34" charset="0"/>
              </a:rPr>
              <a:t>Documentación</a:t>
            </a: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46" dirty="0" smtClean="0">
                <a:solidFill>
                  <a:srgbClr val="009900"/>
                </a:solidFill>
                <a:cs typeface="Arial" pitchFamily="34" charset="0"/>
              </a:rPr>
              <a:t>Ejecución y tramitación</a:t>
            </a:r>
            <a:endParaRPr lang="es-ES" sz="1846" dirty="0">
              <a:solidFill>
                <a:srgbClr val="009900"/>
              </a:solidFill>
              <a:cs typeface="Arial" pitchFamily="34" charset="0"/>
            </a:endParaRP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46" dirty="0" smtClean="0">
                <a:solidFill>
                  <a:srgbClr val="009900"/>
                </a:solidFill>
                <a:cs typeface="Arial" pitchFamily="34" charset="0"/>
              </a:rPr>
              <a:t>Puesta en servicio de las instalaciones</a:t>
            </a:r>
          </a:p>
        </p:txBody>
      </p:sp>
    </p:spTree>
    <p:extLst>
      <p:ext uri="{BB962C8B-B14F-4D97-AF65-F5344CB8AC3E}">
        <p14:creationId xmlns:p14="http://schemas.microsoft.com/office/powerpoint/2010/main" val="130470935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51"/>
          <p:cNvSpPr txBox="1">
            <a:spLocks noChangeArrowheads="1"/>
          </p:cNvSpPr>
          <p:nvPr/>
        </p:nvSpPr>
        <p:spPr>
          <a:xfrm>
            <a:off x="1368828" y="1879594"/>
            <a:ext cx="7235620" cy="2773542"/>
          </a:xfrm>
          <a:prstGeom prst="rect">
            <a:avLst/>
          </a:prstGeom>
        </p:spPr>
        <p:txBody>
          <a:bodyPr/>
          <a:lstStyle/>
          <a:p>
            <a:pPr marL="284163" indent="-284163" defTabSz="684213">
              <a:spcBef>
                <a:spcPct val="20000"/>
              </a:spcBef>
              <a:buClr>
                <a:schemeClr val="accent5">
                  <a:lumMod val="25000"/>
                </a:schemeClr>
              </a:buClr>
              <a:buFont typeface="Wingdings" pitchFamily="2" charset="2"/>
              <a:buChar char="Ø"/>
            </a:pPr>
            <a:r>
              <a:rPr lang="es-ES" sz="2000" dirty="0" smtClean="0"/>
              <a:t>Desarrolla las prescripciones del </a:t>
            </a:r>
            <a:r>
              <a:rPr lang="es-ES" sz="2000" b="1" dirty="0" smtClean="0"/>
              <a:t>artículo 18 </a:t>
            </a:r>
            <a:r>
              <a:rPr lang="es-ES" sz="2000" dirty="0" smtClean="0"/>
              <a:t>del REBT,</a:t>
            </a:r>
          </a:p>
          <a:p>
            <a:pPr marL="284163" indent="-284163" defTabSz="684213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</a:pPr>
            <a:endParaRPr lang="es-ES" sz="2000" dirty="0" smtClean="0"/>
          </a:p>
          <a:p>
            <a:pPr marL="741363" lvl="1" indent="-284163" algn="just" defTabSz="684213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chemeClr val="accent4"/>
                </a:solidFill>
              </a:rPr>
              <a:t>Determinando la 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documentación técnica </a:t>
            </a:r>
            <a:r>
              <a:rPr lang="es-ES" sz="2000" dirty="0" smtClean="0">
                <a:solidFill>
                  <a:schemeClr val="accent4"/>
                </a:solidFill>
              </a:rPr>
              <a:t>que deben tener las instalaciones para ser legalmente puestas en servicio</a:t>
            </a:r>
          </a:p>
          <a:p>
            <a:pPr marL="741363" lvl="1" indent="-284163" defTabSz="684213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endParaRPr lang="es-ES" sz="2000" dirty="0" smtClean="0">
              <a:solidFill>
                <a:schemeClr val="accent4"/>
              </a:solidFill>
            </a:endParaRPr>
          </a:p>
          <a:p>
            <a:pPr marL="741363" lvl="1" indent="-284163" algn="just" defTabSz="684213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Tramitación</a:t>
            </a:r>
            <a:r>
              <a:rPr lang="es-ES" sz="2000" dirty="0" smtClean="0">
                <a:solidFill>
                  <a:srgbClr val="009900"/>
                </a:solidFill>
              </a:rPr>
              <a:t> </a:t>
            </a:r>
            <a:r>
              <a:rPr lang="es-ES" sz="2000" dirty="0" smtClean="0">
                <a:solidFill>
                  <a:schemeClr val="accent4"/>
                </a:solidFill>
              </a:rPr>
              <a:t>ante el Órgano competente de la Administración.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68624" y="1124744"/>
            <a:ext cx="617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Verificación e inspecciones</a:t>
            </a:r>
            <a:endParaRPr lang="es-ES_tradnl" sz="2400" b="1" i="1" u="sng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68624" y="748940"/>
            <a:ext cx="422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OBJETO</a:t>
            </a:r>
            <a:endParaRPr lang="es-ES_tradnl" sz="18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800262"/>
            <a:ext cx="5899872" cy="183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7953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51"/>
          <p:cNvSpPr txBox="1">
            <a:spLocks noChangeArrowheads="1"/>
          </p:cNvSpPr>
          <p:nvPr/>
        </p:nvSpPr>
        <p:spPr>
          <a:xfrm>
            <a:off x="1368828" y="1879594"/>
            <a:ext cx="7235620" cy="2773542"/>
          </a:xfrm>
          <a:prstGeom prst="rect">
            <a:avLst/>
          </a:prstGeom>
        </p:spPr>
        <p:txBody>
          <a:bodyPr/>
          <a:lstStyle/>
          <a:p>
            <a:pPr marL="284163" indent="-284163" defTabSz="684213">
              <a:spcBef>
                <a:spcPct val="20000"/>
              </a:spcBef>
              <a:buClr>
                <a:schemeClr val="accent5">
                  <a:lumMod val="25000"/>
                </a:schemeClr>
              </a:buClr>
              <a:buFont typeface="Wingdings" pitchFamily="2" charset="2"/>
              <a:buChar char="Ø"/>
            </a:pPr>
            <a:r>
              <a:rPr lang="es-ES" sz="2000" dirty="0" smtClean="0"/>
              <a:t>Desarrolla las prescripciones del </a:t>
            </a:r>
            <a:r>
              <a:rPr lang="es-ES" sz="2000" b="1" dirty="0" smtClean="0"/>
              <a:t>artículo 20 </a:t>
            </a:r>
            <a:r>
              <a:rPr lang="es-ES" sz="2000" dirty="0" smtClean="0"/>
              <a:t>del REBT,</a:t>
            </a:r>
          </a:p>
          <a:p>
            <a:pPr marL="284163" indent="-284163" defTabSz="684213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</a:pPr>
            <a:endParaRPr lang="es-ES" sz="2000" dirty="0" smtClean="0"/>
          </a:p>
          <a:p>
            <a:pPr marL="741363" lvl="1" indent="-284163" algn="just" defTabSz="684213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s-ES" sz="2000" dirty="0"/>
              <a:t>Los titulares de las instalaciones deberán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mantener</a:t>
            </a:r>
            <a:r>
              <a:rPr lang="es-ES" sz="2000" dirty="0"/>
              <a:t> en buen estado de funcionamiento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sus 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instalaciones</a:t>
            </a:r>
            <a:r>
              <a:rPr lang="es-ES" sz="2000" dirty="0" smtClean="0"/>
              <a:t>.</a:t>
            </a:r>
          </a:p>
          <a:p>
            <a:pPr marL="741363" lvl="1" indent="-284163" algn="just" defTabSz="684213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endParaRPr lang="es-ES" sz="2000" dirty="0" smtClean="0">
              <a:solidFill>
                <a:schemeClr val="accent4"/>
              </a:solidFill>
            </a:endParaRPr>
          </a:p>
          <a:p>
            <a:pPr marL="741363" lvl="1" indent="-284163" algn="just" defTabSz="684213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s-ES" sz="2000" dirty="0"/>
              <a:t>Si son necesarias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modificaciones</a:t>
            </a:r>
            <a:r>
              <a:rPr lang="es-ES" sz="2000" dirty="0"/>
              <a:t>, éstas deberán ser efectuadas por un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Instalador Autorizado</a:t>
            </a:r>
            <a:r>
              <a:rPr lang="es-ES" sz="2000" dirty="0" smtClean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68624" y="1124744"/>
            <a:ext cx="617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Verificación e inspecciones</a:t>
            </a:r>
            <a:endParaRPr lang="es-ES_tradnl" sz="2400" b="1" i="1" u="sng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68624" y="748940"/>
            <a:ext cx="422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OBJETO</a:t>
            </a:r>
            <a:endParaRPr lang="es-ES_tradnl" sz="18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6" name="Picture 2" descr="Resultado de imagen de mantenimiento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38"/>
          <a:stretch/>
        </p:blipFill>
        <p:spPr bwMode="auto">
          <a:xfrm flipH="1">
            <a:off x="5220072" y="4340332"/>
            <a:ext cx="3384376" cy="233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65395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47664" y="1916832"/>
            <a:ext cx="6840760" cy="3384376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!NO CONFUNDIR ENTRE REVISIÓN E INSPECCIÓN!</a:t>
            </a:r>
          </a:p>
          <a:p>
            <a:pPr marL="0" indent="0" algn="just">
              <a:buFont typeface="Wingdings" pitchFamily="2" charset="2"/>
              <a:buNone/>
            </a:pPr>
            <a:endParaRPr lang="es-ES" sz="1800" b="1" dirty="0" smtClean="0">
              <a:solidFill>
                <a:srgbClr val="009900"/>
              </a:solidFill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es-ES" sz="1800" i="1" dirty="0" smtClean="0"/>
              <a:t>La diferencia entre verificación e inspección radica principalmente en el agente encargado de su ejecución.</a:t>
            </a:r>
          </a:p>
          <a:p>
            <a:pPr marL="0" indent="0" algn="just">
              <a:buFont typeface="Wingdings" pitchFamily="2" charset="2"/>
              <a:buNone/>
            </a:pPr>
            <a:endParaRPr lang="es-ES" sz="18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REVISIONES: </a:t>
            </a:r>
            <a:r>
              <a:rPr lang="es-ES" sz="1800" dirty="0" smtClean="0"/>
              <a:t>Empresas Instaladoras Autorizadas (metodología de la norma UNE 20.460 -6-61 e ITC-BT-19). CHECK LIST EN LA GUIA DE APLICACIÓN (Para viviendas)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ES" sz="18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INSPECCIONES INICIALES Y PERIÓDICAS: </a:t>
            </a:r>
            <a:r>
              <a:rPr lang="es-ES" sz="1800" dirty="0" smtClean="0"/>
              <a:t>Organismos de Control Autorizados </a:t>
            </a:r>
            <a:r>
              <a:rPr lang="es-ES" sz="1800" b="1" dirty="0" smtClean="0"/>
              <a:t>(</a:t>
            </a:r>
            <a:r>
              <a:rPr lang="es-ES" sz="1800" dirty="0" smtClean="0"/>
              <a:t>Real Decreto 2.200/1995, de 28 de diciembre)</a:t>
            </a:r>
            <a:endParaRPr lang="es-ES" sz="18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68624" y="1124744"/>
            <a:ext cx="617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Agentes intervinientes</a:t>
            </a:r>
            <a:endParaRPr lang="es-ES_tradnl" sz="2400" b="1" i="1" u="sng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68624" y="748940"/>
            <a:ext cx="422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OBJETO</a:t>
            </a:r>
            <a:endParaRPr lang="es-ES_tradnl" sz="18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050" name="Picture 2" descr="Resultado de imagen de verificacion lupa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79"/>
          <a:stretch/>
        </p:blipFill>
        <p:spPr bwMode="auto">
          <a:xfrm>
            <a:off x="7274471" y="4869160"/>
            <a:ext cx="1618009" cy="183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904940"/>
      </p:ext>
    </p:extLst>
  </p:cSld>
  <p:clrMapOvr>
    <a:masterClrMapping/>
  </p:clrMapOvr>
  <p:transition spd="med" advTm="14750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1"/>
          <p:cNvSpPr txBox="1">
            <a:spLocks noChangeArrowheads="1"/>
          </p:cNvSpPr>
          <p:nvPr/>
        </p:nvSpPr>
        <p:spPr bwMode="auto">
          <a:xfrm>
            <a:off x="1547664" y="1916832"/>
            <a:ext cx="684076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84163" indent="-284163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41350" indent="-16668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+mn-lt"/>
              </a:defRPr>
            </a:lvl2pPr>
            <a:lvl3pPr marL="1123950" indent="-25558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+mn-lt"/>
              </a:defRPr>
            </a:lvl3pPr>
            <a:lvl4pPr marL="1563688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034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+mn-lt"/>
              </a:defRPr>
            </a:lvl5pPr>
            <a:lvl6pPr marL="24606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6pPr>
            <a:lvl7pPr marL="29178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7pPr>
            <a:lvl8pPr marL="33750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8pPr>
            <a:lvl9pPr marL="38322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" sz="2000" dirty="0"/>
              <a:t>La verificación </a:t>
            </a:r>
            <a:r>
              <a:rPr lang="es-ES" sz="2000" dirty="0" smtClean="0"/>
              <a:t>previa </a:t>
            </a:r>
            <a:r>
              <a:rPr lang="es-ES" sz="2000" dirty="0"/>
              <a:t>a </a:t>
            </a:r>
            <a:r>
              <a:rPr lang="es-ES" sz="2000" dirty="0" smtClean="0"/>
              <a:t>la </a:t>
            </a:r>
            <a:r>
              <a:rPr lang="es-ES" sz="2000" dirty="0"/>
              <a:t>puesta en servicio comprende dos fases:</a:t>
            </a:r>
          </a:p>
          <a:p>
            <a:endParaRPr lang="es-ES" sz="20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Verificación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por examen</a:t>
            </a:r>
            <a:r>
              <a:rPr lang="es-ES" sz="2000" dirty="0"/>
              <a:t>: una primera fase que no requiere efectuar medidas.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ES" sz="20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Verificación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mediante media o ensayo</a:t>
            </a:r>
            <a:r>
              <a:rPr lang="es-ES" sz="2000" dirty="0"/>
              <a:t>: segunda fase que requiere la utilización de equipos de medida específicos.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68624" y="1124744"/>
            <a:ext cx="617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Verificaciones</a:t>
            </a:r>
            <a:endParaRPr lang="es-ES_tradnl" sz="2400" b="1" i="1" u="sng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68624" y="748940"/>
            <a:ext cx="422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OBJETO</a:t>
            </a:r>
            <a:endParaRPr lang="es-ES_tradnl" sz="18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8" name="Picture 2" descr="T:\5 Imagenes\Videos\Fotos_Megger\_MG_00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8"/>
          <a:stretch>
            <a:fillRect/>
          </a:stretch>
        </p:blipFill>
        <p:spPr bwMode="auto">
          <a:xfrm>
            <a:off x="6588224" y="4299592"/>
            <a:ext cx="1612554" cy="230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16579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1"/>
          <p:cNvSpPr txBox="1">
            <a:spLocks noChangeArrowheads="1"/>
          </p:cNvSpPr>
          <p:nvPr/>
        </p:nvSpPr>
        <p:spPr bwMode="auto">
          <a:xfrm>
            <a:off x="1547664" y="1772816"/>
            <a:ext cx="684076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84163" indent="-284163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41350" indent="-16668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+mn-lt"/>
              </a:defRPr>
            </a:lvl2pPr>
            <a:lvl3pPr marL="1123950" indent="-25558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+mn-lt"/>
              </a:defRPr>
            </a:lvl3pPr>
            <a:lvl4pPr marL="1563688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034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+mn-lt"/>
              </a:defRPr>
            </a:lvl5pPr>
            <a:lvl6pPr marL="24606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6pPr>
            <a:lvl7pPr marL="29178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7pPr>
            <a:lvl8pPr marL="33750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8pPr>
            <a:lvl9pPr marL="38322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Precederá </a:t>
            </a:r>
            <a:r>
              <a:rPr lang="es-ES" sz="2000" dirty="0"/>
              <a:t>a </a:t>
            </a:r>
            <a:r>
              <a:rPr lang="es-ES" sz="2000" dirty="0" smtClean="0"/>
              <a:t>ensayos </a:t>
            </a:r>
            <a:r>
              <a:rPr lang="es-ES" sz="2000" dirty="0"/>
              <a:t>y medidas, </a:t>
            </a:r>
            <a:r>
              <a:rPr lang="es-ES" sz="2000" dirty="0" smtClean="0"/>
              <a:t>normalmente </a:t>
            </a:r>
            <a:r>
              <a:rPr lang="es-ES" sz="2000" dirty="0"/>
              <a:t>se efectuará </a:t>
            </a:r>
            <a:r>
              <a:rPr lang="es-ES" sz="2000" dirty="0" smtClean="0"/>
              <a:t>sin </a:t>
            </a:r>
            <a:r>
              <a:rPr lang="es-ES" sz="2000" dirty="0"/>
              <a:t>tensión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r>
              <a:rPr lang="es-ES" sz="2000" dirty="0" smtClean="0"/>
              <a:t> </a:t>
            </a:r>
          </a:p>
          <a:p>
            <a:pPr marL="0" indent="0">
              <a:buNone/>
            </a:pPr>
            <a:r>
              <a:rPr lang="es-ES" sz="2000" dirty="0" smtClean="0"/>
              <a:t>Está </a:t>
            </a:r>
            <a:r>
              <a:rPr lang="es-ES" sz="2000" dirty="0"/>
              <a:t>destinada a comprobar:</a:t>
            </a:r>
          </a:p>
          <a:p>
            <a:pPr marL="722313" indent="-280988">
              <a:buClr>
                <a:schemeClr val="accent1">
                  <a:lumMod val="50000"/>
                </a:schemeClr>
              </a:buClr>
            </a:pPr>
            <a:r>
              <a:rPr lang="es-ES" sz="2000" dirty="0" smtClean="0"/>
              <a:t>Si </a:t>
            </a:r>
            <a:r>
              <a:rPr lang="es-ES" sz="2000" dirty="0"/>
              <a:t>el material ha sido elegido e instalado correctamente </a:t>
            </a:r>
            <a:r>
              <a:rPr lang="es-ES" sz="2000" dirty="0" smtClean="0"/>
              <a:t>.</a:t>
            </a:r>
          </a:p>
          <a:p>
            <a:pPr marL="722313" indent="-280988">
              <a:buClr>
                <a:schemeClr val="accent1">
                  <a:lumMod val="50000"/>
                </a:schemeClr>
              </a:buClr>
            </a:pPr>
            <a:r>
              <a:rPr lang="es-ES" sz="2000" dirty="0" smtClean="0"/>
              <a:t>Daños visibles </a:t>
            </a:r>
            <a:r>
              <a:rPr lang="es-ES" sz="2000" dirty="0"/>
              <a:t>que </a:t>
            </a:r>
            <a:r>
              <a:rPr lang="es-ES" sz="2000" dirty="0" smtClean="0"/>
              <a:t>puedan </a:t>
            </a:r>
            <a:r>
              <a:rPr lang="es-ES" sz="2000" dirty="0"/>
              <a:t>afectar a la seguridad.</a:t>
            </a:r>
          </a:p>
          <a:p>
            <a:pPr marL="722313" indent="-280988">
              <a:buClr>
                <a:schemeClr val="accent1">
                  <a:lumMod val="50000"/>
                </a:schemeClr>
              </a:buClr>
            </a:pPr>
            <a:r>
              <a:rPr lang="es-ES" sz="2000" dirty="0" smtClean="0"/>
              <a:t>Aspectos cualitativos:</a:t>
            </a:r>
          </a:p>
          <a:p>
            <a:pPr marL="901700" lvl="1" indent="-280988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Protección </a:t>
            </a:r>
            <a:r>
              <a:rPr lang="es-ES" sz="1800" dirty="0"/>
              <a:t>contra choques </a:t>
            </a:r>
            <a:r>
              <a:rPr lang="es-ES" sz="1800" dirty="0" smtClean="0"/>
              <a:t>eléctricos. (IP - IK)</a:t>
            </a:r>
            <a:endParaRPr lang="es-ES" sz="1800" dirty="0"/>
          </a:p>
          <a:p>
            <a:pPr marL="901700" lvl="1" indent="-280988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Barreras </a:t>
            </a:r>
            <a:r>
              <a:rPr lang="es-ES" sz="1800" dirty="0"/>
              <a:t>cortafuegos y otras disposiciones que impidan </a:t>
            </a:r>
            <a:r>
              <a:rPr lang="es-ES" sz="1800" dirty="0" smtClean="0"/>
              <a:t>su propagación.</a:t>
            </a:r>
          </a:p>
          <a:p>
            <a:pPr marL="901700" lvl="1" indent="-280988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Protección contra las </a:t>
            </a:r>
            <a:r>
              <a:rPr lang="es-ES" sz="1800" dirty="0"/>
              <a:t>influencias externas.</a:t>
            </a:r>
          </a:p>
          <a:p>
            <a:pPr marL="901700" lvl="1" indent="-280988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Existencia </a:t>
            </a:r>
            <a:r>
              <a:rPr lang="es-ES" sz="1800" dirty="0"/>
              <a:t>y disponibilidad de </a:t>
            </a:r>
            <a:r>
              <a:rPr lang="es-ES" sz="1800" dirty="0" smtClean="0"/>
              <a:t>esquemas o similares</a:t>
            </a:r>
            <a:r>
              <a:rPr lang="es-ES" sz="1800" dirty="0"/>
              <a:t>.</a:t>
            </a:r>
          </a:p>
          <a:p>
            <a:pPr marL="901700" lvl="1" indent="-280988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Identificación </a:t>
            </a:r>
            <a:r>
              <a:rPr lang="es-ES" sz="1800" dirty="0"/>
              <a:t>de circuitos, fusibles, interruptores, bornes, etc.</a:t>
            </a:r>
          </a:p>
          <a:p>
            <a:pPr marL="901700" lvl="1" indent="-280988">
              <a:buClr>
                <a:schemeClr val="accent1">
                  <a:lumMod val="50000"/>
                </a:schemeClr>
              </a:buClr>
            </a:pPr>
            <a:r>
              <a:rPr lang="es-ES" sz="1800" dirty="0"/>
              <a:t>La correcta ejecución de las conexiones de los conductores.</a:t>
            </a:r>
          </a:p>
          <a:p>
            <a:pPr marL="901700" lvl="1" indent="-280988">
              <a:buClr>
                <a:schemeClr val="accent1">
                  <a:lumMod val="50000"/>
                </a:schemeClr>
              </a:buClr>
            </a:pPr>
            <a:r>
              <a:rPr lang="es-ES" sz="1800" dirty="0"/>
              <a:t>La accesibilidad para comodidad de </a:t>
            </a:r>
            <a:r>
              <a:rPr lang="es-ES" sz="1800" dirty="0" smtClean="0"/>
              <a:t>funcionamiento.</a:t>
            </a:r>
            <a:endParaRPr lang="es-ES" sz="1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68624" y="1124744"/>
            <a:ext cx="617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Verificaciones por examen</a:t>
            </a:r>
            <a:endParaRPr lang="es-ES_tradnl" sz="2400" b="1" i="1" u="sng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68624" y="748940"/>
            <a:ext cx="422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OBJETO</a:t>
            </a:r>
            <a:endParaRPr lang="es-ES_tradnl" sz="18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3330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1"/>
          <p:cNvSpPr txBox="1">
            <a:spLocks noChangeArrowheads="1"/>
          </p:cNvSpPr>
          <p:nvPr/>
        </p:nvSpPr>
        <p:spPr bwMode="auto">
          <a:xfrm>
            <a:off x="1549152" y="1772816"/>
            <a:ext cx="68407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84163" indent="-284163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41350" indent="-16668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+mn-lt"/>
              </a:defRPr>
            </a:lvl2pPr>
            <a:lvl3pPr marL="1123950" indent="-25558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+mn-lt"/>
              </a:defRPr>
            </a:lvl3pPr>
            <a:lvl4pPr marL="1563688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034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+mn-lt"/>
              </a:defRPr>
            </a:lvl5pPr>
            <a:lvl6pPr marL="24606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6pPr>
            <a:lvl7pPr marL="29178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7pPr>
            <a:lvl8pPr marL="33750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8pPr>
            <a:lvl9pPr marL="3832225" indent="-249238" algn="l" defTabSz="6842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" sz="2000" dirty="0"/>
              <a:t>Las </a:t>
            </a:r>
            <a:r>
              <a:rPr lang="es-ES" sz="2000" dirty="0" smtClean="0"/>
              <a:t>verificaciones </a:t>
            </a:r>
            <a:r>
              <a:rPr lang="es-ES" sz="2000" dirty="0"/>
              <a:t>descritas en la ITC-BT 19 e ITC-BT 18 </a:t>
            </a:r>
            <a:r>
              <a:rPr lang="es-ES" sz="2000" dirty="0" smtClean="0"/>
              <a:t>son:</a:t>
            </a:r>
          </a:p>
          <a:p>
            <a:pPr marL="722313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Medida </a:t>
            </a:r>
            <a:r>
              <a:rPr lang="es-ES" sz="1800" dirty="0"/>
              <a:t>de continuidad de los conductores de </a:t>
            </a:r>
            <a:r>
              <a:rPr lang="es-ES" sz="1800" dirty="0" smtClean="0"/>
              <a:t>protección.</a:t>
            </a:r>
          </a:p>
          <a:p>
            <a:pPr marL="722313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Medida </a:t>
            </a:r>
            <a:r>
              <a:rPr lang="es-ES" sz="1800" dirty="0"/>
              <a:t>de la resistencia de puesta a </a:t>
            </a:r>
            <a:r>
              <a:rPr lang="es-ES" sz="1800" dirty="0" smtClean="0"/>
              <a:t>tierra.</a:t>
            </a:r>
          </a:p>
          <a:p>
            <a:pPr marL="722313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Medida </a:t>
            </a:r>
            <a:r>
              <a:rPr lang="es-ES" sz="1800" dirty="0"/>
              <a:t>de la resistencia de aislamiento de los </a:t>
            </a:r>
            <a:r>
              <a:rPr lang="es-ES" sz="1800" dirty="0" smtClean="0"/>
              <a:t>conductores.</a:t>
            </a:r>
          </a:p>
          <a:p>
            <a:pPr marL="722313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Medida </a:t>
            </a:r>
            <a:r>
              <a:rPr lang="es-ES" sz="1800" dirty="0"/>
              <a:t>de la resistencia de aislamiento de suelos y </a:t>
            </a:r>
            <a:r>
              <a:rPr lang="es-ES" sz="1800" dirty="0" smtClean="0"/>
              <a:t>paredes.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</a:p>
          <a:p>
            <a:pPr marL="722313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Medida </a:t>
            </a:r>
            <a:r>
              <a:rPr lang="es-ES" sz="1800" dirty="0"/>
              <a:t>de la rigidez dieléctrica</a:t>
            </a:r>
            <a:r>
              <a:rPr lang="es-ES" sz="1800" dirty="0" smtClean="0"/>
              <a:t>.</a:t>
            </a:r>
          </a:p>
          <a:p>
            <a:pPr marL="722313">
              <a:buClr>
                <a:schemeClr val="accent1">
                  <a:lumMod val="50000"/>
                </a:schemeClr>
              </a:buClr>
            </a:pPr>
            <a:endParaRPr lang="es-ES" sz="1800" dirty="0" smtClean="0"/>
          </a:p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r>
              <a:rPr lang="es-ES" sz="2000" dirty="0" smtClean="0"/>
              <a:t>Adicionalmente </a:t>
            </a:r>
            <a:r>
              <a:rPr lang="es-ES" sz="2000" dirty="0"/>
              <a:t>hay que considerar otras </a:t>
            </a:r>
            <a:r>
              <a:rPr lang="es-ES" sz="2000" dirty="0" smtClean="0"/>
              <a:t>medidas:</a:t>
            </a:r>
          </a:p>
          <a:p>
            <a:pPr marL="722313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Medida </a:t>
            </a:r>
            <a:r>
              <a:rPr lang="es-ES" sz="1800" dirty="0"/>
              <a:t>de la corriente de fuga</a:t>
            </a:r>
            <a:r>
              <a:rPr lang="es-ES" sz="1800" dirty="0" smtClean="0"/>
              <a:t>.</a:t>
            </a:r>
          </a:p>
          <a:p>
            <a:pPr marL="722313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Comprobación </a:t>
            </a:r>
            <a:r>
              <a:rPr lang="es-ES" sz="1800" dirty="0"/>
              <a:t>de la intensidad de disparo de los </a:t>
            </a:r>
            <a:r>
              <a:rPr lang="es-ES" sz="1800" dirty="0" smtClean="0"/>
              <a:t>diferenciales.</a:t>
            </a:r>
          </a:p>
          <a:p>
            <a:pPr marL="722313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Medida </a:t>
            </a:r>
            <a:r>
              <a:rPr lang="es-ES" sz="1800" dirty="0"/>
              <a:t>de la impedancia de bucle</a:t>
            </a:r>
            <a:r>
              <a:rPr lang="es-ES" sz="1800" dirty="0" smtClean="0"/>
              <a:t>.</a:t>
            </a:r>
          </a:p>
          <a:p>
            <a:pPr marL="722313">
              <a:buClr>
                <a:schemeClr val="accent1">
                  <a:lumMod val="50000"/>
                </a:schemeClr>
              </a:buClr>
            </a:pPr>
            <a:r>
              <a:rPr lang="es-ES" sz="1800" dirty="0" smtClean="0"/>
              <a:t>Comprobación </a:t>
            </a:r>
            <a:r>
              <a:rPr lang="es-ES" sz="1800" dirty="0"/>
              <a:t>de la secuencia de </a:t>
            </a:r>
            <a:r>
              <a:rPr lang="es-ES" sz="1800" dirty="0" smtClean="0"/>
              <a:t>fases.</a:t>
            </a:r>
            <a:endParaRPr lang="es-ES" sz="16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68624" y="1124744"/>
            <a:ext cx="7035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Verificaciones </a:t>
            </a:r>
            <a:r>
              <a:rPr lang="es-ES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mediante medidas o ensayos</a:t>
            </a:r>
            <a:endParaRPr lang="es-ES_tradnl" sz="2400" b="1" i="1" u="sng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68624" y="748940"/>
            <a:ext cx="422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OBJETO</a:t>
            </a:r>
            <a:endParaRPr lang="es-ES_tradnl" sz="18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0238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92857"/>
            <a:ext cx="4392488" cy="495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5737535" y="2779135"/>
            <a:ext cx="3357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1800" b="1" dirty="0" smtClean="0">
                <a:solidFill>
                  <a:schemeClr val="tx1"/>
                </a:solidFill>
                <a:latin typeface="Arial" pitchFamily="34" charset="0"/>
              </a:rPr>
              <a:t>INDUSTRIAS</a:t>
            </a:r>
            <a:endParaRPr lang="es-ES" altLang="es-ES" sz="18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6 CuadroTexto"/>
          <p:cNvSpPr txBox="1">
            <a:spLocks noChangeArrowheads="1"/>
          </p:cNvSpPr>
          <p:nvPr/>
        </p:nvSpPr>
        <p:spPr bwMode="auto">
          <a:xfrm>
            <a:off x="5737535" y="3080073"/>
            <a:ext cx="3357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1800" b="1" dirty="0" smtClean="0">
                <a:solidFill>
                  <a:schemeClr val="accent5"/>
                </a:solidFill>
                <a:latin typeface="Arial" pitchFamily="34" charset="0"/>
              </a:rPr>
              <a:t>PUBLICA CONCURRENCIA</a:t>
            </a:r>
            <a:endParaRPr lang="es-ES" altLang="es-ES" sz="1800" b="1" dirty="0">
              <a:solidFill>
                <a:schemeClr val="accent5"/>
              </a:solidFill>
              <a:latin typeface="Arial" pitchFamily="34" charset="0"/>
            </a:endParaRPr>
          </a:p>
        </p:txBody>
      </p:sp>
      <p:sp>
        <p:nvSpPr>
          <p:cNvPr id="10" name="5 CuadroTexto"/>
          <p:cNvSpPr txBox="1">
            <a:spLocks noChangeArrowheads="1"/>
          </p:cNvSpPr>
          <p:nvPr/>
        </p:nvSpPr>
        <p:spPr bwMode="auto">
          <a:xfrm>
            <a:off x="5737535" y="3355199"/>
            <a:ext cx="3357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1800" b="1" dirty="0" smtClean="0">
                <a:solidFill>
                  <a:srgbClr val="00B050"/>
                </a:solidFill>
                <a:latin typeface="Arial" pitchFamily="34" charset="0"/>
              </a:rPr>
              <a:t>INCENDIO O EXPLOSION</a:t>
            </a:r>
            <a:endParaRPr lang="es-ES" altLang="es-ES" sz="18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5737535" y="3656137"/>
            <a:ext cx="3357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1800" b="1" dirty="0">
                <a:solidFill>
                  <a:srgbClr val="A3FDA1"/>
                </a:solidFill>
                <a:latin typeface="Arial" pitchFamily="34" charset="0"/>
              </a:rPr>
              <a:t>LOCALES MOJADOS</a:t>
            </a:r>
          </a:p>
        </p:txBody>
      </p:sp>
      <p:sp>
        <p:nvSpPr>
          <p:cNvPr id="12" name="14 CuadroTexto"/>
          <p:cNvSpPr txBox="1">
            <a:spLocks noChangeArrowheads="1"/>
          </p:cNvSpPr>
          <p:nvPr/>
        </p:nvSpPr>
        <p:spPr bwMode="auto">
          <a:xfrm>
            <a:off x="5750942" y="4520233"/>
            <a:ext cx="3357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1800" b="1" dirty="0" smtClean="0">
                <a:solidFill>
                  <a:srgbClr val="D4D917"/>
                </a:solidFill>
                <a:latin typeface="Arial" pitchFamily="34" charset="0"/>
              </a:rPr>
              <a:t>ALUMBRADO EXTERIOR</a:t>
            </a:r>
            <a:endParaRPr lang="es-ES" altLang="es-ES" sz="1800" b="1" dirty="0">
              <a:solidFill>
                <a:srgbClr val="D4D917"/>
              </a:solidFill>
              <a:latin typeface="Arial" pitchFamily="34" charset="0"/>
            </a:endParaRPr>
          </a:p>
        </p:txBody>
      </p:sp>
      <p:sp>
        <p:nvSpPr>
          <p:cNvPr id="13" name="16 CuadroTexto"/>
          <p:cNvSpPr txBox="1">
            <a:spLocks noChangeArrowheads="1"/>
          </p:cNvSpPr>
          <p:nvPr/>
        </p:nvSpPr>
        <p:spPr bwMode="auto">
          <a:xfrm>
            <a:off x="5750942" y="4232201"/>
            <a:ext cx="3357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1800" b="1" dirty="0" smtClean="0">
                <a:solidFill>
                  <a:srgbClr val="92D050"/>
                </a:solidFill>
                <a:latin typeface="Arial" pitchFamily="34" charset="0"/>
              </a:rPr>
              <a:t>QUIROFANOS</a:t>
            </a:r>
            <a:endParaRPr lang="es-ES" altLang="es-ES" sz="1800" b="1" dirty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14" name="5 CuadroTexto"/>
          <p:cNvSpPr txBox="1">
            <a:spLocks noChangeArrowheads="1"/>
          </p:cNvSpPr>
          <p:nvPr/>
        </p:nvSpPr>
        <p:spPr bwMode="auto">
          <a:xfrm>
            <a:off x="5750942" y="3931263"/>
            <a:ext cx="3357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1800" b="1" dirty="0" smtClean="0">
                <a:solidFill>
                  <a:srgbClr val="66FF33"/>
                </a:solidFill>
                <a:latin typeface="Arial" pitchFamily="34" charset="0"/>
              </a:rPr>
              <a:t>PISCINAS</a:t>
            </a:r>
            <a:endParaRPr lang="es-ES" altLang="es-ES" sz="1800" b="1" dirty="0">
              <a:solidFill>
                <a:srgbClr val="66FF33"/>
              </a:solidFill>
              <a:latin typeface="Arial" pitchFamily="34" charset="0"/>
            </a:endParaRPr>
          </a:p>
        </p:txBody>
      </p:sp>
      <p:sp>
        <p:nvSpPr>
          <p:cNvPr id="15" name="18 CuadroTexto"/>
          <p:cNvSpPr txBox="1">
            <a:spLocks noChangeArrowheads="1"/>
          </p:cNvSpPr>
          <p:nvPr/>
        </p:nvSpPr>
        <p:spPr bwMode="auto">
          <a:xfrm>
            <a:off x="5750942" y="4808265"/>
            <a:ext cx="3357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1800" b="1" dirty="0" smtClean="0">
                <a:solidFill>
                  <a:srgbClr val="92D050"/>
                </a:solidFill>
                <a:latin typeface="Arial" pitchFamily="34" charset="0"/>
              </a:rPr>
              <a:t>IRVE</a:t>
            </a:r>
            <a:endParaRPr lang="es-ES" altLang="es-ES" sz="1800" b="1" dirty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568624" y="1124744"/>
            <a:ext cx="617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u="sng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Inspección inicial</a:t>
            </a:r>
            <a:endParaRPr lang="es-ES_tradnl" sz="2400" b="1" i="1" u="sng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568624" y="748940"/>
            <a:ext cx="422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OBJETO</a:t>
            </a:r>
            <a:endParaRPr lang="es-ES_tradnl" sz="18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 advTm="921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fondoblanco">
  <a:themeElements>
    <a:clrScheme name="">
      <a:dk1>
        <a:srgbClr val="000000"/>
      </a:dk1>
      <a:lt1>
        <a:srgbClr val="FFFFFF"/>
      </a:lt1>
      <a:dk2>
        <a:srgbClr val="000000"/>
      </a:dk2>
      <a:lt2>
        <a:srgbClr val="5760A3"/>
      </a:lt2>
      <a:accent1>
        <a:srgbClr val="2464FD"/>
      </a:accent1>
      <a:accent2>
        <a:srgbClr val="EF9100"/>
      </a:accent2>
      <a:accent3>
        <a:srgbClr val="FFFFFF"/>
      </a:accent3>
      <a:accent4>
        <a:srgbClr val="000000"/>
      </a:accent4>
      <a:accent5>
        <a:srgbClr val="ACB8FE"/>
      </a:accent5>
      <a:accent6>
        <a:srgbClr val="D98300"/>
      </a:accent6>
      <a:hlink>
        <a:srgbClr val="EAEC5E"/>
      </a:hlink>
      <a:folHlink>
        <a:srgbClr val="A2FFA3"/>
      </a:folHlink>
    </a:clrScheme>
    <a:fontScheme name="fondoblanc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ndoblanc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oblanc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blanc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blanc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blanc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blanc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Settings\mirlui\Plantillas\Schneider\fondoblanco.pot</Template>
  <TotalTime>5992</TotalTime>
  <Pages>2</Pages>
  <Words>667</Words>
  <Application>Microsoft Office PowerPoint</Application>
  <PresentationFormat>Presentación en pantalla (4:3)</PresentationFormat>
  <Paragraphs>112</Paragraphs>
  <Slides>14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  <vt:variant>
        <vt:lpstr>Presentaciones personalizadas</vt:lpstr>
      </vt:variant>
      <vt:variant>
        <vt:i4>2</vt:i4>
      </vt:variant>
    </vt:vector>
  </HeadingPairs>
  <TitlesOfParts>
    <vt:vector size="23" baseType="lpstr">
      <vt:lpstr>Arial</vt:lpstr>
      <vt:lpstr>Arial Narrow</vt:lpstr>
      <vt:lpstr>Century Gothic</vt:lpstr>
      <vt:lpstr>Segoe Print</vt:lpstr>
      <vt:lpstr>Times New Roman</vt:lpstr>
      <vt:lpstr>Wingdings</vt:lpstr>
      <vt:lpstr>fondoblanco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Instaladores</vt:lpstr>
      <vt:lpstr>A fondo</vt:lpstr>
    </vt:vector>
  </TitlesOfParts>
  <Company>Schneider Electric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REGLAMENTO ELECTROTÉCNICO DE BAJA TENSIÓN</dc:title>
  <dc:creator>PLC MADRID</dc:creator>
  <cp:lastModifiedBy>Jose</cp:lastModifiedBy>
  <cp:revision>361</cp:revision>
  <cp:lastPrinted>1999-03-03T08:48:54Z</cp:lastPrinted>
  <dcterms:created xsi:type="dcterms:W3CDTF">2002-03-04T11:22:07Z</dcterms:created>
  <dcterms:modified xsi:type="dcterms:W3CDTF">2019-09-04T11:42:54Z</dcterms:modified>
</cp:coreProperties>
</file>