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5"/>
  </p:notesMasterIdLst>
  <p:handoutMasterIdLst>
    <p:handoutMasterId r:id="rId76"/>
  </p:handoutMasterIdLst>
  <p:sldIdLst>
    <p:sldId id="448" r:id="rId2"/>
    <p:sldId id="579" r:id="rId3"/>
    <p:sldId id="559" r:id="rId4"/>
    <p:sldId id="567" r:id="rId5"/>
    <p:sldId id="562" r:id="rId6"/>
    <p:sldId id="580" r:id="rId7"/>
    <p:sldId id="581" r:id="rId8"/>
    <p:sldId id="568" r:id="rId9"/>
    <p:sldId id="563" r:id="rId10"/>
    <p:sldId id="564" r:id="rId11"/>
    <p:sldId id="572" r:id="rId12"/>
    <p:sldId id="573" r:id="rId13"/>
    <p:sldId id="582" r:id="rId14"/>
    <p:sldId id="565" r:id="rId15"/>
    <p:sldId id="583" r:id="rId16"/>
    <p:sldId id="584" r:id="rId17"/>
    <p:sldId id="585" r:id="rId18"/>
    <p:sldId id="566" r:id="rId19"/>
    <p:sldId id="586" r:id="rId20"/>
    <p:sldId id="574" r:id="rId21"/>
    <p:sldId id="587" r:id="rId22"/>
    <p:sldId id="575" r:id="rId23"/>
    <p:sldId id="588" r:id="rId24"/>
    <p:sldId id="590" r:id="rId25"/>
    <p:sldId id="589" r:id="rId26"/>
    <p:sldId id="606" r:id="rId27"/>
    <p:sldId id="608" r:id="rId28"/>
    <p:sldId id="607" r:id="rId29"/>
    <p:sldId id="609" r:id="rId30"/>
    <p:sldId id="610" r:id="rId31"/>
    <p:sldId id="611" r:id="rId32"/>
    <p:sldId id="612" r:id="rId33"/>
    <p:sldId id="615" r:id="rId34"/>
    <p:sldId id="616" r:id="rId35"/>
    <p:sldId id="617" r:id="rId36"/>
    <p:sldId id="618" r:id="rId37"/>
    <p:sldId id="619" r:id="rId38"/>
    <p:sldId id="620" r:id="rId39"/>
    <p:sldId id="576" r:id="rId40"/>
    <p:sldId id="621" r:id="rId41"/>
    <p:sldId id="622" r:id="rId42"/>
    <p:sldId id="577" r:id="rId43"/>
    <p:sldId id="623" r:id="rId44"/>
    <p:sldId id="624" r:id="rId45"/>
    <p:sldId id="625" r:id="rId46"/>
    <p:sldId id="626" r:id="rId47"/>
    <p:sldId id="627" r:id="rId48"/>
    <p:sldId id="628" r:id="rId49"/>
    <p:sldId id="629" r:id="rId50"/>
    <p:sldId id="630" r:id="rId51"/>
    <p:sldId id="631" r:id="rId52"/>
    <p:sldId id="632" r:id="rId53"/>
    <p:sldId id="633" r:id="rId54"/>
    <p:sldId id="634" r:id="rId55"/>
    <p:sldId id="578" r:id="rId56"/>
    <p:sldId id="614" r:id="rId57"/>
    <p:sldId id="613" r:id="rId58"/>
    <p:sldId id="591" r:id="rId59"/>
    <p:sldId id="592" r:id="rId60"/>
    <p:sldId id="593" r:id="rId61"/>
    <p:sldId id="594" r:id="rId62"/>
    <p:sldId id="595" r:id="rId63"/>
    <p:sldId id="596" r:id="rId64"/>
    <p:sldId id="597" r:id="rId65"/>
    <p:sldId id="598" r:id="rId66"/>
    <p:sldId id="599" r:id="rId67"/>
    <p:sldId id="600" r:id="rId68"/>
    <p:sldId id="601" r:id="rId69"/>
    <p:sldId id="602" r:id="rId70"/>
    <p:sldId id="603" r:id="rId71"/>
    <p:sldId id="604" r:id="rId72"/>
    <p:sldId id="605" r:id="rId73"/>
    <p:sldId id="536" r:id="rId74"/>
  </p:sldIdLst>
  <p:sldSz cx="9144000" cy="6858000" type="screen4x3"/>
  <p:notesSz cx="7099300" cy="10234613"/>
  <p:custShowLst>
    <p:custShow name="Instaladores" id="0">
      <p:sldLst/>
    </p:custShow>
    <p:custShow name="A fondo" id="1">
      <p:sldLst/>
    </p:custShow>
  </p:custShowLst>
  <p:defaultTextStyle>
    <a:defPPr>
      <a:defRPr lang="es-ES_tradnl"/>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E58A3"/>
    <a:srgbClr val="FF00FF"/>
    <a:srgbClr val="009900"/>
    <a:srgbClr val="EFBFE8"/>
    <a:srgbClr val="EAACE1"/>
    <a:srgbClr val="DF81D2"/>
    <a:srgbClr val="FF0000"/>
    <a:srgbClr val="59C619"/>
    <a:srgbClr val="B3FDB1"/>
    <a:srgbClr val="C8E2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4660" autoAdjust="0"/>
  </p:normalViewPr>
  <p:slideViewPr>
    <p:cSldViewPr>
      <p:cViewPr varScale="1">
        <p:scale>
          <a:sx n="46" d="100"/>
          <a:sy n="46" d="100"/>
        </p:scale>
        <p:origin x="1206" y="60"/>
      </p:cViewPr>
      <p:guideLst>
        <p:guide orient="horz" pos="2160"/>
        <p:guide pos="2880"/>
      </p:guideLst>
    </p:cSldViewPr>
  </p:slideViewPr>
  <p:outlineViewPr>
    <p:cViewPr>
      <p:scale>
        <a:sx n="50" d="100"/>
        <a:sy n="50" d="100"/>
      </p:scale>
      <p:origin x="0" y="1662"/>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50" d="100"/>
          <a:sy n="150" d="100"/>
        </p:scale>
        <p:origin x="402" y="274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marL="316403" indent="-316403" defTabSz="966404" eaLnBrk="0" hangingPunct="0">
              <a:defRPr sz="1100" i="1">
                <a:latin typeface="Arial" charset="0"/>
              </a:defRPr>
            </a:lvl1pPr>
          </a:lstStyle>
          <a:p>
            <a:pPr>
              <a:defRPr/>
            </a:pPr>
            <a:endParaRPr lang="es-ES_tradnl"/>
          </a:p>
        </p:txBody>
      </p:sp>
      <p:sp>
        <p:nvSpPr>
          <p:cNvPr id="3075"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marL="316403" indent="-316403" algn="r" defTabSz="966404" eaLnBrk="0" hangingPunct="0">
              <a:defRPr sz="1100" i="1">
                <a:latin typeface="Arial" charset="0"/>
              </a:defRPr>
            </a:lvl1pPr>
          </a:lstStyle>
          <a:p>
            <a:pPr>
              <a:defRPr/>
            </a:pPr>
            <a:endParaRPr lang="es-ES_tradnl"/>
          </a:p>
        </p:txBody>
      </p:sp>
      <p:sp>
        <p:nvSpPr>
          <p:cNvPr id="3076"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marL="316403" indent="-316403" defTabSz="966404" eaLnBrk="0" hangingPunct="0">
              <a:defRPr sz="1100" i="1">
                <a:latin typeface="Arial" charset="0"/>
              </a:defRPr>
            </a:lvl1pPr>
          </a:lstStyle>
          <a:p>
            <a:pPr>
              <a:defRPr/>
            </a:pPr>
            <a:endParaRPr lang="es-ES_tradnl"/>
          </a:p>
        </p:txBody>
      </p:sp>
      <p:sp>
        <p:nvSpPr>
          <p:cNvPr id="3077"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marL="315913" indent="-315913" algn="r" defTabSz="965200">
              <a:defRPr sz="1100" i="1"/>
            </a:lvl1pPr>
          </a:lstStyle>
          <a:p>
            <a:fld id="{6E541461-32D1-4811-B388-5AC75F335B35}" type="slidenum">
              <a:rPr lang="es-ES_tradnl" altLang="es-ES"/>
              <a:pPr/>
              <a:t>‹Nº›</a:t>
            </a:fld>
            <a:endParaRPr lang="es-ES_tradnl" altLang="es-ES"/>
          </a:p>
        </p:txBody>
      </p:sp>
    </p:spTree>
    <p:extLst>
      <p:ext uri="{BB962C8B-B14F-4D97-AF65-F5344CB8AC3E}">
        <p14:creationId xmlns:p14="http://schemas.microsoft.com/office/powerpoint/2010/main" val="1254262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defTabSz="825398" eaLnBrk="0" hangingPunct="0">
              <a:defRPr sz="1100" i="1">
                <a:latin typeface="Times New Roman" pitchFamily="18" charset="0"/>
              </a:defRPr>
            </a:lvl1pPr>
          </a:lstStyle>
          <a:p>
            <a:pPr>
              <a:defRPr/>
            </a:pPr>
            <a:endParaRPr lang="es-ES_tradnl"/>
          </a:p>
        </p:txBody>
      </p:sp>
      <p:sp>
        <p:nvSpPr>
          <p:cNvPr id="2051"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20635" tIns="0" rIns="20635" bIns="0" numCol="1" anchor="t" anchorCtr="0" compatLnSpc="1">
            <a:prstTxWarp prst="textNoShape">
              <a:avLst/>
            </a:prstTxWarp>
          </a:bodyPr>
          <a:lstStyle>
            <a:lvl1pPr algn="r" defTabSz="825398" eaLnBrk="0" hangingPunct="0">
              <a:defRPr sz="1100" i="1">
                <a:latin typeface="Times New Roman" pitchFamily="18" charset="0"/>
              </a:defRPr>
            </a:lvl1pPr>
          </a:lstStyle>
          <a:p>
            <a:pPr>
              <a:defRPr/>
            </a:pPr>
            <a:endParaRPr lang="es-ES_tradnl"/>
          </a:p>
        </p:txBody>
      </p:sp>
      <p:sp>
        <p:nvSpPr>
          <p:cNvPr id="2052" name="Rectangle 4"/>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defTabSz="825398" eaLnBrk="0" hangingPunct="0">
              <a:defRPr sz="1100" i="1">
                <a:latin typeface="Times New Roman" pitchFamily="18" charset="0"/>
              </a:defRPr>
            </a:lvl1pPr>
          </a:lstStyle>
          <a:p>
            <a:pPr>
              <a:defRPr/>
            </a:pPr>
            <a:endParaRPr lang="es-ES_tradnl"/>
          </a:p>
        </p:txBody>
      </p:sp>
      <p:sp>
        <p:nvSpPr>
          <p:cNvPr id="2053" name="Rectangle 5"/>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20635" tIns="0" rIns="20635" bIns="0" numCol="1" anchor="b" anchorCtr="0" compatLnSpc="1">
            <a:prstTxWarp prst="textNoShape">
              <a:avLst/>
            </a:prstTxWarp>
          </a:bodyPr>
          <a:lstStyle>
            <a:lvl1pPr algn="r" defTabSz="823913">
              <a:defRPr sz="1100" i="1">
                <a:latin typeface="Times New Roman" panose="02020603050405020304" pitchFamily="18" charset="0"/>
              </a:defRPr>
            </a:lvl1pPr>
          </a:lstStyle>
          <a:p>
            <a:fld id="{DA471B6D-EE2C-4448-8BAB-BBCC77A1705D}" type="slidenum">
              <a:rPr lang="es-ES_tradnl" altLang="es-ES"/>
              <a:pPr/>
              <a:t>‹Nº›</a:t>
            </a:fld>
            <a:endParaRPr lang="es-ES_tradnl" altLang="es-ES"/>
          </a:p>
        </p:txBody>
      </p:sp>
      <p:sp>
        <p:nvSpPr>
          <p:cNvPr id="2054" name="Rectangle 6"/>
          <p:cNvSpPr>
            <a:spLocks noGrp="1" noChangeArrowheads="1"/>
          </p:cNvSpPr>
          <p:nvPr>
            <p:ph type="body" sz="quarter" idx="3"/>
          </p:nvPr>
        </p:nvSpPr>
        <p:spPr bwMode="auto">
          <a:xfrm>
            <a:off x="946150" y="4875213"/>
            <a:ext cx="5205413" cy="4627562"/>
          </a:xfrm>
          <a:prstGeom prst="rect">
            <a:avLst/>
          </a:prstGeom>
          <a:noFill/>
          <a:ln w="9525">
            <a:noFill/>
            <a:miter lim="800000"/>
            <a:headEnd/>
            <a:tailEnd/>
          </a:ln>
          <a:effectLst/>
        </p:spPr>
        <p:txBody>
          <a:bodyPr vert="horz" wrap="square" lIns="101455" tIns="49868" rIns="101455" bIns="49868" numCol="1" anchor="t" anchorCtr="0" compatLnSpc="1">
            <a:prstTxWarp prst="textNoShape">
              <a:avLst/>
            </a:prstTxWarp>
          </a:bodyPr>
          <a:lstStyle/>
          <a:p>
            <a:pPr lvl="0"/>
            <a:r>
              <a:rPr lang="es-ES_tradnl" noProof="0" smtClean="0"/>
              <a:t>Selecciona para modificar los estilos de texto de la máscara </a:t>
            </a:r>
          </a:p>
          <a:p>
            <a:pPr lvl="1"/>
            <a:r>
              <a:rPr lang="es-ES_tradnl" noProof="0" smtClean="0"/>
              <a:t>Segundo nivel </a:t>
            </a:r>
          </a:p>
          <a:p>
            <a:pPr lvl="2"/>
            <a:r>
              <a:rPr lang="es-ES_tradnl" noProof="0" smtClean="0"/>
              <a:t>Tercer nivel </a:t>
            </a:r>
          </a:p>
          <a:p>
            <a:pPr lvl="3"/>
            <a:r>
              <a:rPr lang="es-ES_tradnl" noProof="0" smtClean="0"/>
              <a:t>Cuarto nivel </a:t>
            </a:r>
          </a:p>
          <a:p>
            <a:pPr lvl="4"/>
            <a:r>
              <a:rPr lang="es-ES_tradnl" noProof="0" smtClean="0"/>
              <a:t>Quinto nivel </a:t>
            </a:r>
          </a:p>
        </p:txBody>
      </p:sp>
      <p:sp>
        <p:nvSpPr>
          <p:cNvPr id="35847" name="Rectangle 7"/>
          <p:cNvSpPr>
            <a:spLocks noGrp="1" noRot="1" noChangeAspect="1" noChangeArrowheads="1" noTextEdit="1"/>
          </p:cNvSpPr>
          <p:nvPr>
            <p:ph type="sldImg" idx="2"/>
          </p:nvPr>
        </p:nvSpPr>
        <p:spPr bwMode="auto">
          <a:xfrm>
            <a:off x="1000125" y="774700"/>
            <a:ext cx="5099050" cy="3824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109916051"/>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Arial"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Arial"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Arial"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Arial"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spcBef>
                <a:spcPct val="30000"/>
              </a:spcBef>
              <a:defRPr sz="1200">
                <a:solidFill>
                  <a:schemeClr val="tx1"/>
                </a:solidFill>
                <a:latin typeface="Arial" panose="020B0604020202020204" pitchFamily="34" charset="0"/>
              </a:defRPr>
            </a:lvl1pPr>
            <a:lvl2pPr marL="742950" indent="-285750" defTabSz="823913">
              <a:spcBef>
                <a:spcPct val="30000"/>
              </a:spcBef>
              <a:defRPr sz="1200">
                <a:solidFill>
                  <a:schemeClr val="tx1"/>
                </a:solidFill>
                <a:latin typeface="Arial" panose="020B0604020202020204" pitchFamily="34" charset="0"/>
              </a:defRPr>
            </a:lvl2pPr>
            <a:lvl3pPr marL="1143000" indent="-228600" defTabSz="823913">
              <a:spcBef>
                <a:spcPct val="30000"/>
              </a:spcBef>
              <a:defRPr sz="1200">
                <a:solidFill>
                  <a:schemeClr val="tx1"/>
                </a:solidFill>
                <a:latin typeface="Arial" panose="020B0604020202020204" pitchFamily="34" charset="0"/>
              </a:defRPr>
            </a:lvl3pPr>
            <a:lvl4pPr marL="1600200" indent="-228600" defTabSz="823913">
              <a:spcBef>
                <a:spcPct val="30000"/>
              </a:spcBef>
              <a:defRPr sz="1200">
                <a:solidFill>
                  <a:schemeClr val="tx1"/>
                </a:solidFill>
                <a:latin typeface="Arial" panose="020B0604020202020204" pitchFamily="34" charset="0"/>
              </a:defRPr>
            </a:lvl4pPr>
            <a:lvl5pPr marL="2057400" indent="-228600" defTabSz="823913">
              <a:spcBef>
                <a:spcPct val="30000"/>
              </a:spcBef>
              <a:defRPr sz="1200">
                <a:solidFill>
                  <a:schemeClr val="tx1"/>
                </a:solidFill>
                <a:latin typeface="Arial" panose="020B0604020202020204" pitchFamily="34" charset="0"/>
              </a:defRPr>
            </a:lvl5pPr>
            <a:lvl6pPr marL="2514600" indent="-228600" defTabSz="8239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239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239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239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67F075-46CC-44E4-9FAE-834BF308AD9B}" type="slidenum">
              <a:rPr lang="es-ES_tradnl" altLang="es-ES" sz="1100">
                <a:latin typeface="Times New Roman" panose="02020603050405020304" pitchFamily="18" charset="0"/>
              </a:rPr>
              <a:pPr>
                <a:spcBef>
                  <a:spcPct val="0"/>
                </a:spcBef>
              </a:pPr>
              <a:t>1</a:t>
            </a:fld>
            <a:endParaRPr lang="es-ES_tradnl" altLang="es-ES" sz="1100">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xfrm>
            <a:off x="995363" y="768350"/>
            <a:ext cx="5114925" cy="3836988"/>
          </a:xfrm>
          <a:ln/>
        </p:spPr>
      </p:sp>
      <p:sp>
        <p:nvSpPr>
          <p:cNvPr id="36868" name="Rectangle 3"/>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Arial" panose="020B0604020202020204" pitchFamily="34" charset="0"/>
            </a:endParaRPr>
          </a:p>
        </p:txBody>
      </p:sp>
    </p:spTree>
    <p:extLst>
      <p:ext uri="{BB962C8B-B14F-4D97-AF65-F5344CB8AC3E}">
        <p14:creationId xmlns:p14="http://schemas.microsoft.com/office/powerpoint/2010/main" val="1351751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de título">
    <p:spTree>
      <p:nvGrpSpPr>
        <p:cNvPr id="1" name=""/>
        <p:cNvGrpSpPr/>
        <p:nvPr/>
      </p:nvGrpSpPr>
      <p:grpSpPr>
        <a:xfrm>
          <a:off x="0" y="0"/>
          <a:ext cx="0" cy="0"/>
          <a:chOff x="0" y="0"/>
          <a:chExt cx="0" cy="0"/>
        </a:xfrm>
      </p:grpSpPr>
      <p:sp>
        <p:nvSpPr>
          <p:cNvPr id="8202" name="Rectangle 10"/>
          <p:cNvSpPr>
            <a:spLocks noGrp="1" noChangeArrowheads="1"/>
          </p:cNvSpPr>
          <p:nvPr>
            <p:ph type="ctrTitle"/>
          </p:nvPr>
        </p:nvSpPr>
        <p:spPr>
          <a:xfrm>
            <a:off x="2971800" y="685800"/>
            <a:ext cx="5791200" cy="1524000"/>
          </a:xfrm>
          <a:gradFill rotWithShape="0">
            <a:gsLst>
              <a:gs pos="0">
                <a:srgbClr val="008000"/>
              </a:gs>
              <a:gs pos="100000">
                <a:srgbClr val="33CC33"/>
              </a:gs>
            </a:gsLst>
            <a:lin ang="5400000" scaled="1"/>
          </a:gradFill>
        </p:spPr>
        <p:txBody>
          <a:bodyPr lIns="0" tIns="0" rIns="0" bIns="0"/>
          <a:lstStyle>
            <a:lvl1pPr marL="98425" algn="ctr">
              <a:spcBef>
                <a:spcPct val="20000"/>
              </a:spcBef>
              <a:buClr>
                <a:srgbClr val="00CC00"/>
              </a:buClr>
              <a:buFont typeface="Wingdings" pitchFamily="2" charset="2"/>
              <a:buNone/>
              <a:defRPr>
                <a:solidFill>
                  <a:schemeClr val="bg1"/>
                </a:solidFill>
              </a:defRPr>
            </a:lvl1pPr>
          </a:lstStyle>
          <a:p>
            <a:r>
              <a:rPr lang="es-ES"/>
              <a:t>Haga clic para modificar el estilo de título del patrón</a:t>
            </a:r>
          </a:p>
        </p:txBody>
      </p:sp>
      <p:pic>
        <p:nvPicPr>
          <p:cNvPr id="4" name="Picture 2" descr="E:\_Nueva carpeta\PWP\Nuevo REBT\PLANTILLAS PWP\ITC-BT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348011"/>
      </p:ext>
    </p:extLst>
  </p:cSld>
  <p:clrMapOvr>
    <a:masterClrMapping/>
  </p:clrMapOvr>
  <p:transition spd="med">
    <p:cover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92658075"/>
      </p:ext>
    </p:extLst>
  </p:cSld>
  <p:clrMapOvr>
    <a:masterClrMapping/>
  </p:clrMapOvr>
  <p:transition spd="med">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72350" y="381000"/>
            <a:ext cx="1771650" cy="5472113"/>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057400" y="381000"/>
            <a:ext cx="5162550" cy="54721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78461171"/>
      </p:ext>
    </p:extLst>
  </p:cSld>
  <p:clrMapOvr>
    <a:masterClrMapping/>
  </p:clrMapOvr>
  <p:transition spd="med">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2286000" y="381000"/>
            <a:ext cx="6096000" cy="885825"/>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2057400" y="1447800"/>
            <a:ext cx="3467100" cy="4405313"/>
          </a:xfrm>
        </p:spPr>
        <p:txBody>
          <a:bodyPr/>
          <a:lstStyle/>
          <a:p>
            <a:pPr lvl="0"/>
            <a:endParaRPr lang="es-ES" noProof="0"/>
          </a:p>
        </p:txBody>
      </p:sp>
      <p:sp>
        <p:nvSpPr>
          <p:cNvPr id="4" name="3 Marcador de texto"/>
          <p:cNvSpPr>
            <a:spLocks noGrp="1"/>
          </p:cNvSpPr>
          <p:nvPr>
            <p:ph type="body" sz="half" idx="2"/>
          </p:nvPr>
        </p:nvSpPr>
        <p:spPr>
          <a:xfrm>
            <a:off x="5676900" y="1447800"/>
            <a:ext cx="3467100" cy="44053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756742838"/>
      </p:ext>
    </p:extLst>
  </p:cSld>
  <p:clrMapOvr>
    <a:masterClrMapping/>
  </p:clrMapOvr>
  <p:transition spd="med">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08438954"/>
      </p:ext>
    </p:extLst>
  </p:cSld>
  <p:clrMapOvr>
    <a:masterClrMapping/>
  </p:clrMapOvr>
  <p:transition spd="med">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37532219"/>
      </p:ext>
    </p:extLst>
  </p:cSld>
  <p:clrMapOvr>
    <a:masterClrMapping/>
  </p:clrMapOvr>
  <p:transition spd="med">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057400" y="1447800"/>
            <a:ext cx="3467100" cy="440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676900" y="1447800"/>
            <a:ext cx="3467100" cy="440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306218909"/>
      </p:ext>
    </p:extLst>
  </p:cSld>
  <p:clrMapOvr>
    <a:masterClrMapping/>
  </p:clrMapOvr>
  <p:transition spd="med">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03706030"/>
      </p:ext>
    </p:extLst>
  </p:cSld>
  <p:clrMapOvr>
    <a:masterClrMapping/>
  </p:clrMapOvr>
  <p:transition spd="med">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621116084"/>
      </p:ext>
    </p:extLst>
  </p:cSld>
  <p:clrMapOvr>
    <a:masterClrMapping/>
  </p:clrMapOvr>
  <p:transition spd="med">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977579"/>
      </p:ext>
    </p:extLst>
  </p:cSld>
  <p:clrMapOvr>
    <a:masterClrMapping/>
  </p:clrMapOvr>
  <p:transition spd="med">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510330908"/>
      </p:ext>
    </p:extLst>
  </p:cSld>
  <p:clrMapOvr>
    <a:masterClrMapping/>
  </p:clrMapOvr>
  <p:transition spd="med">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422259909"/>
      </p:ext>
    </p:extLst>
  </p:cSld>
  <p:clrMapOvr>
    <a:masterClrMapping/>
  </p:clrMapOvr>
  <p:transition spd="med">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body" idx="1"/>
          </p:nvPr>
        </p:nvSpPr>
        <p:spPr bwMode="auto">
          <a:xfrm>
            <a:off x="1475656" y="1616114"/>
            <a:ext cx="70866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s-ES_tradnl" altLang="es-ES" dirty="0" smtClean="0"/>
              <a:t>Selecciona para modificar los estilos de texto de la máscara</a:t>
            </a:r>
          </a:p>
          <a:p>
            <a:pPr lvl="1"/>
            <a:r>
              <a:rPr lang="es-ES_tradnl" altLang="es-ES" dirty="0" smtClean="0"/>
              <a:t>Segundo nivel</a:t>
            </a:r>
          </a:p>
          <a:p>
            <a:pPr lvl="2"/>
            <a:r>
              <a:rPr lang="es-ES_tradnl" altLang="es-ES" dirty="0" smtClean="0"/>
              <a:t>Tercer nivel</a:t>
            </a:r>
          </a:p>
          <a:p>
            <a:pPr lvl="3"/>
            <a:r>
              <a:rPr lang="es-ES_tradnl" altLang="es-ES" dirty="0" smtClean="0"/>
              <a:t>Cuarto nivel </a:t>
            </a:r>
          </a:p>
          <a:p>
            <a:pPr lvl="4"/>
            <a:r>
              <a:rPr lang="es-ES_tradnl" altLang="es-ES" dirty="0" smtClean="0"/>
              <a:t>Quinto nivel </a:t>
            </a:r>
          </a:p>
        </p:txBody>
      </p:sp>
      <p:sp>
        <p:nvSpPr>
          <p:cNvPr id="1034" name="Rectangle 10"/>
          <p:cNvSpPr>
            <a:spLocks noGrp="1" noChangeArrowheads="1"/>
          </p:cNvSpPr>
          <p:nvPr>
            <p:ph type="title"/>
          </p:nvPr>
        </p:nvSpPr>
        <p:spPr bwMode="auto">
          <a:xfrm>
            <a:off x="2286000" y="381000"/>
            <a:ext cx="6096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pic>
        <p:nvPicPr>
          <p:cNvPr id="3" name="Picture 2" descr="E:\_Nueva carpeta\PWP\Nuevo REBT\PLANTILLAS PWP\ITC-BT01.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453"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52" r:id="rId12"/>
  </p:sldLayoutIdLst>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additive="base">
                                        <p:cTn id="7" dur="500" fill="hold"/>
                                        <p:tgtEl>
                                          <p:spTgt spid="1034"/>
                                        </p:tgtEl>
                                        <p:attrNameLst>
                                          <p:attrName>ppt_x</p:attrName>
                                        </p:attrNameLst>
                                      </p:cBhvr>
                                      <p:tavLst>
                                        <p:tav tm="0">
                                          <p:val>
                                            <p:strVal val="#ppt_x"/>
                                          </p:val>
                                        </p:tav>
                                        <p:tav tm="100000">
                                          <p:val>
                                            <p:strVal val="#ppt_x"/>
                                          </p:val>
                                        </p:tav>
                                      </p:tavLst>
                                    </p:anim>
                                    <p:anim calcmode="lin" valueType="num">
                                      <p:cBhvr additive="base">
                                        <p:cTn id="8" dur="500" fill="hold"/>
                                        <p:tgtEl>
                                          <p:spTgt spid="10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utoUpdateAnimBg="0"/>
    </p:bldLst>
  </p:timing>
  <p:txStyles>
    <p:titleStyle>
      <a:lvl1pPr algn="l" defTabSz="684213" rtl="0" eaLnBrk="0" fontAlgn="base" hangingPunct="0">
        <a:spcBef>
          <a:spcPct val="0"/>
        </a:spcBef>
        <a:spcAft>
          <a:spcPct val="0"/>
        </a:spcAft>
        <a:defRPr sz="3600" b="1" i="1">
          <a:solidFill>
            <a:schemeClr val="accent1"/>
          </a:solidFill>
          <a:latin typeface="+mj-lt"/>
          <a:ea typeface="+mj-ea"/>
          <a:cs typeface="+mj-cs"/>
        </a:defRPr>
      </a:lvl1pPr>
      <a:lvl2pPr algn="l" defTabSz="684213" rtl="0" eaLnBrk="0" fontAlgn="base" hangingPunct="0">
        <a:spcBef>
          <a:spcPct val="0"/>
        </a:spcBef>
        <a:spcAft>
          <a:spcPct val="0"/>
        </a:spcAft>
        <a:defRPr sz="3600" b="1" i="1">
          <a:solidFill>
            <a:schemeClr val="accent1"/>
          </a:solidFill>
          <a:latin typeface="Arial Narrow" pitchFamily="34" charset="0"/>
        </a:defRPr>
      </a:lvl2pPr>
      <a:lvl3pPr algn="l" defTabSz="684213" rtl="0" eaLnBrk="0" fontAlgn="base" hangingPunct="0">
        <a:spcBef>
          <a:spcPct val="0"/>
        </a:spcBef>
        <a:spcAft>
          <a:spcPct val="0"/>
        </a:spcAft>
        <a:defRPr sz="3600" b="1" i="1">
          <a:solidFill>
            <a:schemeClr val="accent1"/>
          </a:solidFill>
          <a:latin typeface="Arial Narrow" pitchFamily="34" charset="0"/>
        </a:defRPr>
      </a:lvl3pPr>
      <a:lvl4pPr algn="l" defTabSz="684213" rtl="0" eaLnBrk="0" fontAlgn="base" hangingPunct="0">
        <a:spcBef>
          <a:spcPct val="0"/>
        </a:spcBef>
        <a:spcAft>
          <a:spcPct val="0"/>
        </a:spcAft>
        <a:defRPr sz="3600" b="1" i="1">
          <a:solidFill>
            <a:schemeClr val="accent1"/>
          </a:solidFill>
          <a:latin typeface="Arial Narrow" pitchFamily="34" charset="0"/>
        </a:defRPr>
      </a:lvl4pPr>
      <a:lvl5pPr algn="l" defTabSz="684213" rtl="0" eaLnBrk="0" fontAlgn="base" hangingPunct="0">
        <a:spcBef>
          <a:spcPct val="0"/>
        </a:spcBef>
        <a:spcAft>
          <a:spcPct val="0"/>
        </a:spcAft>
        <a:defRPr sz="3600" b="1" i="1">
          <a:solidFill>
            <a:schemeClr val="accent1"/>
          </a:solidFill>
          <a:latin typeface="Arial Narrow" pitchFamily="34" charset="0"/>
        </a:defRPr>
      </a:lvl5pPr>
      <a:lvl6pPr marL="457200" algn="l" defTabSz="684213" rtl="0" eaLnBrk="0" fontAlgn="base" hangingPunct="0">
        <a:spcBef>
          <a:spcPct val="0"/>
        </a:spcBef>
        <a:spcAft>
          <a:spcPct val="0"/>
        </a:spcAft>
        <a:defRPr sz="3600" b="1" i="1">
          <a:solidFill>
            <a:schemeClr val="accent1"/>
          </a:solidFill>
          <a:latin typeface="Arial Narrow" pitchFamily="34" charset="0"/>
        </a:defRPr>
      </a:lvl6pPr>
      <a:lvl7pPr marL="914400" algn="l" defTabSz="684213" rtl="0" eaLnBrk="0" fontAlgn="base" hangingPunct="0">
        <a:spcBef>
          <a:spcPct val="0"/>
        </a:spcBef>
        <a:spcAft>
          <a:spcPct val="0"/>
        </a:spcAft>
        <a:defRPr sz="3600" b="1" i="1">
          <a:solidFill>
            <a:schemeClr val="accent1"/>
          </a:solidFill>
          <a:latin typeface="Arial Narrow" pitchFamily="34" charset="0"/>
        </a:defRPr>
      </a:lvl7pPr>
      <a:lvl8pPr marL="1371600" algn="l" defTabSz="684213" rtl="0" eaLnBrk="0" fontAlgn="base" hangingPunct="0">
        <a:spcBef>
          <a:spcPct val="0"/>
        </a:spcBef>
        <a:spcAft>
          <a:spcPct val="0"/>
        </a:spcAft>
        <a:defRPr sz="3600" b="1" i="1">
          <a:solidFill>
            <a:schemeClr val="accent1"/>
          </a:solidFill>
          <a:latin typeface="Arial Narrow" pitchFamily="34" charset="0"/>
        </a:defRPr>
      </a:lvl8pPr>
      <a:lvl9pPr marL="1828800" algn="l" defTabSz="684213" rtl="0" eaLnBrk="0" fontAlgn="base" hangingPunct="0">
        <a:spcBef>
          <a:spcPct val="0"/>
        </a:spcBef>
        <a:spcAft>
          <a:spcPct val="0"/>
        </a:spcAft>
        <a:defRPr sz="3600" b="1" i="1">
          <a:solidFill>
            <a:schemeClr val="accent1"/>
          </a:solidFill>
          <a:latin typeface="Arial Narrow" pitchFamily="34" charset="0"/>
        </a:defRPr>
      </a:lvl9pPr>
    </p:titleStyle>
    <p:bodyStyle>
      <a:lvl1pPr marL="284163" indent="-284163" algn="l" defTabSz="684213" rtl="0" eaLnBrk="0" fontAlgn="base" hangingPunct="0">
        <a:spcBef>
          <a:spcPct val="20000"/>
        </a:spcBef>
        <a:spcAft>
          <a:spcPct val="0"/>
        </a:spcAft>
        <a:buClr>
          <a:srgbClr val="008000"/>
        </a:buClr>
        <a:buFont typeface="Wingdings" panose="05000000000000000000" pitchFamily="2" charset="2"/>
        <a:buChar char="Ø"/>
        <a:defRPr sz="2400">
          <a:solidFill>
            <a:srgbClr val="000000"/>
          </a:solidFill>
          <a:latin typeface="+mn-lt"/>
          <a:ea typeface="+mn-ea"/>
          <a:cs typeface="+mn-cs"/>
        </a:defRPr>
      </a:lvl1pPr>
      <a:lvl2pPr marL="641350" indent="-166688" algn="l" defTabSz="684213" rtl="0" eaLnBrk="0" fontAlgn="base" hangingPunct="0">
        <a:spcBef>
          <a:spcPct val="20000"/>
        </a:spcBef>
        <a:spcAft>
          <a:spcPct val="0"/>
        </a:spcAft>
        <a:buClr>
          <a:srgbClr val="008000"/>
        </a:buClr>
        <a:buFont typeface="Wingdings" panose="05000000000000000000" pitchFamily="2" charset="2"/>
        <a:buChar char="q"/>
        <a:defRPr sz="2000">
          <a:solidFill>
            <a:srgbClr val="000000"/>
          </a:solidFill>
          <a:latin typeface="+mn-lt"/>
        </a:defRPr>
      </a:lvl2pPr>
      <a:lvl3pPr marL="1123950" indent="-255588" algn="l" defTabSz="684213" rtl="0" eaLnBrk="0" fontAlgn="base" hangingPunct="0">
        <a:spcBef>
          <a:spcPct val="20000"/>
        </a:spcBef>
        <a:spcAft>
          <a:spcPct val="0"/>
        </a:spcAft>
        <a:buClr>
          <a:srgbClr val="008000"/>
        </a:buClr>
        <a:buFont typeface="Wingdings" panose="05000000000000000000" pitchFamily="2" charset="2"/>
        <a:buChar char="ü"/>
        <a:defRPr sz="2000">
          <a:solidFill>
            <a:srgbClr val="000000"/>
          </a:solidFill>
          <a:latin typeface="+mn-lt"/>
        </a:defRPr>
      </a:lvl3pPr>
      <a:lvl4pPr marL="1563688" indent="-249238" algn="l" defTabSz="684213" rtl="0" eaLnBrk="0" fontAlgn="base" hangingPunct="0">
        <a:spcBef>
          <a:spcPct val="20000"/>
        </a:spcBef>
        <a:spcAft>
          <a:spcPct val="0"/>
        </a:spcAft>
        <a:buClr>
          <a:srgbClr val="008000"/>
        </a:buClr>
        <a:buChar char="–"/>
        <a:defRPr sz="2000">
          <a:solidFill>
            <a:srgbClr val="000000"/>
          </a:solidFill>
          <a:latin typeface="+mn-lt"/>
        </a:defRPr>
      </a:lvl4pPr>
      <a:lvl5pPr marL="2003425" indent="-249238" algn="l" defTabSz="684213" rtl="0" eaLnBrk="0" fontAlgn="base" hangingPunct="0">
        <a:spcBef>
          <a:spcPct val="20000"/>
        </a:spcBef>
        <a:spcAft>
          <a:spcPct val="0"/>
        </a:spcAft>
        <a:buClr>
          <a:srgbClr val="00CC00"/>
        </a:buClr>
        <a:buChar char="–"/>
        <a:defRPr sz="2000">
          <a:solidFill>
            <a:srgbClr val="000000"/>
          </a:solidFill>
          <a:latin typeface="+mn-lt"/>
        </a:defRPr>
      </a:lvl5pPr>
      <a:lvl6pPr marL="2460625" indent="-249238" algn="l" defTabSz="684213" rtl="0" eaLnBrk="0" fontAlgn="base" hangingPunct="0">
        <a:spcBef>
          <a:spcPct val="20000"/>
        </a:spcBef>
        <a:spcAft>
          <a:spcPct val="0"/>
        </a:spcAft>
        <a:buClr>
          <a:srgbClr val="00CC00"/>
        </a:buClr>
        <a:buChar char="–"/>
        <a:defRPr>
          <a:solidFill>
            <a:srgbClr val="000000"/>
          </a:solidFill>
          <a:latin typeface="+mn-lt"/>
        </a:defRPr>
      </a:lvl6pPr>
      <a:lvl7pPr marL="2917825" indent="-249238" algn="l" defTabSz="684213" rtl="0" eaLnBrk="0" fontAlgn="base" hangingPunct="0">
        <a:spcBef>
          <a:spcPct val="20000"/>
        </a:spcBef>
        <a:spcAft>
          <a:spcPct val="0"/>
        </a:spcAft>
        <a:buClr>
          <a:srgbClr val="00CC00"/>
        </a:buClr>
        <a:buChar char="–"/>
        <a:defRPr>
          <a:solidFill>
            <a:srgbClr val="000000"/>
          </a:solidFill>
          <a:latin typeface="+mn-lt"/>
        </a:defRPr>
      </a:lvl7pPr>
      <a:lvl8pPr marL="3375025" indent="-249238" algn="l" defTabSz="684213" rtl="0" eaLnBrk="0" fontAlgn="base" hangingPunct="0">
        <a:spcBef>
          <a:spcPct val="20000"/>
        </a:spcBef>
        <a:spcAft>
          <a:spcPct val="0"/>
        </a:spcAft>
        <a:buClr>
          <a:srgbClr val="00CC00"/>
        </a:buClr>
        <a:buChar char="–"/>
        <a:defRPr>
          <a:solidFill>
            <a:srgbClr val="000000"/>
          </a:solidFill>
          <a:latin typeface="+mn-lt"/>
        </a:defRPr>
      </a:lvl8pPr>
      <a:lvl9pPr marL="3832225" indent="-249238" algn="l" defTabSz="684213" rtl="0" eaLnBrk="0" fontAlgn="base" hangingPunct="0">
        <a:spcBef>
          <a:spcPct val="20000"/>
        </a:spcBef>
        <a:spcAft>
          <a:spcPct val="0"/>
        </a:spcAft>
        <a:buClr>
          <a:srgbClr val="00CC00"/>
        </a:buClr>
        <a:buChar char="–"/>
        <a:defRPr>
          <a:solidFill>
            <a:srgbClr val="000000"/>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 Id="rId5" Type="http://schemas.openxmlformats.org/officeDocument/2006/relationships/image" Target="../media/image46.emf"/><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 Id="rId5" Type="http://schemas.openxmlformats.org/officeDocument/2006/relationships/image" Target="../media/image66.emf"/><Relationship Id="rId4" Type="http://schemas.openxmlformats.org/officeDocument/2006/relationships/image" Target="../media/image65.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 Id="rId4" Type="http://schemas.openxmlformats.org/officeDocument/2006/relationships/image" Target="../media/image76.emf"/></Relationships>
</file>

<file path=ppt/slides/_rels/slide3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8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89.emf"/></Relationships>
</file>

<file path=ppt/slides/_rels/slide42.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6.xml"/><Relationship Id="rId5" Type="http://schemas.openxmlformats.org/officeDocument/2006/relationships/image" Target="../media/image99.emf"/><Relationship Id="rId4" Type="http://schemas.openxmlformats.org/officeDocument/2006/relationships/image" Target="../media/image98.emf"/></Relationships>
</file>

<file path=ppt/slides/_rels/slide4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8.emf"/><Relationship Id="rId1" Type="http://schemas.openxmlformats.org/officeDocument/2006/relationships/slideLayout" Target="../slideLayouts/slideLayout6.xml"/><Relationship Id="rId4" Type="http://schemas.openxmlformats.org/officeDocument/2006/relationships/image" Target="../media/image101.emf"/></Relationships>
</file>

<file path=ppt/slides/_rels/slide4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6.emf"/></Relationships>
</file>

<file path=ppt/slides/_rels/slide5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jpeg"/><Relationship Id="rId1" Type="http://schemas.openxmlformats.org/officeDocument/2006/relationships/slideLayout" Target="../slideLayouts/slideLayout6.xml"/><Relationship Id="rId4" Type="http://schemas.openxmlformats.org/officeDocument/2006/relationships/image" Target="../media/image12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6.xml"/><Relationship Id="rId4" Type="http://schemas.openxmlformats.org/officeDocument/2006/relationships/image" Target="../media/image126.emf"/></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7.emf"/><Relationship Id="rId1" Type="http://schemas.openxmlformats.org/officeDocument/2006/relationships/slideLayout" Target="../slideLayouts/slideLayout6.xml"/><Relationship Id="rId4" Type="http://schemas.openxmlformats.org/officeDocument/2006/relationships/image" Target="../media/image140.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de TUBO ELECTRICO MORADO"/>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351"/>
          <a:stretch/>
        </p:blipFill>
        <p:spPr bwMode="auto">
          <a:xfrm>
            <a:off x="1397088" y="1988841"/>
            <a:ext cx="7231298" cy="467872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691680" y="692696"/>
            <a:ext cx="6984776" cy="461665"/>
          </a:xfrm>
          <a:prstGeom prst="rect">
            <a:avLst/>
          </a:prstGeom>
          <a:noFill/>
        </p:spPr>
        <p:txBody>
          <a:bodyPr wrap="square" rtlCol="0">
            <a:spAutoFit/>
          </a:bodyPr>
          <a:lstStyle/>
          <a:p>
            <a:pPr algn="r"/>
            <a:r>
              <a:rPr lang="es-ES" b="1" dirty="0" smtClean="0">
                <a:solidFill>
                  <a:srgbClr val="AE58A3"/>
                </a:solidFill>
              </a:rPr>
              <a:t>TERMINOLOGÍA</a:t>
            </a:r>
            <a:endParaRPr lang="es-ES" sz="2400" b="1" dirty="0">
              <a:solidFill>
                <a:srgbClr val="AE58A3"/>
              </a:solidFill>
              <a:latin typeface="Century Gothic" panose="020B0502020202020204" pitchFamily="34" charset="0"/>
            </a:endParaRP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t="3879" b="4293"/>
          <a:stretch/>
        </p:blipFill>
        <p:spPr>
          <a:xfrm>
            <a:off x="1397088" y="1484784"/>
            <a:ext cx="7423384" cy="511256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428750" y="1844824"/>
            <a:ext cx="70866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pPr>
            <a:r>
              <a:rPr lang="es-ES" dirty="0" smtClean="0"/>
              <a:t>Borne </a:t>
            </a:r>
            <a:r>
              <a:rPr lang="es-ES" dirty="0"/>
              <a:t>o barra prevista para la conexión a los dispositivos de puesta a tierra de los conductores de protección, incluyendo los conductores </a:t>
            </a:r>
            <a:r>
              <a:rPr lang="es-ES" dirty="0" smtClean="0"/>
              <a:t>de </a:t>
            </a:r>
            <a:r>
              <a:rPr lang="es-ES" dirty="0" err="1" smtClean="0"/>
              <a:t>equipotencialidad</a:t>
            </a:r>
            <a:r>
              <a:rPr lang="es-ES" dirty="0" smtClean="0"/>
              <a:t> </a:t>
            </a:r>
            <a:r>
              <a:rPr lang="es-ES" dirty="0"/>
              <a:t>y eventualmente los conductores de puesta a tierra funcional</a:t>
            </a:r>
            <a:r>
              <a:rPr lang="es-ES" dirty="0" smtClean="0"/>
              <a:t>.</a:t>
            </a:r>
          </a:p>
        </p:txBody>
      </p:sp>
      <p:sp>
        <p:nvSpPr>
          <p:cNvPr id="47108" name="AutoShape 2" descr="Resultado de imagen de bornes de conexion"/>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s-ES" altLang="es-ES"/>
          </a:p>
        </p:txBody>
      </p:sp>
      <p:sp>
        <p:nvSpPr>
          <p:cNvPr id="13"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r>
              <a:rPr lang="es-ES" b="1" u="sng" dirty="0" smtClean="0">
                <a:solidFill>
                  <a:srgbClr val="AE58A3"/>
                </a:solidFill>
              </a:rPr>
              <a:t>Borne o barra principal de tierra</a:t>
            </a:r>
            <a:endParaRPr lang="es-ES" b="1" u="sng" dirty="0">
              <a:solidFill>
                <a:srgbClr val="AE58A3"/>
              </a:solidFill>
            </a:endParaRPr>
          </a:p>
        </p:txBody>
      </p:sp>
      <p:sp>
        <p:nvSpPr>
          <p:cNvPr id="14"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pic>
        <p:nvPicPr>
          <p:cNvPr id="2" name="Imagen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319" t="17280" r="4961" b="15761"/>
          <a:stretch/>
        </p:blipFill>
        <p:spPr>
          <a:xfrm>
            <a:off x="3707904" y="3075818"/>
            <a:ext cx="4847456" cy="3577884"/>
          </a:xfrm>
          <a:prstGeom prst="rect">
            <a:avLst/>
          </a:prstGeom>
        </p:spPr>
      </p:pic>
    </p:spTree>
    <p:extLst>
      <p:ext uri="{BB962C8B-B14F-4D97-AF65-F5344CB8AC3E}">
        <p14:creationId xmlns:p14="http://schemas.microsoft.com/office/powerpoint/2010/main" val="183943733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Cable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89043" y="4849335"/>
            <a:ext cx="5995045" cy="123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Cable flexible</a:t>
            </a:r>
            <a:endParaRPr lang="es-ES" sz="2000" b="1" u="sng" dirty="0">
              <a:solidFill>
                <a:srgbClr val="AE58A3"/>
              </a:solidFill>
            </a:endParaRPr>
          </a:p>
          <a:p>
            <a:pPr marL="0" indent="0">
              <a:buNone/>
            </a:pPr>
            <a:r>
              <a:rPr lang="es-ES" sz="2000" dirty="0"/>
              <a:t>Cable diseñado para garantizar una conexión deformable en servicio y en el que la estructura y la elección de los materiales son tales que cumplen las exigencias correspondientes</a:t>
            </a:r>
          </a:p>
        </p:txBody>
      </p:sp>
      <p:sp>
        <p:nvSpPr>
          <p:cNvPr id="6" name="Rectangle 4"/>
          <p:cNvSpPr>
            <a:spLocks noChangeArrowheads="1"/>
          </p:cNvSpPr>
          <p:nvPr/>
        </p:nvSpPr>
        <p:spPr bwMode="auto">
          <a:xfrm>
            <a:off x="1489043" y="1772816"/>
            <a:ext cx="5995045" cy="253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Cable</a:t>
            </a:r>
            <a:endParaRPr lang="es-ES" sz="2000" b="1" u="sng" dirty="0">
              <a:solidFill>
                <a:srgbClr val="AE58A3"/>
              </a:solidFill>
            </a:endParaRPr>
          </a:p>
          <a:p>
            <a:pPr marL="0" indent="0" algn="just">
              <a:buNone/>
            </a:pPr>
            <a:r>
              <a:rPr lang="es-ES" sz="2000" dirty="0"/>
              <a:t>Conjunto constituido por:</a:t>
            </a:r>
          </a:p>
          <a:p>
            <a:pPr marL="777875" indent="-342900" algn="just">
              <a:buClr>
                <a:srgbClr val="AE58A3"/>
              </a:buClr>
              <a:buFont typeface="Wingdings" panose="05000000000000000000" pitchFamily="2" charset="2"/>
              <a:buChar char="ü"/>
            </a:pPr>
            <a:r>
              <a:rPr lang="es-ES" sz="2000" dirty="0"/>
              <a:t>Uno o varios conductores aislados</a:t>
            </a:r>
          </a:p>
          <a:p>
            <a:pPr marL="777875" indent="-342900" algn="just">
              <a:buClr>
                <a:srgbClr val="AE58A3"/>
              </a:buClr>
              <a:buFont typeface="Wingdings" panose="05000000000000000000" pitchFamily="2" charset="2"/>
              <a:buChar char="ü"/>
            </a:pPr>
            <a:r>
              <a:rPr lang="es-ES" sz="2000" dirty="0"/>
              <a:t>Su eventual revestimiento individual</a:t>
            </a:r>
          </a:p>
          <a:p>
            <a:pPr marL="777875" indent="-342900" algn="just">
              <a:buClr>
                <a:srgbClr val="AE58A3"/>
              </a:buClr>
              <a:buFont typeface="Wingdings" panose="05000000000000000000" pitchFamily="2" charset="2"/>
              <a:buChar char="ü"/>
            </a:pPr>
            <a:r>
              <a:rPr lang="es-ES" sz="2000" dirty="0"/>
              <a:t>La eventual protección del conjunto</a:t>
            </a:r>
          </a:p>
          <a:p>
            <a:pPr marL="777875" indent="-342900" algn="just">
              <a:buClr>
                <a:srgbClr val="AE58A3"/>
              </a:buClr>
              <a:buFont typeface="Wingdings" panose="05000000000000000000" pitchFamily="2" charset="2"/>
              <a:buChar char="ü"/>
            </a:pPr>
            <a:r>
              <a:rPr lang="es-ES" sz="2000" dirty="0"/>
              <a:t>El o los eventuales revestimientos de </a:t>
            </a:r>
            <a:r>
              <a:rPr lang="es-ES" sz="2000" dirty="0" smtClean="0"/>
              <a:t>protección</a:t>
            </a:r>
            <a:endParaRPr lang="es-ES" sz="2000" dirty="0"/>
          </a:p>
          <a:p>
            <a:pPr marL="0" indent="0" algn="just">
              <a:buClr>
                <a:srgbClr val="AE58A3"/>
              </a:buClr>
              <a:buNone/>
            </a:pPr>
            <a:r>
              <a:rPr lang="es-ES" sz="2000" dirty="0"/>
              <a:t>Puede tener, además, uno o varios conductores no </a:t>
            </a:r>
            <a:r>
              <a:rPr lang="es-ES" sz="2000" dirty="0" smtClean="0"/>
              <a:t>aislados</a:t>
            </a:r>
            <a:endParaRPr lang="es-ES" sz="2000" dirty="0"/>
          </a:p>
        </p:txBody>
      </p:sp>
      <p:pic>
        <p:nvPicPr>
          <p:cNvPr id="13" name="Imagen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2895" y="2134431"/>
            <a:ext cx="1991522" cy="1798625"/>
          </a:xfrm>
          <a:prstGeom prst="rect">
            <a:avLst/>
          </a:prstGeom>
        </p:spPr>
      </p:pic>
      <p:pic>
        <p:nvPicPr>
          <p:cNvPr id="15" name="Imagen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4288" y="4743593"/>
            <a:ext cx="1572366" cy="1726617"/>
          </a:xfrm>
          <a:prstGeom prst="rect">
            <a:avLst/>
          </a:prstGeom>
        </p:spPr>
      </p:pic>
    </p:spTree>
    <p:extLst>
      <p:ext uri="{BB962C8B-B14F-4D97-AF65-F5344CB8AC3E}">
        <p14:creationId xmlns:p14="http://schemas.microsoft.com/office/powerpoint/2010/main" val="238479797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Cable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89043" y="4532006"/>
            <a:ext cx="5995045" cy="62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Cable unipolar</a:t>
            </a:r>
            <a:endParaRPr lang="es-ES" sz="2000" b="1" u="sng" dirty="0">
              <a:solidFill>
                <a:srgbClr val="AE58A3"/>
              </a:solidFill>
            </a:endParaRPr>
          </a:p>
          <a:p>
            <a:pPr marL="0" indent="0">
              <a:buNone/>
            </a:pPr>
            <a:r>
              <a:rPr lang="es-ES" sz="2000" dirty="0" smtClean="0"/>
              <a:t>Cable </a:t>
            </a:r>
            <a:r>
              <a:rPr lang="es-ES" sz="2000" dirty="0"/>
              <a:t>que tiene un solo conductor aislado 	</a:t>
            </a:r>
          </a:p>
        </p:txBody>
      </p:sp>
      <p:sp>
        <p:nvSpPr>
          <p:cNvPr id="6" name="Rectangle 4"/>
          <p:cNvSpPr>
            <a:spLocks noChangeArrowheads="1"/>
          </p:cNvSpPr>
          <p:nvPr/>
        </p:nvSpPr>
        <p:spPr bwMode="auto">
          <a:xfrm>
            <a:off x="1489043" y="1772816"/>
            <a:ext cx="5995045"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Cable </a:t>
            </a:r>
            <a:r>
              <a:rPr lang="es-ES" sz="2000" b="1" u="sng" dirty="0" err="1" smtClean="0">
                <a:solidFill>
                  <a:srgbClr val="AE58A3"/>
                </a:solidFill>
              </a:rPr>
              <a:t>multiconductor</a:t>
            </a:r>
            <a:r>
              <a:rPr lang="es-ES" sz="2000" dirty="0"/>
              <a:t>	</a:t>
            </a:r>
          </a:p>
          <a:p>
            <a:pPr marL="0" indent="0">
              <a:buNone/>
            </a:pPr>
            <a:r>
              <a:rPr lang="es-ES" sz="2000" dirty="0" smtClean="0"/>
              <a:t>Cable </a:t>
            </a:r>
            <a:r>
              <a:rPr lang="es-ES" sz="2000" dirty="0"/>
              <a:t>que incluye más de un conductor, algunos de los cuales puede no estar </a:t>
            </a:r>
            <a:r>
              <a:rPr lang="es-ES" sz="2000" dirty="0" smtClean="0"/>
              <a:t>aislado</a:t>
            </a:r>
            <a:endParaRPr lang="es-ES" sz="2000" dirty="0"/>
          </a:p>
        </p:txBody>
      </p:sp>
      <p:pic>
        <p:nvPicPr>
          <p:cNvPr id="15" name="Imagen 1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256" y="4797152"/>
            <a:ext cx="1619887" cy="17788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62" y="2471341"/>
            <a:ext cx="2552091" cy="1893763"/>
          </a:xfrm>
          <a:prstGeom prst="rect">
            <a:avLst/>
          </a:prstGeom>
        </p:spPr>
      </p:pic>
    </p:spTree>
    <p:extLst>
      <p:ext uri="{BB962C8B-B14F-4D97-AF65-F5344CB8AC3E}">
        <p14:creationId xmlns:p14="http://schemas.microsoft.com/office/powerpoint/2010/main" val="238688564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Cable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4" name="Grupo 3"/>
          <p:cNvGrpSpPr/>
          <p:nvPr/>
        </p:nvGrpSpPr>
        <p:grpSpPr>
          <a:xfrm>
            <a:off x="1489043" y="1772816"/>
            <a:ext cx="6755365" cy="1656184"/>
            <a:chOff x="1489043" y="1772816"/>
            <a:chExt cx="6755365" cy="1656184"/>
          </a:xfrm>
        </p:grpSpPr>
        <p:sp>
          <p:nvSpPr>
            <p:cNvPr id="6" name="Rectangle 4"/>
            <p:cNvSpPr>
              <a:spLocks noChangeArrowheads="1"/>
            </p:cNvSpPr>
            <p:nvPr/>
          </p:nvSpPr>
          <p:spPr bwMode="auto">
            <a:xfrm>
              <a:off x="1489043" y="1772816"/>
              <a:ext cx="5995045"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Cable </a:t>
              </a:r>
              <a:r>
                <a:rPr lang="es-ES" sz="2000" b="1" u="sng" dirty="0" smtClean="0">
                  <a:solidFill>
                    <a:srgbClr val="AE58A3"/>
                  </a:solidFill>
                </a:rPr>
                <a:t>blindado con aislamiento mineral</a:t>
              </a:r>
              <a:endParaRPr lang="es-ES" sz="2000" dirty="0" smtClean="0"/>
            </a:p>
            <a:p>
              <a:pPr marL="0" indent="0">
                <a:buNone/>
              </a:pPr>
              <a:r>
                <a:rPr lang="es-ES" sz="1800" dirty="0" smtClean="0"/>
                <a:t>Cable </a:t>
              </a:r>
              <a:r>
                <a:rPr lang="es-ES" sz="1800" dirty="0"/>
                <a:t>aislado por una materia mineral y que tiene una cubierta de protección constituida por cobre, aluminio o aleación de éstos. Estas cubiertas, a su vez, pueden estar protegidas por un revestimiento adecuado </a:t>
              </a:r>
              <a:r>
                <a:rPr lang="es-ES" sz="2000" dirty="0"/>
                <a:t>	</a:t>
              </a:r>
            </a:p>
          </p:txBody>
        </p:sp>
        <p:pic>
          <p:nvPicPr>
            <p:cNvPr id="3" name="Imagen 2"/>
            <p:cNvPicPr>
              <a:picLocks noChangeAspect="1"/>
            </p:cNvPicPr>
            <p:nvPr/>
          </p:nvPicPr>
          <p:blipFill rotWithShape="1">
            <a:blip r:embed="rId2"/>
            <a:srcRect l="24999" r="42098"/>
            <a:stretch/>
          </p:blipFill>
          <p:spPr>
            <a:xfrm>
              <a:off x="7812359" y="1867749"/>
              <a:ext cx="432049" cy="1466318"/>
            </a:xfrm>
            <a:prstGeom prst="rect">
              <a:avLst/>
            </a:prstGeom>
          </p:spPr>
        </p:pic>
      </p:grpSp>
      <p:grpSp>
        <p:nvGrpSpPr>
          <p:cNvPr id="11" name="Grupo 10"/>
          <p:cNvGrpSpPr/>
          <p:nvPr/>
        </p:nvGrpSpPr>
        <p:grpSpPr>
          <a:xfrm>
            <a:off x="1489042" y="3429000"/>
            <a:ext cx="6697354" cy="986985"/>
            <a:chOff x="1489042" y="3501008"/>
            <a:chExt cx="6697354" cy="1294962"/>
          </a:xfrm>
        </p:grpSpPr>
        <p:sp>
          <p:nvSpPr>
            <p:cNvPr id="10" name="Rectangle 4"/>
            <p:cNvSpPr>
              <a:spLocks noChangeArrowheads="1"/>
            </p:cNvSpPr>
            <p:nvPr/>
          </p:nvSpPr>
          <p:spPr bwMode="auto">
            <a:xfrm>
              <a:off x="1489042" y="3501008"/>
              <a:ext cx="5995045" cy="127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Cable </a:t>
              </a:r>
              <a:r>
                <a:rPr lang="es-ES" sz="2000" b="1" u="sng" dirty="0" smtClean="0">
                  <a:solidFill>
                    <a:srgbClr val="AE58A3"/>
                  </a:solidFill>
                </a:rPr>
                <a:t>con cubierta estanca</a:t>
              </a:r>
              <a:endParaRPr lang="es-ES" sz="2000" b="1" u="sng" dirty="0">
                <a:solidFill>
                  <a:srgbClr val="AE58A3"/>
                </a:solidFill>
              </a:endParaRPr>
            </a:p>
            <a:p>
              <a:pPr marL="0" indent="0">
                <a:buNone/>
              </a:pPr>
              <a:r>
                <a:rPr lang="es-ES" sz="1800" dirty="0" smtClean="0"/>
                <a:t>Son </a:t>
              </a:r>
              <a:r>
                <a:rPr lang="es-ES" sz="1800" dirty="0"/>
                <a:t>aquellos cables que disponen de una cubierta interna o externa que proporcionan una protección eficaz contra la penetración de </a:t>
              </a:r>
              <a:r>
                <a:rPr lang="es-ES" sz="1800" dirty="0" smtClean="0"/>
                <a:t>agua</a:t>
              </a:r>
              <a:endParaRPr lang="es-ES" sz="1800" dirty="0"/>
            </a:p>
          </p:txBody>
        </p:sp>
        <p:pic>
          <p:nvPicPr>
            <p:cNvPr id="8" name="Imagen 7"/>
            <p:cNvPicPr>
              <a:picLocks noChangeAspect="1"/>
            </p:cNvPicPr>
            <p:nvPr/>
          </p:nvPicPr>
          <p:blipFill rotWithShape="1">
            <a:blip r:embed="rId3"/>
            <a:srcRect l="31422" r="36066"/>
            <a:stretch/>
          </p:blipFill>
          <p:spPr>
            <a:xfrm>
              <a:off x="7867000" y="3522712"/>
              <a:ext cx="319396" cy="1273258"/>
            </a:xfrm>
            <a:prstGeom prst="rect">
              <a:avLst/>
            </a:prstGeom>
          </p:spPr>
        </p:pic>
      </p:grpSp>
      <p:grpSp>
        <p:nvGrpSpPr>
          <p:cNvPr id="17" name="Grupo 16"/>
          <p:cNvGrpSpPr/>
          <p:nvPr/>
        </p:nvGrpSpPr>
        <p:grpSpPr>
          <a:xfrm>
            <a:off x="1489042" y="4509120"/>
            <a:ext cx="7005032" cy="926535"/>
            <a:chOff x="1489042" y="4834346"/>
            <a:chExt cx="7005032" cy="1273258"/>
          </a:xfrm>
        </p:grpSpPr>
        <p:sp>
          <p:nvSpPr>
            <p:cNvPr id="14" name="Rectangle 4"/>
            <p:cNvSpPr>
              <a:spLocks noChangeArrowheads="1"/>
            </p:cNvSpPr>
            <p:nvPr/>
          </p:nvSpPr>
          <p:spPr bwMode="auto">
            <a:xfrm>
              <a:off x="1489042" y="4834346"/>
              <a:ext cx="5995045" cy="127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Cable </a:t>
              </a:r>
              <a:r>
                <a:rPr lang="es-ES" sz="2000" b="1" u="sng" dirty="0" smtClean="0">
                  <a:solidFill>
                    <a:srgbClr val="AE58A3"/>
                  </a:solidFill>
                </a:rPr>
                <a:t>flexible fijado permanentemente </a:t>
              </a:r>
              <a:r>
                <a:rPr lang="es-ES" sz="2000" dirty="0"/>
                <a:t>	</a:t>
              </a:r>
            </a:p>
            <a:p>
              <a:pPr marL="0" indent="0">
                <a:buNone/>
              </a:pPr>
              <a:r>
                <a:rPr lang="es-ES" sz="1800" dirty="0" smtClean="0"/>
                <a:t>Son </a:t>
              </a:r>
              <a:r>
                <a:rPr lang="es-ES" sz="1800" dirty="0"/>
                <a:t>aquellos cables que disponen de una cubierta interna o externa que proporcionan una protección eficaz contra la penetración de </a:t>
              </a:r>
              <a:r>
                <a:rPr lang="es-ES" sz="1800" dirty="0" smtClean="0"/>
                <a:t>agua</a:t>
              </a:r>
              <a:endParaRPr lang="es-ES" sz="1800" dirty="0"/>
            </a:p>
          </p:txBody>
        </p:sp>
        <p:pic>
          <p:nvPicPr>
            <p:cNvPr id="12" name="Imagen 11"/>
            <p:cNvPicPr>
              <a:picLocks noChangeAspect="1"/>
            </p:cNvPicPr>
            <p:nvPr/>
          </p:nvPicPr>
          <p:blipFill>
            <a:blip r:embed="rId4"/>
            <a:stretch>
              <a:fillRect/>
            </a:stretch>
          </p:blipFill>
          <p:spPr>
            <a:xfrm>
              <a:off x="7559322" y="5017205"/>
              <a:ext cx="934752" cy="945216"/>
            </a:xfrm>
            <a:prstGeom prst="rect">
              <a:avLst/>
            </a:prstGeom>
          </p:spPr>
        </p:pic>
      </p:grpSp>
      <p:grpSp>
        <p:nvGrpSpPr>
          <p:cNvPr id="22" name="Grupo 21"/>
          <p:cNvGrpSpPr/>
          <p:nvPr/>
        </p:nvGrpSpPr>
        <p:grpSpPr>
          <a:xfrm>
            <a:off x="1489042" y="5652251"/>
            <a:ext cx="6989589" cy="926535"/>
            <a:chOff x="1489042" y="5652251"/>
            <a:chExt cx="6989589" cy="926535"/>
          </a:xfrm>
        </p:grpSpPr>
        <p:sp>
          <p:nvSpPr>
            <p:cNvPr id="19" name="Rectangle 4"/>
            <p:cNvSpPr>
              <a:spLocks noChangeArrowheads="1"/>
            </p:cNvSpPr>
            <p:nvPr/>
          </p:nvSpPr>
          <p:spPr bwMode="auto">
            <a:xfrm>
              <a:off x="1489042" y="5652251"/>
              <a:ext cx="5995045" cy="92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Cable </a:t>
              </a:r>
              <a:r>
                <a:rPr lang="es-ES" sz="2000" b="1" u="sng" dirty="0" smtClean="0">
                  <a:solidFill>
                    <a:srgbClr val="AE58A3"/>
                  </a:solidFill>
                </a:rPr>
                <a:t>con neutro </a:t>
              </a:r>
              <a:r>
                <a:rPr lang="es-ES" sz="2000" b="1" u="sng" dirty="0" err="1" smtClean="0">
                  <a:solidFill>
                    <a:srgbClr val="AE58A3"/>
                  </a:solidFill>
                </a:rPr>
                <a:t>concentrico</a:t>
              </a:r>
              <a:endParaRPr lang="es-ES" sz="2000" b="1" u="sng" dirty="0">
                <a:solidFill>
                  <a:srgbClr val="AE58A3"/>
                </a:solidFill>
              </a:endParaRPr>
            </a:p>
            <a:p>
              <a:pPr marL="0" indent="0">
                <a:buNone/>
              </a:pPr>
              <a:r>
                <a:rPr lang="es-ES" sz="1800" dirty="0" smtClean="0"/>
                <a:t>Cable </a:t>
              </a:r>
              <a:r>
                <a:rPr lang="es-ES" sz="1800" dirty="0"/>
                <a:t>con un conductor concéntrico destinado a utilizarse como conductor de neutro 	</a:t>
              </a:r>
            </a:p>
          </p:txBody>
        </p:sp>
        <p:pic>
          <p:nvPicPr>
            <p:cNvPr id="21" name="Imagen 20"/>
            <p:cNvPicPr>
              <a:picLocks noChangeAspect="1"/>
            </p:cNvPicPr>
            <p:nvPr/>
          </p:nvPicPr>
          <p:blipFill>
            <a:blip r:embed="rId5"/>
            <a:stretch>
              <a:fillRect/>
            </a:stretch>
          </p:blipFill>
          <p:spPr>
            <a:xfrm>
              <a:off x="7548775" y="5772916"/>
              <a:ext cx="929856" cy="697392"/>
            </a:xfrm>
            <a:prstGeom prst="rect">
              <a:avLst/>
            </a:prstGeom>
          </p:spPr>
        </p:pic>
      </p:grpSp>
    </p:spTree>
    <p:extLst>
      <p:ext uri="{BB962C8B-B14F-4D97-AF65-F5344CB8AC3E}">
        <p14:creationId xmlns:p14="http://schemas.microsoft.com/office/powerpoint/2010/main" val="85460082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480424" y="1906678"/>
            <a:ext cx="7086600" cy="101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Font typeface="Wingdings" pitchFamily="2" charset="2"/>
              <a:buNone/>
              <a:defRPr/>
            </a:pPr>
            <a:r>
              <a:rPr lang="es-ES" dirty="0" smtClean="0"/>
              <a:t>Conjunto </a:t>
            </a:r>
            <a:r>
              <a:rPr lang="es-ES" dirty="0"/>
              <a:t>constituido por uno o varios conductores eléctricos y los elementos que aseguran su fijación y, en su caso, su protección mecánica</a:t>
            </a:r>
            <a:r>
              <a:rPr lang="es-ES" dirty="0" smtClean="0"/>
              <a:t>.</a:t>
            </a:r>
            <a:endParaRPr lang="es-ES" dirty="0"/>
          </a:p>
        </p:txBody>
      </p:sp>
      <p:pic>
        <p:nvPicPr>
          <p:cNvPr id="60418" name="Picture 2" descr="Imagen relacionad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0992" y="4087888"/>
            <a:ext cx="3201988"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1 Grupo"/>
          <p:cNvGrpSpPr>
            <a:grpSpLocks/>
          </p:cNvGrpSpPr>
          <p:nvPr/>
        </p:nvGrpSpPr>
        <p:grpSpPr bwMode="auto">
          <a:xfrm>
            <a:off x="3492651" y="3682132"/>
            <a:ext cx="2649538" cy="2843212"/>
            <a:chOff x="2715062" y="3464948"/>
            <a:chExt cx="2649026" cy="2844372"/>
          </a:xfrm>
        </p:grpSpPr>
        <p:pic>
          <p:nvPicPr>
            <p:cNvPr id="48135" name="Picture 4" descr="Resultado de imagen de TUBO ELECTRICO"/>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03848" y="3464948"/>
              <a:ext cx="2160240" cy="140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6" descr="Resultado de imagen de TUBO ELECTRIC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5062" y="4545068"/>
              <a:ext cx="2649026" cy="176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4" name="Picture 8" descr="Resultado de imagen de MOCHETA"/>
          <p:cNvPicPr>
            <a:picLocks noChangeAspect="1" noChangeArrowheads="1"/>
          </p:cNvPicPr>
          <p:nvPr/>
        </p:nvPicPr>
        <p:blipFill rotWithShape="1">
          <a:blip r:embed="rId5">
            <a:extLst>
              <a:ext uri="{28A0092B-C50C-407E-A947-70E740481C1C}">
                <a14:useLocalDpi xmlns:a14="http://schemas.microsoft.com/office/drawing/2010/main" val="0"/>
              </a:ext>
            </a:extLst>
          </a:blip>
          <a:srcRect l="11698" t="3068" r="16634" b="4849"/>
          <a:stretch/>
        </p:blipFill>
        <p:spPr bwMode="auto">
          <a:xfrm>
            <a:off x="6303340" y="3748647"/>
            <a:ext cx="2339163" cy="225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a:solidFill>
                  <a:srgbClr val="AE58A3"/>
                </a:solidFill>
              </a:rPr>
              <a:t>Canalización eléctrica</a:t>
            </a:r>
          </a:p>
        </p:txBody>
      </p:sp>
      <p:sp>
        <p:nvSpPr>
          <p:cNvPr id="10"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Tree>
    <p:extLst>
      <p:ext uri="{BB962C8B-B14F-4D97-AF65-F5344CB8AC3E}">
        <p14:creationId xmlns:p14="http://schemas.microsoft.com/office/powerpoint/2010/main" val="276363209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60418"/>
                                        </p:tgtEl>
                                        <p:attrNameLst>
                                          <p:attrName>style.visibility</p:attrName>
                                        </p:attrNameLst>
                                      </p:cBhvr>
                                      <p:to>
                                        <p:strVal val="visible"/>
                                      </p:to>
                                    </p:set>
                                    <p:animEffect transition="in" filter="fade">
                                      <p:cBhvr>
                                        <p:cTn id="12" dur="1000"/>
                                        <p:tgtEl>
                                          <p:spTgt spid="60418"/>
                                        </p:tgtEl>
                                      </p:cBhvr>
                                    </p:animEffect>
                                    <p:anim calcmode="lin" valueType="num">
                                      <p:cBhvr>
                                        <p:cTn id="13" dur="1000" fill="hold"/>
                                        <p:tgtEl>
                                          <p:spTgt spid="60418"/>
                                        </p:tgtEl>
                                        <p:attrNameLst>
                                          <p:attrName>ppt_x</p:attrName>
                                        </p:attrNameLst>
                                      </p:cBhvr>
                                      <p:tavLst>
                                        <p:tav tm="0">
                                          <p:val>
                                            <p:strVal val="#ppt_x"/>
                                          </p:val>
                                        </p:tav>
                                        <p:tav tm="100000">
                                          <p:val>
                                            <p:strVal val="#ppt_x"/>
                                          </p:val>
                                        </p:tav>
                                      </p:tavLst>
                                    </p:anim>
                                    <p:anim calcmode="lin" valueType="num">
                                      <p:cBhvr>
                                        <p:cTn id="14" dur="1000" fill="hold"/>
                                        <p:tgtEl>
                                          <p:spTgt spid="60418"/>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5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500"/>
                            </p:stCondLst>
                            <p:childTnLst>
                              <p:par>
                                <p:cTn id="22" presetID="42" presetClass="entr" presetSubtype="0" fill="hold" nodeType="afterEffect">
                                  <p:stCondLst>
                                    <p:cond delay="0"/>
                                  </p:stCondLst>
                                  <p:childTnLst>
                                    <p:set>
                                      <p:cBhvr>
                                        <p:cTn id="23" dur="1" fill="hold">
                                          <p:stCondLst>
                                            <p:cond delay="0"/>
                                          </p:stCondLst>
                                        </p:cTn>
                                        <p:tgtEl>
                                          <p:spTgt spid="60424"/>
                                        </p:tgtEl>
                                        <p:attrNameLst>
                                          <p:attrName>style.visibility</p:attrName>
                                        </p:attrNameLst>
                                      </p:cBhvr>
                                      <p:to>
                                        <p:strVal val="visible"/>
                                      </p:to>
                                    </p:set>
                                    <p:animEffect transition="in" filter="fade">
                                      <p:cBhvr>
                                        <p:cTn id="24" dur="1000"/>
                                        <p:tgtEl>
                                          <p:spTgt spid="60424"/>
                                        </p:tgtEl>
                                      </p:cBhvr>
                                    </p:animEffect>
                                    <p:anim calcmode="lin" valueType="num">
                                      <p:cBhvr>
                                        <p:cTn id="25" dur="1000" fill="hold"/>
                                        <p:tgtEl>
                                          <p:spTgt spid="60424"/>
                                        </p:tgtEl>
                                        <p:attrNameLst>
                                          <p:attrName>ppt_x</p:attrName>
                                        </p:attrNameLst>
                                      </p:cBhvr>
                                      <p:tavLst>
                                        <p:tav tm="0">
                                          <p:val>
                                            <p:strVal val="#ppt_x"/>
                                          </p:val>
                                        </p:tav>
                                        <p:tav tm="100000">
                                          <p:val>
                                            <p:strVal val="#ppt_x"/>
                                          </p:val>
                                        </p:tav>
                                      </p:tavLst>
                                    </p:anim>
                                    <p:anim calcmode="lin" valueType="num">
                                      <p:cBhvr>
                                        <p:cTn id="26" dur="1000" fill="hold"/>
                                        <p:tgtEl>
                                          <p:spTgt spid="604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Canalización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5" name="Grupo 14"/>
          <p:cNvGrpSpPr/>
          <p:nvPr/>
        </p:nvGrpSpPr>
        <p:grpSpPr>
          <a:xfrm>
            <a:off x="1489042" y="1938210"/>
            <a:ext cx="6927507" cy="1052544"/>
            <a:chOff x="1489042" y="3429001"/>
            <a:chExt cx="6927507" cy="1052544"/>
          </a:xfrm>
        </p:grpSpPr>
        <p:sp>
          <p:nvSpPr>
            <p:cNvPr id="10" name="Rectangle 4"/>
            <p:cNvSpPr>
              <a:spLocks noChangeArrowheads="1"/>
            </p:cNvSpPr>
            <p:nvPr/>
          </p:nvSpPr>
          <p:spPr bwMode="auto">
            <a:xfrm>
              <a:off x="1489042" y="3429001"/>
              <a:ext cx="5995045" cy="97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Canalización amovible</a:t>
              </a:r>
              <a:r>
                <a:rPr lang="es-ES" sz="2000" dirty="0" smtClean="0"/>
                <a:t>	</a:t>
              </a:r>
            </a:p>
            <a:p>
              <a:pPr marL="0" indent="0">
                <a:buNone/>
              </a:pPr>
              <a:r>
                <a:rPr lang="es-ES" sz="2000" dirty="0" smtClean="0"/>
                <a:t>Canalización </a:t>
              </a:r>
              <a:r>
                <a:rPr lang="es-ES" sz="2000" dirty="0"/>
                <a:t>que puede ser quitada fácilmente </a:t>
              </a:r>
              <a:r>
                <a:rPr lang="es-ES" sz="1800" dirty="0"/>
                <a:t>	</a:t>
              </a:r>
            </a:p>
          </p:txBody>
        </p:sp>
        <p:pic>
          <p:nvPicPr>
            <p:cNvPr id="20" name="Imagen 19"/>
            <p:cNvPicPr>
              <a:picLocks noChangeAspect="1"/>
            </p:cNvPicPr>
            <p:nvPr/>
          </p:nvPicPr>
          <p:blipFill>
            <a:blip r:embed="rId2"/>
            <a:stretch>
              <a:fillRect/>
            </a:stretch>
          </p:blipFill>
          <p:spPr>
            <a:xfrm>
              <a:off x="7636847" y="3483526"/>
              <a:ext cx="779702" cy="998019"/>
            </a:xfrm>
            <a:prstGeom prst="rect">
              <a:avLst/>
            </a:prstGeom>
          </p:spPr>
        </p:pic>
      </p:grpSp>
      <p:grpSp>
        <p:nvGrpSpPr>
          <p:cNvPr id="18" name="Grupo 17"/>
          <p:cNvGrpSpPr/>
          <p:nvPr/>
        </p:nvGrpSpPr>
        <p:grpSpPr>
          <a:xfrm>
            <a:off x="1489042" y="3444334"/>
            <a:ext cx="7097219" cy="970443"/>
            <a:chOff x="1489042" y="4453022"/>
            <a:chExt cx="7097219" cy="970443"/>
          </a:xfrm>
        </p:grpSpPr>
        <p:sp>
          <p:nvSpPr>
            <p:cNvPr id="24" name="Rectangle 4"/>
            <p:cNvSpPr>
              <a:spLocks noChangeArrowheads="1"/>
            </p:cNvSpPr>
            <p:nvPr/>
          </p:nvSpPr>
          <p:spPr bwMode="auto">
            <a:xfrm>
              <a:off x="1489042" y="4453022"/>
              <a:ext cx="5995045" cy="97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Canalización fija</a:t>
              </a:r>
              <a:r>
                <a:rPr lang="es-ES" sz="2000" dirty="0" smtClean="0"/>
                <a:t>	</a:t>
              </a:r>
            </a:p>
            <a:p>
              <a:pPr marL="0" indent="0">
                <a:buNone/>
              </a:pPr>
              <a:r>
                <a:rPr lang="es-ES" sz="2000" dirty="0" smtClean="0"/>
                <a:t>Canalización </a:t>
              </a:r>
              <a:r>
                <a:rPr lang="es-ES" sz="2000" dirty="0"/>
                <a:t>instalada en forma inamovible, que no puede ser </a:t>
              </a:r>
              <a:r>
                <a:rPr lang="es-ES" sz="2000" dirty="0" smtClean="0"/>
                <a:t>desplazada</a:t>
              </a:r>
              <a:r>
                <a:rPr lang="es-ES" sz="1800" dirty="0"/>
                <a:t>	</a:t>
              </a:r>
            </a:p>
          </p:txBody>
        </p:sp>
        <p:pic>
          <p:nvPicPr>
            <p:cNvPr id="16" name="Imagen 15"/>
            <p:cNvPicPr>
              <a:picLocks noChangeAspect="1"/>
            </p:cNvPicPr>
            <p:nvPr/>
          </p:nvPicPr>
          <p:blipFill>
            <a:blip r:embed="rId3"/>
            <a:stretch>
              <a:fillRect/>
            </a:stretch>
          </p:blipFill>
          <p:spPr>
            <a:xfrm>
              <a:off x="7396549" y="4492829"/>
              <a:ext cx="1189712" cy="880387"/>
            </a:xfrm>
            <a:prstGeom prst="rect">
              <a:avLst/>
            </a:prstGeom>
          </p:spPr>
        </p:pic>
      </p:grpSp>
      <p:grpSp>
        <p:nvGrpSpPr>
          <p:cNvPr id="30" name="Grupo 29"/>
          <p:cNvGrpSpPr/>
          <p:nvPr/>
        </p:nvGrpSpPr>
        <p:grpSpPr>
          <a:xfrm>
            <a:off x="1489042" y="5120248"/>
            <a:ext cx="7173601" cy="970443"/>
            <a:chOff x="1489042" y="5660867"/>
            <a:chExt cx="7173601" cy="970443"/>
          </a:xfrm>
        </p:grpSpPr>
        <p:sp>
          <p:nvSpPr>
            <p:cNvPr id="27" name="Rectangle 4"/>
            <p:cNvSpPr>
              <a:spLocks noChangeArrowheads="1"/>
            </p:cNvSpPr>
            <p:nvPr/>
          </p:nvSpPr>
          <p:spPr bwMode="auto">
            <a:xfrm>
              <a:off x="1489042" y="5660867"/>
              <a:ext cx="5995045" cy="97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Canalización movible</a:t>
              </a:r>
              <a:r>
                <a:rPr lang="es-ES" sz="2000" dirty="0" smtClean="0"/>
                <a:t>	</a:t>
              </a:r>
            </a:p>
            <a:p>
              <a:pPr marL="0" indent="0">
                <a:buNone/>
              </a:pPr>
              <a:r>
                <a:rPr lang="es-ES" sz="2000" dirty="0" smtClean="0"/>
                <a:t>Canalización </a:t>
              </a:r>
              <a:r>
                <a:rPr lang="es-ES" sz="2000" dirty="0"/>
                <a:t>que puede ser desplazada durante su </a:t>
              </a:r>
              <a:r>
                <a:rPr lang="es-ES" sz="2000" dirty="0" smtClean="0"/>
                <a:t>utilización</a:t>
              </a:r>
              <a:r>
                <a:rPr lang="es-ES" sz="1800" dirty="0"/>
                <a:t>	</a:t>
              </a:r>
            </a:p>
          </p:txBody>
        </p:sp>
        <p:pic>
          <p:nvPicPr>
            <p:cNvPr id="29" name="Imagen 28"/>
            <p:cNvPicPr>
              <a:picLocks noChangeAspect="1"/>
            </p:cNvPicPr>
            <p:nvPr/>
          </p:nvPicPr>
          <p:blipFill>
            <a:blip r:embed="rId4"/>
            <a:stretch>
              <a:fillRect/>
            </a:stretch>
          </p:blipFill>
          <p:spPr>
            <a:xfrm>
              <a:off x="7396549" y="5733256"/>
              <a:ext cx="1266094" cy="830874"/>
            </a:xfrm>
            <a:prstGeom prst="rect">
              <a:avLst/>
            </a:prstGeom>
          </p:spPr>
        </p:pic>
      </p:grpSp>
    </p:spTree>
    <p:extLst>
      <p:ext uri="{BB962C8B-B14F-4D97-AF65-F5344CB8AC3E}">
        <p14:creationId xmlns:p14="http://schemas.microsoft.com/office/powerpoint/2010/main" val="97461151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Canal</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489041" y="1772816"/>
            <a:ext cx="7119384" cy="1584176"/>
            <a:chOff x="1489041" y="1854740"/>
            <a:chExt cx="7119384" cy="1193440"/>
          </a:xfrm>
        </p:grpSpPr>
        <p:sp>
          <p:nvSpPr>
            <p:cNvPr id="6" name="Rectangle 4"/>
            <p:cNvSpPr>
              <a:spLocks noChangeArrowheads="1"/>
            </p:cNvSpPr>
            <p:nvPr/>
          </p:nvSpPr>
          <p:spPr bwMode="auto">
            <a:xfrm>
              <a:off x="1489041" y="1854740"/>
              <a:ext cx="5819263" cy="119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Canal</a:t>
              </a:r>
              <a:endParaRPr lang="es-ES" sz="2000" dirty="0" smtClean="0"/>
            </a:p>
            <a:p>
              <a:pPr marL="0" indent="0">
                <a:buNone/>
              </a:pPr>
              <a:r>
                <a:rPr lang="es-ES" sz="2000" dirty="0" smtClean="0"/>
                <a:t>Recinto </a:t>
              </a:r>
              <a:r>
                <a:rPr lang="es-ES" sz="2000" dirty="0"/>
                <a:t>situado bajo el nivel del suelo o piso y cuyas dimensiones no permiten circular por él y que, en caso de ser cerrado, debe permitir el acceso a los cables en toda su </a:t>
              </a:r>
              <a:r>
                <a:rPr lang="es-ES" sz="2000" dirty="0" smtClean="0"/>
                <a:t>longitud</a:t>
              </a:r>
              <a:r>
                <a:rPr lang="es-ES" sz="2000" dirty="0"/>
                <a:t>	</a:t>
              </a:r>
            </a:p>
          </p:txBody>
        </p:sp>
        <p:pic>
          <p:nvPicPr>
            <p:cNvPr id="2" name="Imagen 1"/>
            <p:cNvPicPr>
              <a:picLocks noChangeAspect="1"/>
            </p:cNvPicPr>
            <p:nvPr/>
          </p:nvPicPr>
          <p:blipFill>
            <a:blip r:embed="rId2"/>
            <a:stretch>
              <a:fillRect/>
            </a:stretch>
          </p:blipFill>
          <p:spPr>
            <a:xfrm>
              <a:off x="7444971" y="1996687"/>
              <a:ext cx="1163454" cy="997246"/>
            </a:xfrm>
            <a:prstGeom prst="rect">
              <a:avLst/>
            </a:prstGeom>
          </p:spPr>
        </p:pic>
      </p:grpSp>
      <p:grpSp>
        <p:nvGrpSpPr>
          <p:cNvPr id="4" name="Grupo 3"/>
          <p:cNvGrpSpPr/>
          <p:nvPr/>
        </p:nvGrpSpPr>
        <p:grpSpPr>
          <a:xfrm>
            <a:off x="1487962" y="3755470"/>
            <a:ext cx="7260502" cy="970443"/>
            <a:chOff x="1487962" y="3755470"/>
            <a:chExt cx="7260502" cy="970443"/>
          </a:xfrm>
        </p:grpSpPr>
        <p:sp>
          <p:nvSpPr>
            <p:cNvPr id="10" name="Rectangle 4"/>
            <p:cNvSpPr>
              <a:spLocks noChangeArrowheads="1"/>
            </p:cNvSpPr>
            <p:nvPr/>
          </p:nvSpPr>
          <p:spPr bwMode="auto">
            <a:xfrm>
              <a:off x="1487962" y="3755470"/>
              <a:ext cx="5995045" cy="97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Canal </a:t>
              </a:r>
              <a:r>
                <a:rPr lang="es-ES" sz="2000" b="1" u="sng" dirty="0" smtClean="0">
                  <a:solidFill>
                    <a:srgbClr val="AE58A3"/>
                  </a:solidFill>
                </a:rPr>
                <a:t>moldura</a:t>
              </a:r>
              <a:r>
                <a:rPr lang="es-ES" sz="2000" dirty="0"/>
                <a:t>	</a:t>
              </a:r>
              <a:r>
                <a:rPr lang="es-ES" sz="2000" dirty="0" smtClean="0"/>
                <a:t>	</a:t>
              </a:r>
            </a:p>
            <a:p>
              <a:pPr marL="0" indent="0">
                <a:buNone/>
              </a:pPr>
              <a:r>
                <a:rPr lang="es-ES" sz="2000" dirty="0" smtClean="0"/>
                <a:t>Variedad </a:t>
              </a:r>
              <a:r>
                <a:rPr lang="es-ES" sz="2000" dirty="0"/>
                <a:t>de canal de paredes llenas, de pequeñas dimensiones, conteniendo uno o varios alojamientos para </a:t>
              </a:r>
              <a:r>
                <a:rPr lang="es-ES" sz="2000" dirty="0" smtClean="0"/>
                <a:t>conductores</a:t>
              </a:r>
              <a:r>
                <a:rPr lang="es-ES" sz="1800" dirty="0"/>
                <a:t>	</a:t>
              </a:r>
            </a:p>
          </p:txBody>
        </p:sp>
        <p:pic>
          <p:nvPicPr>
            <p:cNvPr id="3" name="Imagen 2"/>
            <p:cNvPicPr>
              <a:picLocks noChangeAspect="1"/>
            </p:cNvPicPr>
            <p:nvPr/>
          </p:nvPicPr>
          <p:blipFill>
            <a:blip r:embed="rId3"/>
            <a:stretch>
              <a:fillRect/>
            </a:stretch>
          </p:blipFill>
          <p:spPr>
            <a:xfrm>
              <a:off x="7571715" y="3933056"/>
              <a:ext cx="1176749" cy="780042"/>
            </a:xfrm>
            <a:prstGeom prst="rect">
              <a:avLst/>
            </a:prstGeom>
          </p:spPr>
        </p:pic>
      </p:grpSp>
      <p:grpSp>
        <p:nvGrpSpPr>
          <p:cNvPr id="11" name="Grupo 10"/>
          <p:cNvGrpSpPr/>
          <p:nvPr/>
        </p:nvGrpSpPr>
        <p:grpSpPr>
          <a:xfrm>
            <a:off x="1487962" y="5124391"/>
            <a:ext cx="7286189" cy="1324222"/>
            <a:chOff x="1489041" y="5426389"/>
            <a:chExt cx="7286189" cy="1022224"/>
          </a:xfrm>
        </p:grpSpPr>
        <p:sp>
          <p:nvSpPr>
            <p:cNvPr id="24" name="Rectangle 4"/>
            <p:cNvSpPr>
              <a:spLocks noChangeArrowheads="1"/>
            </p:cNvSpPr>
            <p:nvPr/>
          </p:nvSpPr>
          <p:spPr bwMode="auto">
            <a:xfrm>
              <a:off x="1489041" y="5426389"/>
              <a:ext cx="5995045" cy="102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Canal protectora</a:t>
              </a:r>
            </a:p>
            <a:p>
              <a:pPr marL="0" indent="0">
                <a:buNone/>
              </a:pPr>
              <a:r>
                <a:rPr lang="es-ES" sz="2000" dirty="0" smtClean="0"/>
                <a:t>Material </a:t>
              </a:r>
              <a:r>
                <a:rPr lang="es-ES" sz="2000" dirty="0"/>
                <a:t>de instalación constituido por un perfil, de paredes llenas o perforadas, destinado a contener conductores y otros componentes eléctricos y cerrados por una tapa </a:t>
              </a:r>
              <a:r>
                <a:rPr lang="es-ES" sz="2000" dirty="0" smtClean="0"/>
                <a:t>desmontable</a:t>
              </a:r>
              <a:endParaRPr lang="es-ES" sz="2000" dirty="0"/>
            </a:p>
          </p:txBody>
        </p:sp>
        <p:pic>
          <p:nvPicPr>
            <p:cNvPr id="8" name="Imagen 7"/>
            <p:cNvPicPr>
              <a:picLocks noChangeAspect="1"/>
            </p:cNvPicPr>
            <p:nvPr/>
          </p:nvPicPr>
          <p:blipFill>
            <a:blip r:embed="rId4"/>
            <a:stretch>
              <a:fillRect/>
            </a:stretch>
          </p:blipFill>
          <p:spPr>
            <a:xfrm>
              <a:off x="7480438" y="5511338"/>
              <a:ext cx="1294792" cy="937275"/>
            </a:xfrm>
            <a:prstGeom prst="rect">
              <a:avLst/>
            </a:prstGeom>
          </p:spPr>
        </p:pic>
      </p:grpSp>
    </p:spTree>
    <p:extLst>
      <p:ext uri="{BB962C8B-B14F-4D97-AF65-F5344CB8AC3E}">
        <p14:creationId xmlns:p14="http://schemas.microsoft.com/office/powerpoint/2010/main" val="30012424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Cebado y cerca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3" name="Grupo 12"/>
          <p:cNvGrpSpPr/>
          <p:nvPr/>
        </p:nvGrpSpPr>
        <p:grpSpPr>
          <a:xfrm>
            <a:off x="1489041" y="1761186"/>
            <a:ext cx="7259423" cy="1451790"/>
            <a:chOff x="1489041" y="1761186"/>
            <a:chExt cx="7259423" cy="1451790"/>
          </a:xfrm>
        </p:grpSpPr>
        <p:sp>
          <p:nvSpPr>
            <p:cNvPr id="6" name="Rectangle 4"/>
            <p:cNvSpPr>
              <a:spLocks noChangeArrowheads="1"/>
            </p:cNvSpPr>
            <p:nvPr/>
          </p:nvSpPr>
          <p:spPr bwMode="auto">
            <a:xfrm>
              <a:off x="1489041" y="1905202"/>
              <a:ext cx="5819263"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Cebado</a:t>
              </a:r>
              <a:r>
                <a:rPr lang="es-ES" sz="2000" dirty="0" smtClean="0"/>
                <a:t> </a:t>
              </a:r>
              <a:r>
                <a:rPr lang="es-ES" sz="2000" dirty="0"/>
                <a:t>	</a:t>
              </a:r>
            </a:p>
            <a:p>
              <a:pPr marL="0" indent="0">
                <a:buNone/>
              </a:pPr>
              <a:r>
                <a:rPr lang="es-ES" sz="2000" dirty="0" smtClean="0"/>
                <a:t>Establecimiento </a:t>
              </a:r>
              <a:r>
                <a:rPr lang="es-ES" sz="2000" dirty="0"/>
                <a:t>de un arco como consecuencia de una perforación de </a:t>
              </a:r>
              <a:r>
                <a:rPr lang="es-ES" sz="2000" dirty="0" smtClean="0"/>
                <a:t>aislamiento</a:t>
              </a:r>
              <a:r>
                <a:rPr lang="es-ES" sz="2000" dirty="0"/>
                <a:t>	</a:t>
              </a:r>
            </a:p>
          </p:txBody>
        </p:sp>
        <p:pic>
          <p:nvPicPr>
            <p:cNvPr id="12" name="Imagen 11"/>
            <p:cNvPicPr>
              <a:picLocks noChangeAspect="1"/>
            </p:cNvPicPr>
            <p:nvPr/>
          </p:nvPicPr>
          <p:blipFill>
            <a:blip r:embed="rId2"/>
            <a:stretch>
              <a:fillRect/>
            </a:stretch>
          </p:blipFill>
          <p:spPr>
            <a:xfrm>
              <a:off x="6793289" y="1761186"/>
              <a:ext cx="1955175" cy="1451790"/>
            </a:xfrm>
            <a:prstGeom prst="rect">
              <a:avLst/>
            </a:prstGeom>
          </p:spPr>
        </p:pic>
      </p:grpSp>
      <p:grpSp>
        <p:nvGrpSpPr>
          <p:cNvPr id="15" name="Grupo 14"/>
          <p:cNvGrpSpPr/>
          <p:nvPr/>
        </p:nvGrpSpPr>
        <p:grpSpPr>
          <a:xfrm>
            <a:off x="1487962" y="3755470"/>
            <a:ext cx="7044478" cy="1833770"/>
            <a:chOff x="1487962" y="3755470"/>
            <a:chExt cx="7044478" cy="1833770"/>
          </a:xfrm>
        </p:grpSpPr>
        <p:sp>
          <p:nvSpPr>
            <p:cNvPr id="10" name="Rectangle 4"/>
            <p:cNvSpPr>
              <a:spLocks noChangeArrowheads="1"/>
            </p:cNvSpPr>
            <p:nvPr/>
          </p:nvSpPr>
          <p:spPr bwMode="auto">
            <a:xfrm>
              <a:off x="1487962" y="3755470"/>
              <a:ext cx="5995045" cy="183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Cerca eléctrica </a:t>
              </a:r>
              <a:r>
                <a:rPr lang="es-ES" sz="2000" dirty="0"/>
                <a:t>	</a:t>
              </a:r>
            </a:p>
            <a:p>
              <a:pPr marL="0" indent="0">
                <a:buNone/>
              </a:pPr>
              <a:r>
                <a:rPr lang="es-ES" sz="2000" dirty="0" smtClean="0"/>
                <a:t>Cerca </a:t>
              </a:r>
              <a:r>
                <a:rPr lang="es-ES" sz="2000" dirty="0"/>
                <a:t>formada por uno o varios conductores, sujetos a pequeños aisladores, montados sobre postes ligeros a una altura apropiada a los animales que se pretende alejar y electrizados de tal forma que las personas o los animales que los toquen no reciban descargas </a:t>
              </a:r>
              <a:r>
                <a:rPr lang="es-ES" sz="2000" dirty="0" smtClean="0"/>
                <a:t>peligrosas</a:t>
              </a:r>
              <a:r>
                <a:rPr lang="es-ES" sz="1800" dirty="0"/>
                <a:t>	</a:t>
              </a:r>
            </a:p>
          </p:txBody>
        </p:sp>
        <p:pic>
          <p:nvPicPr>
            <p:cNvPr id="14" name="Imagen 13"/>
            <p:cNvPicPr>
              <a:picLocks noChangeAspect="1"/>
            </p:cNvPicPr>
            <p:nvPr/>
          </p:nvPicPr>
          <p:blipFill>
            <a:blip r:embed="rId3"/>
            <a:stretch>
              <a:fillRect/>
            </a:stretch>
          </p:blipFill>
          <p:spPr>
            <a:xfrm>
              <a:off x="7336173" y="4239378"/>
              <a:ext cx="1196267" cy="865954"/>
            </a:xfrm>
            <a:prstGeom prst="rect">
              <a:avLst/>
            </a:prstGeom>
          </p:spPr>
        </p:pic>
      </p:grpSp>
    </p:spTree>
    <p:extLst>
      <p:ext uri="{BB962C8B-B14F-4D97-AF65-F5344CB8AC3E}">
        <p14:creationId xmlns:p14="http://schemas.microsoft.com/office/powerpoint/2010/main" val="203155331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428750" y="1357313"/>
            <a:ext cx="4583113"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Font typeface="Wingdings" pitchFamily="2" charset="2"/>
              <a:buNone/>
              <a:defRPr/>
            </a:pPr>
            <a:r>
              <a:rPr lang="es-ES" dirty="0" smtClean="0"/>
              <a:t>Un </a:t>
            </a:r>
            <a:r>
              <a:rPr lang="es-ES" dirty="0"/>
              <a:t>circuito es un conjunto de materiales eléctricos (conductores, aparamenta, etc.) de diferentes fases o polaridades, alimentadas por la misma fuente de energía y protegidos contra </a:t>
            </a:r>
            <a:r>
              <a:rPr lang="es-ES" dirty="0" smtClean="0"/>
              <a:t>las </a:t>
            </a:r>
            <a:r>
              <a:rPr lang="es-ES" dirty="0" err="1" smtClean="0"/>
              <a:t>sobreintensidades</a:t>
            </a:r>
            <a:r>
              <a:rPr lang="es-ES" dirty="0" smtClean="0"/>
              <a:t> </a:t>
            </a:r>
            <a:r>
              <a:rPr lang="es-ES" dirty="0"/>
              <a:t>por el o los mismos dispositivos de protección</a:t>
            </a:r>
            <a:r>
              <a:rPr lang="es-ES" dirty="0" smtClean="0"/>
              <a:t>.</a:t>
            </a:r>
            <a:endParaRPr lang="es-ES" dirty="0"/>
          </a:p>
        </p:txBody>
      </p:sp>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a:solidFill>
                  <a:srgbClr val="AE58A3"/>
                </a:solidFill>
              </a:rPr>
              <a:t>Circuito</a:t>
            </a: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pic>
        <p:nvPicPr>
          <p:cNvPr id="8" name="Imagen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9779" t="35700" r="34973" b="25451"/>
          <a:stretch/>
        </p:blipFill>
        <p:spPr>
          <a:xfrm>
            <a:off x="6228184" y="1270586"/>
            <a:ext cx="2313987" cy="5036324"/>
          </a:xfrm>
          <a:prstGeom prst="rect">
            <a:avLst/>
          </a:prstGeom>
        </p:spPr>
      </p:pic>
    </p:spTree>
    <p:extLst>
      <p:ext uri="{BB962C8B-B14F-4D97-AF65-F5344CB8AC3E}">
        <p14:creationId xmlns:p14="http://schemas.microsoft.com/office/powerpoint/2010/main" val="336709511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680140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Conducto</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6" name="Rectangle 4"/>
          <p:cNvSpPr>
            <a:spLocks noChangeArrowheads="1"/>
          </p:cNvSpPr>
          <p:nvPr/>
        </p:nvSpPr>
        <p:spPr bwMode="auto">
          <a:xfrm>
            <a:off x="1763688" y="2132856"/>
            <a:ext cx="576064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1800" dirty="0" smtClean="0"/>
              <a:t>Envolvente </a:t>
            </a:r>
            <a:r>
              <a:rPr lang="es-ES" sz="1800" dirty="0"/>
              <a:t>cerrada destinada a alojar conductores aislados o cables en las instalaciones eléctricas, y que permiten su reemplazamiento por </a:t>
            </a:r>
            <a:r>
              <a:rPr lang="es-ES" sz="1800" dirty="0" smtClean="0"/>
              <a:t>tracción</a:t>
            </a:r>
          </a:p>
          <a:p>
            <a:pPr marL="0" indent="0">
              <a:buNone/>
            </a:pPr>
            <a:endParaRPr lang="es-ES" sz="1800" dirty="0"/>
          </a:p>
          <a:p>
            <a:pPr marL="0" indent="0">
              <a:buNone/>
            </a:pPr>
            <a:r>
              <a:rPr lang="es-ES" sz="1800" dirty="0" smtClean="0"/>
              <a:t>Pueden ser:</a:t>
            </a:r>
          </a:p>
          <a:p>
            <a:pPr marL="0" indent="0">
              <a:buNone/>
            </a:pPr>
            <a:endParaRPr lang="es-ES" sz="1800" dirty="0" smtClean="0"/>
          </a:p>
          <a:p>
            <a:pPr marL="719138"/>
            <a:r>
              <a:rPr lang="es-ES" sz="1800" dirty="0" smtClean="0"/>
              <a:t>Tubo</a:t>
            </a:r>
          </a:p>
          <a:p>
            <a:pPr marL="719138"/>
            <a:r>
              <a:rPr lang="es-ES" sz="1800" dirty="0" smtClean="0"/>
              <a:t>Canal</a:t>
            </a:r>
          </a:p>
          <a:p>
            <a:pPr marL="719138"/>
            <a:r>
              <a:rPr lang="es-ES" sz="1800" dirty="0" smtClean="0"/>
              <a:t>Bandeja</a:t>
            </a:r>
          </a:p>
          <a:p>
            <a:pPr marL="719138"/>
            <a:r>
              <a:rPr lang="es-ES" sz="1800" dirty="0" smtClean="0"/>
              <a:t>Molduras</a:t>
            </a:r>
          </a:p>
          <a:p>
            <a:pPr marL="719138"/>
            <a:r>
              <a:rPr lang="es-ES" sz="1800" dirty="0" smtClean="0"/>
              <a:t>Huecos de la construcción</a:t>
            </a:r>
          </a:p>
          <a:p>
            <a:pPr marL="719138"/>
            <a:r>
              <a:rPr lang="es-ES" sz="1800" dirty="0" smtClean="0"/>
              <a:t>Canalizaciones eléctricas prefabricadas</a:t>
            </a:r>
            <a:endParaRPr lang="es-ES" sz="1800" dirty="0"/>
          </a:p>
        </p:txBody>
      </p:sp>
      <p:pic>
        <p:nvPicPr>
          <p:cNvPr id="3" name="Imagen 2"/>
          <p:cNvPicPr>
            <a:picLocks noChangeAspect="1"/>
          </p:cNvPicPr>
          <p:nvPr/>
        </p:nvPicPr>
        <p:blipFill>
          <a:blip r:embed="rId2">
            <a:clrChange>
              <a:clrFrom>
                <a:srgbClr val="FFFFFF"/>
              </a:clrFrom>
              <a:clrTo>
                <a:srgbClr val="FFFFFF">
                  <a:alpha val="0"/>
                </a:srgbClr>
              </a:clrTo>
            </a:clrChange>
          </a:blip>
          <a:stretch>
            <a:fillRect/>
          </a:stretch>
        </p:blipFill>
        <p:spPr>
          <a:xfrm>
            <a:off x="6703679" y="2335734"/>
            <a:ext cx="2168158" cy="1575528"/>
          </a:xfrm>
          <a:prstGeom prst="rect">
            <a:avLst/>
          </a:prstGeom>
        </p:spPr>
      </p:pic>
      <p:pic>
        <p:nvPicPr>
          <p:cNvPr id="1026" name="Picture 2" descr="Resultado de imagen de canal electric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2028" y="4085745"/>
            <a:ext cx="1624406" cy="1202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moldura electrica"/>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4533"/>
          <a:stretch/>
        </p:blipFill>
        <p:spPr bwMode="auto">
          <a:xfrm>
            <a:off x="5049478" y="3232465"/>
            <a:ext cx="1667885" cy="1258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de rejiband"/>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91880" y="4234710"/>
            <a:ext cx="3115196" cy="128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45458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1000"/>
                                        <p:tgtEl>
                                          <p:spTgt spid="1030"/>
                                        </p:tgtEl>
                                      </p:cBhvr>
                                    </p:animEffect>
                                    <p:anim calcmode="lin" valueType="num">
                                      <p:cBhvr>
                                        <p:cTn id="32" dur="1000" fill="hold"/>
                                        <p:tgtEl>
                                          <p:spTgt spid="1030"/>
                                        </p:tgtEl>
                                        <p:attrNameLst>
                                          <p:attrName>ppt_x</p:attrName>
                                        </p:attrNameLst>
                                      </p:cBhvr>
                                      <p:tavLst>
                                        <p:tav tm="0">
                                          <p:val>
                                            <p:strVal val="#ppt_x"/>
                                          </p:val>
                                        </p:tav>
                                        <p:tav tm="100000">
                                          <p:val>
                                            <p:strVal val="#ppt_x"/>
                                          </p:val>
                                        </p:tav>
                                      </p:tavLst>
                                    </p:anim>
                                    <p:anim calcmode="lin" valueType="num">
                                      <p:cBhvr>
                                        <p:cTn id="3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67856" y="1332818"/>
            <a:ext cx="7291686" cy="376385"/>
          </a:xfrm>
          <a:prstGeom prst="rect">
            <a:avLst/>
          </a:prstGeom>
          <a:noFill/>
        </p:spPr>
        <p:txBody>
          <a:bodyPr wrap="square" rtlCol="0">
            <a:spAutoFit/>
          </a:bodyPr>
          <a:lstStyle/>
          <a:p>
            <a:r>
              <a:rPr lang="es-ES" sz="1846" b="1" dirty="0">
                <a:latin typeface="Century Gothic" panose="020B0502020202020204" pitchFamily="34" charset="0"/>
                <a:cs typeface="Arial" pitchFamily="34" charset="0"/>
              </a:rPr>
              <a:t>Objetivos:</a:t>
            </a:r>
          </a:p>
        </p:txBody>
      </p:sp>
      <p:sp>
        <p:nvSpPr>
          <p:cNvPr id="3" name="2 CuadroTexto"/>
          <p:cNvSpPr txBox="1"/>
          <p:nvPr/>
        </p:nvSpPr>
        <p:spPr>
          <a:xfrm>
            <a:off x="1827896" y="1997508"/>
            <a:ext cx="6931647" cy="660437"/>
          </a:xfrm>
          <a:prstGeom prst="rect">
            <a:avLst/>
          </a:prstGeom>
          <a:noFill/>
        </p:spPr>
        <p:txBody>
          <a:bodyPr wrap="square" rtlCol="0">
            <a:spAutoFit/>
          </a:bodyPr>
          <a:lstStyle/>
          <a:p>
            <a:pPr algn="just"/>
            <a:r>
              <a:rPr lang="es-ES" sz="1846" dirty="0">
                <a:solidFill>
                  <a:schemeClr val="accent5">
                    <a:lumMod val="75000"/>
                  </a:schemeClr>
                </a:solidFill>
                <a:cs typeface="Arial" pitchFamily="34" charset="0"/>
              </a:rPr>
              <a:t>1º Conocer la legislación aplicable:</a:t>
            </a:r>
          </a:p>
          <a:p>
            <a:pPr marL="738572" lvl="1" indent="-316531" algn="just">
              <a:buFont typeface="Wingdings" panose="05000000000000000000" pitchFamily="2" charset="2"/>
              <a:buChar char="Ø"/>
            </a:pPr>
            <a:r>
              <a:rPr lang="es-ES" sz="1846" dirty="0">
                <a:solidFill>
                  <a:srgbClr val="009900"/>
                </a:solidFill>
                <a:cs typeface="Arial" pitchFamily="34" charset="0"/>
              </a:rPr>
              <a:t>REBT - ITC-BT </a:t>
            </a:r>
            <a:r>
              <a:rPr lang="es-ES" sz="1846" dirty="0" smtClean="0">
                <a:solidFill>
                  <a:srgbClr val="009900"/>
                </a:solidFill>
                <a:cs typeface="Arial" pitchFamily="34" charset="0"/>
              </a:rPr>
              <a:t>01</a:t>
            </a:r>
            <a:endParaRPr lang="es-ES" sz="1846" dirty="0">
              <a:solidFill>
                <a:srgbClr val="009900"/>
              </a:solidFill>
              <a:cs typeface="Arial" pitchFamily="34" charset="0"/>
            </a:endParaRPr>
          </a:p>
        </p:txBody>
      </p:sp>
      <p:sp>
        <p:nvSpPr>
          <p:cNvPr id="4" name="3 CuadroTexto"/>
          <p:cNvSpPr txBox="1"/>
          <p:nvPr/>
        </p:nvSpPr>
        <p:spPr>
          <a:xfrm>
            <a:off x="1971912" y="3792169"/>
            <a:ext cx="6787631" cy="1512594"/>
          </a:xfrm>
          <a:prstGeom prst="rect">
            <a:avLst/>
          </a:prstGeom>
          <a:noFill/>
        </p:spPr>
        <p:txBody>
          <a:bodyPr wrap="square" rtlCol="0">
            <a:spAutoFit/>
          </a:bodyPr>
          <a:lstStyle/>
          <a:p>
            <a:pPr algn="just"/>
            <a:r>
              <a:rPr lang="es-ES" sz="1846" dirty="0">
                <a:solidFill>
                  <a:schemeClr val="accent5">
                    <a:lumMod val="75000"/>
                  </a:schemeClr>
                </a:solidFill>
                <a:cs typeface="Arial" pitchFamily="34" charset="0"/>
              </a:rPr>
              <a:t>2º Conocer las </a:t>
            </a:r>
            <a:r>
              <a:rPr lang="es-ES" sz="1846" dirty="0" smtClean="0">
                <a:solidFill>
                  <a:schemeClr val="accent5">
                    <a:lumMod val="75000"/>
                  </a:schemeClr>
                </a:solidFill>
                <a:cs typeface="Arial" pitchFamily="34" charset="0"/>
              </a:rPr>
              <a:t>definiciones y términos más usuales:</a:t>
            </a:r>
            <a:endParaRPr lang="es-ES" sz="1846" dirty="0">
              <a:solidFill>
                <a:schemeClr val="accent5">
                  <a:lumMod val="75000"/>
                </a:schemeClr>
              </a:solidFill>
              <a:cs typeface="Arial" pitchFamily="34" charset="0"/>
            </a:endParaRPr>
          </a:p>
          <a:p>
            <a:pPr marL="738572" lvl="1" indent="-316531" algn="just">
              <a:buFont typeface="Wingdings" panose="05000000000000000000" pitchFamily="2" charset="2"/>
              <a:buChar char="Ø"/>
            </a:pPr>
            <a:r>
              <a:rPr lang="es-ES" sz="1846" dirty="0" smtClean="0">
                <a:solidFill>
                  <a:srgbClr val="009900"/>
                </a:solidFill>
                <a:cs typeface="Arial" pitchFamily="34" charset="0"/>
              </a:rPr>
              <a:t>Aislamiento</a:t>
            </a:r>
            <a:endParaRPr lang="es-ES" sz="1846" dirty="0">
              <a:solidFill>
                <a:srgbClr val="009900"/>
              </a:solidFill>
              <a:cs typeface="Arial" pitchFamily="34" charset="0"/>
            </a:endParaRPr>
          </a:p>
          <a:p>
            <a:pPr marL="738572" lvl="1" indent="-316531" algn="just">
              <a:buFont typeface="Wingdings" panose="05000000000000000000" pitchFamily="2" charset="2"/>
              <a:buChar char="Ø"/>
            </a:pPr>
            <a:r>
              <a:rPr lang="es-ES" sz="1846" dirty="0" smtClean="0">
                <a:solidFill>
                  <a:srgbClr val="009900"/>
                </a:solidFill>
                <a:cs typeface="Arial" pitchFamily="34" charset="0"/>
              </a:rPr>
              <a:t>Cables y conductores</a:t>
            </a:r>
            <a:endParaRPr lang="es-ES" sz="1846" dirty="0">
              <a:solidFill>
                <a:srgbClr val="009900"/>
              </a:solidFill>
              <a:cs typeface="Arial" pitchFamily="34" charset="0"/>
            </a:endParaRPr>
          </a:p>
          <a:p>
            <a:pPr marL="738572" lvl="1" indent="-316531" algn="just">
              <a:buFont typeface="Wingdings" panose="05000000000000000000" pitchFamily="2" charset="2"/>
              <a:buChar char="Ø"/>
            </a:pPr>
            <a:r>
              <a:rPr lang="es-ES" sz="1846" dirty="0" smtClean="0">
                <a:solidFill>
                  <a:srgbClr val="009900"/>
                </a:solidFill>
                <a:cs typeface="Arial" pitchFamily="34" charset="0"/>
              </a:rPr>
              <a:t>Tipos de contactos</a:t>
            </a:r>
          </a:p>
          <a:p>
            <a:pPr marL="738572" lvl="1" indent="-316531" algn="just">
              <a:buFont typeface="Wingdings" panose="05000000000000000000" pitchFamily="2" charset="2"/>
              <a:buChar char="Ø"/>
            </a:pPr>
            <a:r>
              <a:rPr lang="es-ES" sz="1846" dirty="0" smtClean="0">
                <a:solidFill>
                  <a:srgbClr val="009900"/>
                </a:solidFill>
                <a:cs typeface="Arial" pitchFamily="34" charset="0"/>
              </a:rPr>
              <a:t>Tipos de instalaciones</a:t>
            </a:r>
            <a:endParaRPr lang="es-ES" sz="1846" dirty="0">
              <a:solidFill>
                <a:srgbClr val="009900"/>
              </a:solidFill>
              <a:cs typeface="Arial" pitchFamily="34" charset="0"/>
            </a:endParaRPr>
          </a:p>
        </p:txBody>
      </p:sp>
    </p:spTree>
    <p:extLst>
      <p:ext uri="{BB962C8B-B14F-4D97-AF65-F5344CB8AC3E}">
        <p14:creationId xmlns:p14="http://schemas.microsoft.com/office/powerpoint/2010/main" val="4798338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0-#ppt_w/2"/>
                                          </p:val>
                                        </p:tav>
                                        <p:tav tm="100000">
                                          <p:val>
                                            <p:strVal val="#ppt_x"/>
                                          </p:val>
                                        </p:tav>
                                      </p:tavLst>
                                    </p:anim>
                                    <p:anim calcmode="lin" valueType="num">
                                      <p:cBhvr additive="base">
                                        <p:cTn id="13" dur="1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500" fill="hold"/>
                                        <p:tgtEl>
                                          <p:spTgt spid="4"/>
                                        </p:tgtEl>
                                        <p:attrNameLst>
                                          <p:attrName>ppt_x</p:attrName>
                                        </p:attrNameLst>
                                      </p:cBhvr>
                                      <p:tavLst>
                                        <p:tav tm="0">
                                          <p:val>
                                            <p:strVal val="0-#ppt_w/2"/>
                                          </p:val>
                                        </p:tav>
                                        <p:tav tm="100000">
                                          <p:val>
                                            <p:strVal val="#ppt_x"/>
                                          </p:val>
                                        </p:tav>
                                      </p:tavLst>
                                    </p:anim>
                                    <p:anim calcmode="lin" valueType="num">
                                      <p:cBhvr additive="base">
                                        <p:cTn id="1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Conductores</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475657" y="1412776"/>
            <a:ext cx="7234066" cy="1800200"/>
            <a:chOff x="1475657" y="1844824"/>
            <a:chExt cx="7234066" cy="1800200"/>
          </a:xfrm>
        </p:grpSpPr>
        <p:sp>
          <p:nvSpPr>
            <p:cNvPr id="6" name="Rectangle 4"/>
            <p:cNvSpPr>
              <a:spLocks noChangeArrowheads="1"/>
            </p:cNvSpPr>
            <p:nvPr/>
          </p:nvSpPr>
          <p:spPr bwMode="auto">
            <a:xfrm>
              <a:off x="1475657" y="1844824"/>
              <a:ext cx="576064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Conductor de un cable</a:t>
              </a:r>
              <a:endParaRPr lang="es-ES" sz="2000" dirty="0"/>
            </a:p>
            <a:p>
              <a:pPr marL="0" indent="0">
                <a:buNone/>
              </a:pPr>
              <a:r>
                <a:rPr lang="es-ES" sz="1800" dirty="0" smtClean="0"/>
                <a:t>Parte </a:t>
              </a:r>
              <a:r>
                <a:rPr lang="es-ES" sz="1800" dirty="0"/>
                <a:t>de un cable que tiene la función específica de conducir corriente 	</a:t>
              </a:r>
            </a:p>
          </p:txBody>
        </p:sp>
        <p:pic>
          <p:nvPicPr>
            <p:cNvPr id="2" name="Imagen 1"/>
            <p:cNvPicPr>
              <a:picLocks noChangeAspect="1"/>
            </p:cNvPicPr>
            <p:nvPr/>
          </p:nvPicPr>
          <p:blipFill>
            <a:blip r:embed="rId2"/>
            <a:stretch>
              <a:fillRect/>
            </a:stretch>
          </p:blipFill>
          <p:spPr>
            <a:xfrm>
              <a:off x="7419939" y="2121986"/>
              <a:ext cx="1289784" cy="1166496"/>
            </a:xfrm>
            <a:prstGeom prst="rect">
              <a:avLst/>
            </a:prstGeom>
          </p:spPr>
        </p:pic>
      </p:grpSp>
      <p:grpSp>
        <p:nvGrpSpPr>
          <p:cNvPr id="8" name="Grupo 7"/>
          <p:cNvGrpSpPr/>
          <p:nvPr/>
        </p:nvGrpSpPr>
        <p:grpSpPr>
          <a:xfrm>
            <a:off x="1475655" y="3058090"/>
            <a:ext cx="7182151" cy="1090990"/>
            <a:chOff x="1475655" y="3562146"/>
            <a:chExt cx="7182151" cy="1090990"/>
          </a:xfrm>
        </p:grpSpPr>
        <p:sp>
          <p:nvSpPr>
            <p:cNvPr id="15" name="Rectangle 4"/>
            <p:cNvSpPr>
              <a:spLocks noChangeArrowheads="1"/>
            </p:cNvSpPr>
            <p:nvPr/>
          </p:nvSpPr>
          <p:spPr bwMode="auto">
            <a:xfrm>
              <a:off x="1475655" y="3754827"/>
              <a:ext cx="5760641" cy="89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Conductor aislado</a:t>
              </a:r>
              <a:r>
                <a:rPr lang="es-ES" sz="2000" dirty="0"/>
                <a:t>	</a:t>
              </a:r>
            </a:p>
            <a:p>
              <a:pPr marL="0" indent="0">
                <a:buNone/>
              </a:pPr>
              <a:r>
                <a:rPr lang="es-ES" sz="1800" dirty="0" smtClean="0"/>
                <a:t>Conjunto </a:t>
              </a:r>
              <a:r>
                <a:rPr lang="es-ES" sz="1800" dirty="0"/>
                <a:t>que incluye el conductor, su aislamiento y sus eventuales pantallas 	</a:t>
              </a:r>
            </a:p>
            <a:p>
              <a:pPr marL="0" indent="0" algn="just">
                <a:buNone/>
              </a:pPr>
              <a:r>
                <a:rPr lang="es-ES" sz="1800" dirty="0"/>
                <a:t>	</a:t>
              </a:r>
            </a:p>
          </p:txBody>
        </p:sp>
        <p:pic>
          <p:nvPicPr>
            <p:cNvPr id="3" name="Imagen 2"/>
            <p:cNvPicPr>
              <a:picLocks noChangeAspect="1"/>
            </p:cNvPicPr>
            <p:nvPr/>
          </p:nvPicPr>
          <p:blipFill>
            <a:blip r:embed="rId3"/>
            <a:stretch>
              <a:fillRect/>
            </a:stretch>
          </p:blipFill>
          <p:spPr>
            <a:xfrm>
              <a:off x="7236296" y="3562146"/>
              <a:ext cx="1421510" cy="1008112"/>
            </a:xfrm>
            <a:prstGeom prst="rect">
              <a:avLst/>
            </a:prstGeom>
          </p:spPr>
        </p:pic>
      </p:grpSp>
      <p:grpSp>
        <p:nvGrpSpPr>
          <p:cNvPr id="10" name="Grupo 9"/>
          <p:cNvGrpSpPr/>
          <p:nvPr/>
        </p:nvGrpSpPr>
        <p:grpSpPr>
          <a:xfrm>
            <a:off x="1452627" y="4005064"/>
            <a:ext cx="7271904" cy="1589786"/>
            <a:chOff x="1452627" y="4935558"/>
            <a:chExt cx="7271904" cy="1589786"/>
          </a:xfrm>
        </p:grpSpPr>
        <p:sp>
          <p:nvSpPr>
            <p:cNvPr id="18" name="Rectangle 4"/>
            <p:cNvSpPr>
              <a:spLocks noChangeArrowheads="1"/>
            </p:cNvSpPr>
            <p:nvPr/>
          </p:nvSpPr>
          <p:spPr bwMode="auto">
            <a:xfrm>
              <a:off x="1452627" y="4935558"/>
              <a:ext cx="5783669" cy="15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Conductor equipotencial</a:t>
              </a:r>
              <a:r>
                <a:rPr lang="es-ES" sz="2000" dirty="0"/>
                <a:t>	</a:t>
              </a:r>
            </a:p>
            <a:p>
              <a:pPr marL="0" indent="0">
                <a:buNone/>
              </a:pPr>
              <a:r>
                <a:rPr lang="es-ES" sz="1800" dirty="0" smtClean="0"/>
                <a:t>Conductor </a:t>
              </a:r>
              <a:r>
                <a:rPr lang="es-ES" sz="1800" dirty="0"/>
                <a:t>de protección que asegura una conexión </a:t>
              </a:r>
              <a:r>
                <a:rPr lang="es-ES" sz="1800" dirty="0" smtClean="0"/>
                <a:t>equipotencial</a:t>
              </a:r>
              <a:r>
                <a:rPr lang="es-ES" sz="1800" dirty="0"/>
                <a:t>	</a:t>
              </a:r>
            </a:p>
          </p:txBody>
        </p:sp>
        <p:pic>
          <p:nvPicPr>
            <p:cNvPr id="4" name="Imagen 3"/>
            <p:cNvPicPr>
              <a:picLocks noChangeAspect="1"/>
            </p:cNvPicPr>
            <p:nvPr/>
          </p:nvPicPr>
          <p:blipFill>
            <a:blip r:embed="rId4"/>
            <a:stretch>
              <a:fillRect/>
            </a:stretch>
          </p:blipFill>
          <p:spPr>
            <a:xfrm>
              <a:off x="7080039" y="5342501"/>
              <a:ext cx="1644492" cy="897758"/>
            </a:xfrm>
            <a:prstGeom prst="rect">
              <a:avLst/>
            </a:prstGeom>
          </p:spPr>
        </p:pic>
      </p:grpSp>
      <p:grpSp>
        <p:nvGrpSpPr>
          <p:cNvPr id="13" name="Grupo 12"/>
          <p:cNvGrpSpPr/>
          <p:nvPr/>
        </p:nvGrpSpPr>
        <p:grpSpPr>
          <a:xfrm>
            <a:off x="1452627" y="5373804"/>
            <a:ext cx="7174851" cy="1158722"/>
            <a:chOff x="1475657" y="2276872"/>
            <a:chExt cx="7174851" cy="1158722"/>
          </a:xfrm>
        </p:grpSpPr>
        <p:sp>
          <p:nvSpPr>
            <p:cNvPr id="14" name="Rectangle 4"/>
            <p:cNvSpPr>
              <a:spLocks noChangeArrowheads="1"/>
            </p:cNvSpPr>
            <p:nvPr/>
          </p:nvSpPr>
          <p:spPr bwMode="auto">
            <a:xfrm>
              <a:off x="1475657" y="2276872"/>
              <a:ext cx="576064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Conductor flexible</a:t>
              </a:r>
              <a:endParaRPr lang="es-ES" sz="2000" dirty="0"/>
            </a:p>
            <a:p>
              <a:pPr marL="0" indent="0">
                <a:buNone/>
              </a:pPr>
              <a:r>
                <a:rPr lang="es-ES" sz="1800" dirty="0" smtClean="0"/>
                <a:t>Conductor </a:t>
              </a:r>
              <a:r>
                <a:rPr lang="es-ES" sz="1800" dirty="0"/>
                <a:t>constituido por alambres suficientemente finos y reunidos de forma que puedan utilizarse como un cable </a:t>
              </a:r>
              <a:r>
                <a:rPr lang="es-ES" sz="1800" dirty="0" smtClean="0"/>
                <a:t>flexible</a:t>
              </a:r>
              <a:endParaRPr lang="es-ES" sz="1800" dirty="0"/>
            </a:p>
          </p:txBody>
        </p:sp>
        <p:pic>
          <p:nvPicPr>
            <p:cNvPr id="16" name="Imagen 15"/>
            <p:cNvPicPr>
              <a:picLocks noChangeAspect="1"/>
            </p:cNvPicPr>
            <p:nvPr/>
          </p:nvPicPr>
          <p:blipFill>
            <a:blip r:embed="rId5">
              <a:clrChange>
                <a:clrFrom>
                  <a:srgbClr val="FFFFFF"/>
                </a:clrFrom>
                <a:clrTo>
                  <a:srgbClr val="FFFFFF">
                    <a:alpha val="0"/>
                  </a:srgbClr>
                </a:clrTo>
              </a:clrChange>
            </a:blip>
            <a:stretch>
              <a:fillRect/>
            </a:stretch>
          </p:blipFill>
          <p:spPr>
            <a:xfrm>
              <a:off x="7619366" y="2570766"/>
              <a:ext cx="1031142" cy="864828"/>
            </a:xfrm>
            <a:prstGeom prst="rect">
              <a:avLst/>
            </a:prstGeom>
          </p:spPr>
        </p:pic>
      </p:grpSp>
    </p:spTree>
    <p:extLst>
      <p:ext uri="{BB962C8B-B14F-4D97-AF65-F5344CB8AC3E}">
        <p14:creationId xmlns:p14="http://schemas.microsoft.com/office/powerpoint/2010/main" val="62093518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Conductores</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21" name="Grupo 20"/>
          <p:cNvGrpSpPr/>
          <p:nvPr/>
        </p:nvGrpSpPr>
        <p:grpSpPr>
          <a:xfrm>
            <a:off x="1475655" y="3573017"/>
            <a:ext cx="7353458" cy="1512168"/>
            <a:chOff x="1475655" y="3573017"/>
            <a:chExt cx="7353458" cy="1512168"/>
          </a:xfrm>
        </p:grpSpPr>
        <p:sp>
          <p:nvSpPr>
            <p:cNvPr id="15" name="Rectangle 4"/>
            <p:cNvSpPr>
              <a:spLocks noChangeArrowheads="1"/>
            </p:cNvSpPr>
            <p:nvPr/>
          </p:nvSpPr>
          <p:spPr bwMode="auto">
            <a:xfrm>
              <a:off x="1475655" y="3754827"/>
              <a:ext cx="5760641" cy="89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Conductor neutro</a:t>
              </a:r>
              <a:r>
                <a:rPr lang="es-ES" sz="2000" dirty="0"/>
                <a:t>	</a:t>
              </a:r>
            </a:p>
            <a:p>
              <a:pPr marL="0" indent="0" algn="just">
                <a:buNone/>
              </a:pPr>
              <a:r>
                <a:rPr lang="es-ES" sz="1800" dirty="0" smtClean="0"/>
                <a:t>Conductor </a:t>
              </a:r>
              <a:r>
                <a:rPr lang="es-ES" sz="1800" dirty="0"/>
                <a:t>conectado al punto de una red y capaz de contribuir al transporte de energía eléctrica 	</a:t>
              </a:r>
            </a:p>
          </p:txBody>
        </p:sp>
        <p:pic>
          <p:nvPicPr>
            <p:cNvPr id="12" name="Imagen 11"/>
            <p:cNvPicPr>
              <a:picLocks noChangeAspect="1"/>
            </p:cNvPicPr>
            <p:nvPr/>
          </p:nvPicPr>
          <p:blipFill>
            <a:blip r:embed="rId2">
              <a:clrChange>
                <a:clrFrom>
                  <a:srgbClr val="FFFFFF"/>
                </a:clrFrom>
                <a:clrTo>
                  <a:srgbClr val="FFFFFF">
                    <a:alpha val="0"/>
                  </a:srgbClr>
                </a:clrTo>
              </a:clrChange>
            </a:blip>
            <a:stretch>
              <a:fillRect/>
            </a:stretch>
          </p:blipFill>
          <p:spPr>
            <a:xfrm>
              <a:off x="7308304" y="3573017"/>
              <a:ext cx="1520809" cy="1512168"/>
            </a:xfrm>
            <a:prstGeom prst="rect">
              <a:avLst/>
            </a:prstGeom>
          </p:spPr>
        </p:pic>
      </p:grpSp>
      <p:grpSp>
        <p:nvGrpSpPr>
          <p:cNvPr id="20" name="Grupo 19"/>
          <p:cNvGrpSpPr/>
          <p:nvPr/>
        </p:nvGrpSpPr>
        <p:grpSpPr>
          <a:xfrm>
            <a:off x="1475657" y="1844824"/>
            <a:ext cx="7299745" cy="1800200"/>
            <a:chOff x="1475657" y="1844824"/>
            <a:chExt cx="7299745" cy="1800200"/>
          </a:xfrm>
        </p:grpSpPr>
        <p:sp>
          <p:nvSpPr>
            <p:cNvPr id="6" name="Rectangle 4"/>
            <p:cNvSpPr>
              <a:spLocks noChangeArrowheads="1"/>
            </p:cNvSpPr>
            <p:nvPr/>
          </p:nvSpPr>
          <p:spPr bwMode="auto">
            <a:xfrm>
              <a:off x="1475657" y="1844824"/>
              <a:ext cx="576064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Conductor de protección (</a:t>
              </a:r>
              <a:r>
                <a:rPr lang="es-ES" sz="2000" b="1" u="sng" dirty="0" err="1" smtClean="0">
                  <a:solidFill>
                    <a:srgbClr val="AE58A3"/>
                  </a:solidFill>
                </a:rPr>
                <a:t>cp</a:t>
              </a:r>
              <a:r>
                <a:rPr lang="es-ES" sz="2000" b="1" u="sng" dirty="0" smtClean="0">
                  <a:solidFill>
                    <a:srgbClr val="AE58A3"/>
                  </a:solidFill>
                </a:rPr>
                <a:t> o pe)</a:t>
              </a:r>
              <a:r>
                <a:rPr lang="es-ES" sz="2000" dirty="0"/>
                <a:t>	</a:t>
              </a:r>
            </a:p>
            <a:p>
              <a:pPr marL="0" indent="0" algn="just">
                <a:buNone/>
              </a:pPr>
              <a:r>
                <a:rPr lang="es-ES" sz="1800" dirty="0"/>
                <a:t>Conductor requerido en ciertas medidas de protección contra choques eléctricos y que conecta alguna de las siguientes partes: </a:t>
              </a:r>
            </a:p>
            <a:p>
              <a:pPr marL="271463" indent="0">
                <a:buNone/>
              </a:pPr>
              <a:r>
                <a:rPr lang="es-ES" sz="1800" dirty="0" smtClean="0"/>
                <a:t>Masas, elementos conductores, borne </a:t>
              </a:r>
              <a:r>
                <a:rPr lang="es-ES" sz="1800" dirty="0"/>
                <a:t>principal de tierra </a:t>
              </a:r>
              <a:r>
                <a:rPr lang="es-ES" sz="1800" dirty="0" smtClean="0"/>
                <a:t>y toma </a:t>
              </a:r>
              <a:r>
                <a:rPr lang="es-ES" sz="1800" dirty="0"/>
                <a:t>de tierra </a:t>
              </a:r>
              <a:r>
                <a:rPr lang="es-ES" sz="1800" dirty="0" err="1" smtClean="0"/>
                <a:t>ó</a:t>
              </a:r>
              <a:r>
                <a:rPr lang="es-ES" sz="1800" dirty="0" smtClean="0"/>
                <a:t> punto </a:t>
              </a:r>
              <a:r>
                <a:rPr lang="es-ES" sz="1800" dirty="0"/>
                <a:t>de la fuente de alimentación unida a tierra o a un neutro </a:t>
              </a:r>
              <a:r>
                <a:rPr lang="es-ES" sz="1800" dirty="0" smtClean="0"/>
                <a:t>artificial</a:t>
              </a:r>
              <a:endParaRPr lang="es-ES" sz="1800" dirty="0"/>
            </a:p>
          </p:txBody>
        </p:sp>
        <p:pic>
          <p:nvPicPr>
            <p:cNvPr id="13" name="Imagen 12"/>
            <p:cNvPicPr>
              <a:picLocks noChangeAspect="1"/>
            </p:cNvPicPr>
            <p:nvPr/>
          </p:nvPicPr>
          <p:blipFill rotWithShape="1">
            <a:blip r:embed="rId3">
              <a:clrChange>
                <a:clrFrom>
                  <a:srgbClr val="FFFFFF"/>
                </a:clrFrom>
                <a:clrTo>
                  <a:srgbClr val="FFFFFF">
                    <a:alpha val="0"/>
                  </a:srgbClr>
                </a:clrTo>
              </a:clrChange>
            </a:blip>
            <a:srcRect l="16319" t="7331" r="14346" b="4423"/>
            <a:stretch/>
          </p:blipFill>
          <p:spPr>
            <a:xfrm>
              <a:off x="7447671" y="2150160"/>
              <a:ext cx="1327731" cy="1207029"/>
            </a:xfrm>
            <a:prstGeom prst="rect">
              <a:avLst/>
            </a:prstGeom>
          </p:spPr>
        </p:pic>
      </p:grpSp>
      <p:grpSp>
        <p:nvGrpSpPr>
          <p:cNvPr id="22" name="Grupo 21"/>
          <p:cNvGrpSpPr/>
          <p:nvPr/>
        </p:nvGrpSpPr>
        <p:grpSpPr>
          <a:xfrm>
            <a:off x="1452627" y="4935558"/>
            <a:ext cx="7416099" cy="1589786"/>
            <a:chOff x="1452627" y="4935558"/>
            <a:chExt cx="7416099" cy="1589786"/>
          </a:xfrm>
        </p:grpSpPr>
        <p:sp>
          <p:nvSpPr>
            <p:cNvPr id="18" name="Rectangle 4"/>
            <p:cNvSpPr>
              <a:spLocks noChangeArrowheads="1"/>
            </p:cNvSpPr>
            <p:nvPr/>
          </p:nvSpPr>
          <p:spPr bwMode="auto">
            <a:xfrm>
              <a:off x="1452627" y="4935558"/>
              <a:ext cx="5783670" cy="15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Conductores activos</a:t>
              </a:r>
              <a:r>
                <a:rPr lang="es-ES" sz="2000" dirty="0"/>
                <a:t>	</a:t>
              </a:r>
            </a:p>
            <a:p>
              <a:pPr marL="0" indent="0" algn="just">
                <a:buNone/>
              </a:pPr>
              <a:r>
                <a:rPr lang="es-ES" sz="1800" dirty="0" smtClean="0"/>
                <a:t>Se </a:t>
              </a:r>
              <a:r>
                <a:rPr lang="es-ES" sz="1800" dirty="0"/>
                <a:t>consideran como conductores activos en toda instalación los destinados normalmente a la transmisión de la energía eléctrica. Esta consideración se aplica a los conductores de fase y al conductor neutro en corriente alterna y a los conductores polares y al compensador en corriente continua 	</a:t>
              </a:r>
            </a:p>
          </p:txBody>
        </p:sp>
        <p:pic>
          <p:nvPicPr>
            <p:cNvPr id="19" name="Imagen 18"/>
            <p:cNvPicPr>
              <a:picLocks noChangeAspect="1"/>
            </p:cNvPicPr>
            <p:nvPr/>
          </p:nvPicPr>
          <p:blipFill>
            <a:blip r:embed="rId4">
              <a:clrChange>
                <a:clrFrom>
                  <a:srgbClr val="FFFFFF"/>
                </a:clrFrom>
                <a:clrTo>
                  <a:srgbClr val="FFFFFF">
                    <a:alpha val="0"/>
                  </a:srgbClr>
                </a:clrTo>
              </a:clrChange>
            </a:blip>
            <a:stretch>
              <a:fillRect/>
            </a:stretch>
          </p:blipFill>
          <p:spPr>
            <a:xfrm>
              <a:off x="7268690" y="5138601"/>
              <a:ext cx="1600036" cy="1183700"/>
            </a:xfrm>
            <a:prstGeom prst="rect">
              <a:avLst/>
            </a:prstGeom>
          </p:spPr>
        </p:pic>
      </p:grpSp>
    </p:spTree>
    <p:extLst>
      <p:ext uri="{BB962C8B-B14F-4D97-AF65-F5344CB8AC3E}">
        <p14:creationId xmlns:p14="http://schemas.microsoft.com/office/powerpoint/2010/main" val="125227465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Conector y conexión equipotencial</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489043" y="1772816"/>
            <a:ext cx="7331430" cy="3024336"/>
            <a:chOff x="1489043" y="1772816"/>
            <a:chExt cx="7331430" cy="3024336"/>
          </a:xfrm>
        </p:grpSpPr>
        <p:sp>
          <p:nvSpPr>
            <p:cNvPr id="6" name="Rectangle 4"/>
            <p:cNvSpPr>
              <a:spLocks noChangeArrowheads="1"/>
            </p:cNvSpPr>
            <p:nvPr/>
          </p:nvSpPr>
          <p:spPr bwMode="auto">
            <a:xfrm>
              <a:off x="1489043" y="1772816"/>
              <a:ext cx="5995045"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Conector</a:t>
              </a:r>
              <a:r>
                <a:rPr lang="es-ES" sz="2000" dirty="0"/>
                <a:t>	</a:t>
              </a:r>
            </a:p>
            <a:p>
              <a:pPr marL="0" indent="0">
                <a:buNone/>
              </a:pPr>
              <a:r>
                <a:rPr lang="es-ES" sz="2000" dirty="0" smtClean="0"/>
                <a:t>Conjunto </a:t>
              </a:r>
              <a:r>
                <a:rPr lang="es-ES" sz="2000" dirty="0"/>
                <a:t>destinado a conectar eléctricamente un cable a un aparato eléctrico. </a:t>
              </a:r>
            </a:p>
            <a:p>
              <a:pPr marL="0" indent="0">
                <a:buNone/>
              </a:pPr>
              <a:r>
                <a:rPr lang="es-ES" sz="2000" dirty="0"/>
                <a:t>Se compone de dos partes: </a:t>
              </a:r>
            </a:p>
            <a:p>
              <a:pPr marL="358775" indent="0">
                <a:buNone/>
              </a:pPr>
              <a:r>
                <a:rPr lang="es-ES" sz="2000" dirty="0" smtClean="0"/>
                <a:t>Una </a:t>
              </a:r>
              <a:r>
                <a:rPr lang="es-ES" sz="2000" dirty="0"/>
                <a:t>toma móvil, que es la parte que forma cuerpo con el conductor de alimentación. </a:t>
              </a:r>
            </a:p>
            <a:p>
              <a:pPr marL="358775" indent="0">
                <a:buNone/>
              </a:pPr>
              <a:r>
                <a:rPr lang="es-ES" sz="2000" dirty="0" smtClean="0"/>
                <a:t>Una </a:t>
              </a:r>
              <a:r>
                <a:rPr lang="es-ES" sz="2000" dirty="0"/>
                <a:t>base, que es la parte incorporada o fijada al aparato de utilización	</a:t>
              </a:r>
            </a:p>
          </p:txBody>
        </p:sp>
        <p:pic>
          <p:nvPicPr>
            <p:cNvPr id="2" name="Imagen 1"/>
            <p:cNvPicPr>
              <a:picLocks noChangeAspect="1"/>
            </p:cNvPicPr>
            <p:nvPr/>
          </p:nvPicPr>
          <p:blipFill>
            <a:blip r:embed="rId2">
              <a:clrChange>
                <a:clrFrom>
                  <a:srgbClr val="FFFFFF"/>
                </a:clrFrom>
                <a:clrTo>
                  <a:srgbClr val="FFFFFF">
                    <a:alpha val="0"/>
                  </a:srgbClr>
                </a:clrTo>
              </a:clrChange>
            </a:blip>
            <a:stretch>
              <a:fillRect/>
            </a:stretch>
          </p:blipFill>
          <p:spPr>
            <a:xfrm rot="16200000">
              <a:off x="6939139" y="2646037"/>
              <a:ext cx="2106483" cy="1656184"/>
            </a:xfrm>
            <a:prstGeom prst="rect">
              <a:avLst/>
            </a:prstGeom>
          </p:spPr>
        </p:pic>
      </p:grpSp>
      <p:grpSp>
        <p:nvGrpSpPr>
          <p:cNvPr id="8" name="Grupo 7"/>
          <p:cNvGrpSpPr/>
          <p:nvPr/>
        </p:nvGrpSpPr>
        <p:grpSpPr>
          <a:xfrm>
            <a:off x="1489043" y="4964054"/>
            <a:ext cx="7319737" cy="1677164"/>
            <a:chOff x="1489043" y="4964054"/>
            <a:chExt cx="7319737" cy="1677164"/>
          </a:xfrm>
        </p:grpSpPr>
        <p:sp>
          <p:nvSpPr>
            <p:cNvPr id="10" name="Rectangle 4"/>
            <p:cNvSpPr>
              <a:spLocks noChangeArrowheads="1"/>
            </p:cNvSpPr>
            <p:nvPr/>
          </p:nvSpPr>
          <p:spPr bwMode="auto">
            <a:xfrm>
              <a:off x="1489043" y="4964054"/>
              <a:ext cx="5995045" cy="120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Conexión equipotencial</a:t>
              </a:r>
            </a:p>
            <a:p>
              <a:pPr marL="0" indent="0">
                <a:buNone/>
              </a:pPr>
              <a:r>
                <a:rPr lang="es-ES" sz="2000" dirty="0" smtClean="0"/>
                <a:t>Conexión </a:t>
              </a:r>
              <a:r>
                <a:rPr lang="es-ES" sz="2000" dirty="0"/>
                <a:t>eléctrica que pone al mismo potencial, o a potenciales prácticamente iguales, a las partes conductoras accesibles y elementos conductores 	</a:t>
              </a:r>
            </a:p>
          </p:txBody>
        </p:sp>
        <p:pic>
          <p:nvPicPr>
            <p:cNvPr id="13" name="Imagen 12"/>
            <p:cNvPicPr>
              <a:picLocks noChangeAspect="1"/>
            </p:cNvPicPr>
            <p:nvPr/>
          </p:nvPicPr>
          <p:blipFill>
            <a:blip r:embed="rId3"/>
            <a:stretch>
              <a:fillRect/>
            </a:stretch>
          </p:blipFill>
          <p:spPr>
            <a:xfrm>
              <a:off x="7164288" y="5743460"/>
              <a:ext cx="1644492" cy="897758"/>
            </a:xfrm>
            <a:prstGeom prst="rect">
              <a:avLst/>
            </a:prstGeom>
          </p:spPr>
        </p:pic>
      </p:grpSp>
    </p:spTree>
    <p:extLst>
      <p:ext uri="{BB962C8B-B14F-4D97-AF65-F5344CB8AC3E}">
        <p14:creationId xmlns:p14="http://schemas.microsoft.com/office/powerpoint/2010/main" val="94400996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Contactor</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2" name="Grupo 11"/>
          <p:cNvGrpSpPr/>
          <p:nvPr/>
        </p:nvGrpSpPr>
        <p:grpSpPr>
          <a:xfrm>
            <a:off x="1489043" y="1844824"/>
            <a:ext cx="7272333" cy="1728192"/>
            <a:chOff x="1489043" y="1422892"/>
            <a:chExt cx="7272333" cy="1728192"/>
          </a:xfrm>
        </p:grpSpPr>
        <p:sp>
          <p:nvSpPr>
            <p:cNvPr id="6" name="Rectangle 4"/>
            <p:cNvSpPr>
              <a:spLocks noChangeArrowheads="1"/>
            </p:cNvSpPr>
            <p:nvPr/>
          </p:nvSpPr>
          <p:spPr bwMode="auto">
            <a:xfrm>
              <a:off x="1489043" y="1772816"/>
              <a:ext cx="5603237"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Contactor con apertura automática</a:t>
              </a:r>
              <a:r>
                <a:rPr lang="es-ES" sz="2000" dirty="0"/>
                <a:t>	</a:t>
              </a:r>
            </a:p>
            <a:p>
              <a:pPr marL="0" indent="0">
                <a:buNone/>
              </a:pPr>
              <a:r>
                <a:rPr lang="es-ES" sz="2000" dirty="0" smtClean="0"/>
                <a:t>Contactor </a:t>
              </a:r>
              <a:r>
                <a:rPr lang="es-ES" sz="2000" dirty="0"/>
                <a:t>electromagnético provisto de relés que producen su apertura en condiciones </a:t>
              </a:r>
              <a:r>
                <a:rPr lang="es-ES" sz="2000" dirty="0" smtClean="0"/>
                <a:t>predeterminadas</a:t>
              </a:r>
              <a:endParaRPr lang="es-ES" sz="2000" dirty="0"/>
            </a:p>
          </p:txBody>
        </p:sp>
        <p:pic>
          <p:nvPicPr>
            <p:cNvPr id="2" name="Imagen 1"/>
            <p:cNvPicPr>
              <a:picLocks noChangeAspect="1"/>
            </p:cNvPicPr>
            <p:nvPr/>
          </p:nvPicPr>
          <p:blipFill>
            <a:blip r:embed="rId2"/>
            <a:stretch>
              <a:fillRect/>
            </a:stretch>
          </p:blipFill>
          <p:spPr>
            <a:xfrm>
              <a:off x="7164288" y="1422892"/>
              <a:ext cx="1597088" cy="1728192"/>
            </a:xfrm>
            <a:prstGeom prst="rect">
              <a:avLst/>
            </a:prstGeom>
          </p:spPr>
        </p:pic>
      </p:grpSp>
      <p:grpSp>
        <p:nvGrpSpPr>
          <p:cNvPr id="11" name="Grupo 10"/>
          <p:cNvGrpSpPr/>
          <p:nvPr/>
        </p:nvGrpSpPr>
        <p:grpSpPr>
          <a:xfrm>
            <a:off x="1489043" y="3861047"/>
            <a:ext cx="7043397" cy="2304257"/>
            <a:chOff x="1489043" y="3717031"/>
            <a:chExt cx="7043397" cy="2304257"/>
          </a:xfrm>
        </p:grpSpPr>
        <p:sp>
          <p:nvSpPr>
            <p:cNvPr id="10" name="Rectangle 4"/>
            <p:cNvSpPr>
              <a:spLocks noChangeArrowheads="1"/>
            </p:cNvSpPr>
            <p:nvPr/>
          </p:nvSpPr>
          <p:spPr bwMode="auto">
            <a:xfrm>
              <a:off x="1489043" y="4149080"/>
              <a:ext cx="5603237"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Contactor de sobrecarga</a:t>
              </a:r>
            </a:p>
            <a:p>
              <a:pPr marL="0" indent="0">
                <a:buNone/>
              </a:pPr>
              <a:r>
                <a:rPr lang="es-ES" sz="2000" dirty="0" smtClean="0"/>
                <a:t>Interruptor </a:t>
              </a:r>
              <a:r>
                <a:rPr lang="es-ES" sz="2000" dirty="0"/>
                <a:t>contactor de posición que entra en acción cuando un elemento móvil ha sobrepasado su posición de fin de </a:t>
              </a:r>
              <a:r>
                <a:rPr lang="es-ES" sz="2000" dirty="0" smtClean="0"/>
                <a:t>carrera</a:t>
              </a:r>
              <a:endParaRPr lang="es-ES" sz="2000" dirty="0"/>
            </a:p>
          </p:txBody>
        </p:sp>
        <p:pic>
          <p:nvPicPr>
            <p:cNvPr id="8" name="Imagen 7"/>
            <p:cNvPicPr>
              <a:picLocks noChangeAspect="1"/>
            </p:cNvPicPr>
            <p:nvPr/>
          </p:nvPicPr>
          <p:blipFill rotWithShape="1">
            <a:blip r:embed="rId3"/>
            <a:srcRect l="30706" t="12702" r="31134" b="10719"/>
            <a:stretch/>
          </p:blipFill>
          <p:spPr>
            <a:xfrm>
              <a:off x="7380312" y="3717031"/>
              <a:ext cx="1152128" cy="2304257"/>
            </a:xfrm>
            <a:prstGeom prst="rect">
              <a:avLst/>
            </a:prstGeom>
          </p:spPr>
        </p:pic>
      </p:grpSp>
    </p:spTree>
    <p:extLst>
      <p:ext uri="{BB962C8B-B14F-4D97-AF65-F5344CB8AC3E}">
        <p14:creationId xmlns:p14="http://schemas.microsoft.com/office/powerpoint/2010/main" val="218554740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Contactor</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2" name="Grupo 11"/>
          <p:cNvGrpSpPr/>
          <p:nvPr/>
        </p:nvGrpSpPr>
        <p:grpSpPr>
          <a:xfrm>
            <a:off x="1475656" y="2060848"/>
            <a:ext cx="6907473" cy="1872208"/>
            <a:chOff x="1475656" y="2060848"/>
            <a:chExt cx="6907473" cy="1872208"/>
          </a:xfrm>
        </p:grpSpPr>
        <p:sp>
          <p:nvSpPr>
            <p:cNvPr id="10" name="Rectangle 4"/>
            <p:cNvSpPr>
              <a:spLocks noChangeArrowheads="1"/>
            </p:cNvSpPr>
            <p:nvPr/>
          </p:nvSpPr>
          <p:spPr bwMode="auto">
            <a:xfrm>
              <a:off x="1475656" y="2060848"/>
              <a:ext cx="560323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Contactor con contactos abiertos en reposo</a:t>
              </a:r>
            </a:p>
            <a:p>
              <a:pPr marL="0" indent="0">
                <a:buNone/>
              </a:pPr>
              <a:r>
                <a:rPr lang="es-ES" sz="2000" dirty="0" smtClean="0"/>
                <a:t>Aparato </a:t>
              </a:r>
              <a:r>
                <a:rPr lang="es-ES" sz="2000" dirty="0"/>
                <a:t>de interrupción no accionado manualmente, con una sola posición de reposo que corresponde a la apertura de sus contactos. El aparato está previsto, corrientemente, para maniobras frecuentes con cargas y sobrecargas </a:t>
              </a:r>
              <a:r>
                <a:rPr lang="es-ES" sz="2000" dirty="0" smtClean="0"/>
                <a:t>normales</a:t>
              </a:r>
              <a:r>
                <a:rPr lang="es-ES" sz="2000" dirty="0"/>
                <a:t>	</a:t>
              </a:r>
            </a:p>
          </p:txBody>
        </p:sp>
        <p:pic>
          <p:nvPicPr>
            <p:cNvPr id="4" name="Imagen 3"/>
            <p:cNvPicPr>
              <a:picLocks noChangeAspect="1"/>
            </p:cNvPicPr>
            <p:nvPr/>
          </p:nvPicPr>
          <p:blipFill>
            <a:blip r:embed="rId2"/>
            <a:stretch>
              <a:fillRect/>
            </a:stretch>
          </p:blipFill>
          <p:spPr>
            <a:xfrm>
              <a:off x="7668344" y="2060848"/>
              <a:ext cx="714785" cy="1800200"/>
            </a:xfrm>
            <a:prstGeom prst="rect">
              <a:avLst/>
            </a:prstGeom>
          </p:spPr>
        </p:pic>
      </p:grpSp>
      <p:grpSp>
        <p:nvGrpSpPr>
          <p:cNvPr id="11" name="Grupo 10"/>
          <p:cNvGrpSpPr/>
          <p:nvPr/>
        </p:nvGrpSpPr>
        <p:grpSpPr>
          <a:xfrm>
            <a:off x="1475656" y="4298911"/>
            <a:ext cx="6907473" cy="1872208"/>
            <a:chOff x="1475656" y="4298911"/>
            <a:chExt cx="6907473" cy="1872208"/>
          </a:xfrm>
        </p:grpSpPr>
        <p:sp>
          <p:nvSpPr>
            <p:cNvPr id="8" name="Rectangle 4"/>
            <p:cNvSpPr>
              <a:spLocks noChangeArrowheads="1"/>
            </p:cNvSpPr>
            <p:nvPr/>
          </p:nvSpPr>
          <p:spPr bwMode="auto">
            <a:xfrm>
              <a:off x="1475656" y="4298911"/>
              <a:ext cx="560323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Contactor con contactos cerrados en reposo</a:t>
              </a:r>
            </a:p>
            <a:p>
              <a:pPr marL="0" indent="0">
                <a:buNone/>
              </a:pPr>
              <a:r>
                <a:rPr lang="es-ES" sz="2000" dirty="0" smtClean="0"/>
                <a:t>Aparato </a:t>
              </a:r>
              <a:r>
                <a:rPr lang="es-ES" sz="2000" dirty="0"/>
                <a:t>de interrupción no accionado manualmente, con una sola posición de reposo que corresponde a la apertura de sus contactos. El aparato está previsto, corrientemente, para maniobras frecuentes con cargas y sobrecargas </a:t>
              </a:r>
              <a:r>
                <a:rPr lang="es-ES" sz="2000" dirty="0" smtClean="0"/>
                <a:t>normales</a:t>
              </a:r>
              <a:r>
                <a:rPr lang="es-ES" sz="2000" dirty="0"/>
                <a:t>	</a:t>
              </a:r>
            </a:p>
          </p:txBody>
        </p:sp>
        <p:pic>
          <p:nvPicPr>
            <p:cNvPr id="5" name="Imagen 4"/>
            <p:cNvPicPr>
              <a:picLocks noChangeAspect="1"/>
            </p:cNvPicPr>
            <p:nvPr/>
          </p:nvPicPr>
          <p:blipFill>
            <a:blip r:embed="rId3"/>
            <a:stretch>
              <a:fillRect/>
            </a:stretch>
          </p:blipFill>
          <p:spPr>
            <a:xfrm>
              <a:off x="7437210" y="4371119"/>
              <a:ext cx="945919" cy="1800000"/>
            </a:xfrm>
            <a:prstGeom prst="rect">
              <a:avLst/>
            </a:prstGeom>
          </p:spPr>
        </p:pic>
      </p:grpSp>
    </p:spTree>
    <p:extLst>
      <p:ext uri="{BB962C8B-B14F-4D97-AF65-F5344CB8AC3E}">
        <p14:creationId xmlns:p14="http://schemas.microsoft.com/office/powerpoint/2010/main" val="96611286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Contactos</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0" name="Rectangle 4"/>
          <p:cNvSpPr>
            <a:spLocks noChangeArrowheads="1"/>
          </p:cNvSpPr>
          <p:nvPr/>
        </p:nvSpPr>
        <p:spPr bwMode="auto">
          <a:xfrm>
            <a:off x="1489043" y="3933056"/>
            <a:ext cx="5995045" cy="120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a:solidFill>
                  <a:srgbClr val="AE58A3"/>
                </a:solidFill>
              </a:rPr>
              <a:t>Contacto </a:t>
            </a:r>
            <a:r>
              <a:rPr lang="es-ES" sz="2000" b="1" u="sng" dirty="0" smtClean="0">
                <a:solidFill>
                  <a:srgbClr val="AE58A3"/>
                </a:solidFill>
              </a:rPr>
              <a:t>indirecto</a:t>
            </a:r>
          </a:p>
          <a:p>
            <a:pPr marL="0" indent="0">
              <a:buNone/>
            </a:pPr>
            <a:r>
              <a:rPr lang="es-ES" sz="2000" dirty="0" smtClean="0"/>
              <a:t>Contacto </a:t>
            </a:r>
            <a:r>
              <a:rPr lang="es-ES" sz="2000" dirty="0"/>
              <a:t>de personas o animales domésticos con partes que se han puesto bajo tensión como resultado de un fallo de </a:t>
            </a:r>
            <a:r>
              <a:rPr lang="es-ES" sz="2000" dirty="0" smtClean="0"/>
              <a:t>aislamiento </a:t>
            </a:r>
            <a:r>
              <a:rPr lang="es-ES" sz="2000" dirty="0"/>
              <a:t>	</a:t>
            </a:r>
          </a:p>
        </p:txBody>
      </p:sp>
      <p:sp>
        <p:nvSpPr>
          <p:cNvPr id="6" name="Rectangle 4"/>
          <p:cNvSpPr>
            <a:spLocks noChangeArrowheads="1"/>
          </p:cNvSpPr>
          <p:nvPr/>
        </p:nvSpPr>
        <p:spPr bwMode="auto">
          <a:xfrm>
            <a:off x="1489043" y="1772816"/>
            <a:ext cx="5995045"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Contacto directo</a:t>
            </a:r>
            <a:r>
              <a:rPr lang="es-ES" sz="2000" dirty="0"/>
              <a:t>	</a:t>
            </a:r>
          </a:p>
          <a:p>
            <a:pPr marL="0" indent="0">
              <a:buNone/>
            </a:pPr>
            <a:r>
              <a:rPr lang="es-ES" sz="2000" dirty="0" smtClean="0"/>
              <a:t>Contacto </a:t>
            </a:r>
            <a:r>
              <a:rPr lang="es-ES" sz="2000" dirty="0"/>
              <a:t>de personas o animales con partes activas de los materiales y </a:t>
            </a:r>
            <a:r>
              <a:rPr lang="es-ES" sz="2000" dirty="0" smtClean="0"/>
              <a:t>equipos</a:t>
            </a:r>
            <a:endParaRPr lang="es-ES" sz="20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2636912"/>
            <a:ext cx="3096344" cy="1643694"/>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4825518"/>
            <a:ext cx="1788244" cy="1651481"/>
          </a:xfrm>
          <a:prstGeom prst="rect">
            <a:avLst/>
          </a:prstGeom>
        </p:spPr>
      </p:pic>
    </p:spTree>
    <p:extLst>
      <p:ext uri="{BB962C8B-B14F-4D97-AF65-F5344CB8AC3E}">
        <p14:creationId xmlns:p14="http://schemas.microsoft.com/office/powerpoint/2010/main" val="170574779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Corriente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489043" y="2321706"/>
            <a:ext cx="7168077" cy="1254882"/>
            <a:chOff x="1489043" y="1772816"/>
            <a:chExt cx="7168077" cy="1254882"/>
          </a:xfrm>
        </p:grpSpPr>
        <p:sp>
          <p:nvSpPr>
            <p:cNvPr id="6" name="Rectangle 4"/>
            <p:cNvSpPr>
              <a:spLocks noChangeArrowheads="1"/>
            </p:cNvSpPr>
            <p:nvPr/>
          </p:nvSpPr>
          <p:spPr bwMode="auto">
            <a:xfrm>
              <a:off x="1489043" y="1772816"/>
              <a:ext cx="5995045"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de contacto</a:t>
              </a:r>
              <a:r>
                <a:rPr lang="es-ES" sz="2000" dirty="0"/>
                <a:t>	</a:t>
              </a:r>
            </a:p>
            <a:p>
              <a:pPr marL="0" indent="0">
                <a:buNone/>
              </a:pPr>
              <a:r>
                <a:rPr lang="es-ES" sz="2000" dirty="0" smtClean="0"/>
                <a:t>Corriente </a:t>
              </a:r>
              <a:r>
                <a:rPr lang="es-ES" sz="2000" dirty="0"/>
                <a:t>que pasa a través de cuerpo humano o de un animal cuando está sometido a una tensión </a:t>
              </a:r>
              <a:r>
                <a:rPr lang="es-ES" sz="2000" dirty="0" smtClean="0"/>
                <a:t>eléctrica</a:t>
              </a:r>
              <a:endParaRPr lang="es-ES" sz="2000" dirty="0"/>
            </a:p>
          </p:txBody>
        </p:sp>
        <p:pic>
          <p:nvPicPr>
            <p:cNvPr id="2" name="Imagen 1"/>
            <p:cNvPicPr>
              <a:picLocks noChangeAspect="1"/>
            </p:cNvPicPr>
            <p:nvPr/>
          </p:nvPicPr>
          <p:blipFill>
            <a:blip r:embed="rId2"/>
            <a:stretch>
              <a:fillRect/>
            </a:stretch>
          </p:blipFill>
          <p:spPr>
            <a:xfrm>
              <a:off x="7398400" y="1807907"/>
              <a:ext cx="1258720" cy="1219791"/>
            </a:xfrm>
            <a:prstGeom prst="rect">
              <a:avLst/>
            </a:prstGeom>
          </p:spPr>
        </p:pic>
      </p:grpSp>
      <p:grpSp>
        <p:nvGrpSpPr>
          <p:cNvPr id="11" name="Grupo 10"/>
          <p:cNvGrpSpPr/>
          <p:nvPr/>
        </p:nvGrpSpPr>
        <p:grpSpPr>
          <a:xfrm>
            <a:off x="1489043" y="4337930"/>
            <a:ext cx="7168077" cy="1323318"/>
            <a:chOff x="1489043" y="3933056"/>
            <a:chExt cx="7168077" cy="1323318"/>
          </a:xfrm>
        </p:grpSpPr>
        <p:sp>
          <p:nvSpPr>
            <p:cNvPr id="10" name="Rectangle 4"/>
            <p:cNvSpPr>
              <a:spLocks noChangeArrowheads="1"/>
            </p:cNvSpPr>
            <p:nvPr/>
          </p:nvSpPr>
          <p:spPr bwMode="auto">
            <a:xfrm>
              <a:off x="1489043" y="3933056"/>
              <a:ext cx="5873285" cy="120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a:solidFill>
                    <a:srgbClr val="AE58A3"/>
                  </a:solidFill>
                </a:rPr>
                <a:t>Corriente de </a:t>
              </a:r>
              <a:r>
                <a:rPr lang="es-ES" sz="2000" b="1" u="sng" dirty="0" smtClean="0">
                  <a:solidFill>
                    <a:srgbClr val="AE58A3"/>
                  </a:solidFill>
                </a:rPr>
                <a:t>choque</a:t>
              </a:r>
            </a:p>
            <a:p>
              <a:pPr marL="0" indent="0">
                <a:buNone/>
              </a:pPr>
              <a:r>
                <a:rPr lang="es-ES" sz="2000" dirty="0" smtClean="0"/>
                <a:t>Corriente </a:t>
              </a:r>
              <a:r>
                <a:rPr lang="es-ES" sz="2000" dirty="0"/>
                <a:t>de contacto que podría provocar efectos </a:t>
              </a:r>
              <a:r>
                <a:rPr lang="es-ES" sz="2000" dirty="0" smtClean="0"/>
                <a:t>fisiopatológicos </a:t>
              </a:r>
              <a:r>
                <a:rPr lang="es-ES" sz="2000" dirty="0"/>
                <a:t>	</a:t>
              </a:r>
            </a:p>
          </p:txBody>
        </p:sp>
        <p:pic>
          <p:nvPicPr>
            <p:cNvPr id="8" name="Imagen 7"/>
            <p:cNvPicPr>
              <a:picLocks noChangeAspect="1"/>
            </p:cNvPicPr>
            <p:nvPr/>
          </p:nvPicPr>
          <p:blipFill>
            <a:blip r:embed="rId3"/>
            <a:stretch>
              <a:fillRect/>
            </a:stretch>
          </p:blipFill>
          <p:spPr>
            <a:xfrm>
              <a:off x="7362328" y="4005064"/>
              <a:ext cx="1294792" cy="1251310"/>
            </a:xfrm>
            <a:prstGeom prst="rect">
              <a:avLst/>
            </a:prstGeom>
          </p:spPr>
        </p:pic>
      </p:grpSp>
    </p:spTree>
    <p:extLst>
      <p:ext uri="{BB962C8B-B14F-4D97-AF65-F5344CB8AC3E}">
        <p14:creationId xmlns:p14="http://schemas.microsoft.com/office/powerpoint/2010/main" val="297394159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Corriente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2" name="Grupo 11"/>
          <p:cNvGrpSpPr/>
          <p:nvPr/>
        </p:nvGrpSpPr>
        <p:grpSpPr>
          <a:xfrm>
            <a:off x="1489044" y="2183607"/>
            <a:ext cx="7187413" cy="1389409"/>
            <a:chOff x="1489044" y="2141173"/>
            <a:chExt cx="7187413" cy="1389409"/>
          </a:xfrm>
        </p:grpSpPr>
        <p:sp>
          <p:nvSpPr>
            <p:cNvPr id="6" name="Rectangle 4"/>
            <p:cNvSpPr>
              <a:spLocks noChangeArrowheads="1"/>
            </p:cNvSpPr>
            <p:nvPr/>
          </p:nvSpPr>
          <p:spPr bwMode="auto">
            <a:xfrm>
              <a:off x="1489044" y="2321706"/>
              <a:ext cx="5459220"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admisible permanente</a:t>
              </a:r>
              <a:r>
                <a:rPr lang="es-ES" sz="2000" dirty="0"/>
                <a:t>	</a:t>
              </a:r>
            </a:p>
            <a:p>
              <a:pPr marL="0" indent="0" algn="just">
                <a:buNone/>
              </a:pPr>
              <a:r>
                <a:rPr lang="es-ES" sz="2000" dirty="0" smtClean="0"/>
                <a:t>Valor </a:t>
              </a:r>
              <a:r>
                <a:rPr lang="es-ES" sz="2000" dirty="0"/>
                <a:t>máximo de la corriente que circula permanentemente por un conductor, en condiciones específicas, sin que su temperatura de régimen permanente supere un valor </a:t>
              </a:r>
              <a:r>
                <a:rPr lang="es-ES" sz="2000" dirty="0" smtClean="0"/>
                <a:t>especificado</a:t>
              </a:r>
              <a:endParaRPr lang="es-ES" sz="2000" dirty="0"/>
            </a:p>
          </p:txBody>
        </p:sp>
        <p:pic>
          <p:nvPicPr>
            <p:cNvPr id="3" name="Imagen 2"/>
            <p:cNvPicPr>
              <a:picLocks noChangeAspect="1"/>
            </p:cNvPicPr>
            <p:nvPr/>
          </p:nvPicPr>
          <p:blipFill>
            <a:blip r:embed="rId2">
              <a:clrChange>
                <a:clrFrom>
                  <a:srgbClr val="FFFFFF"/>
                </a:clrFrom>
                <a:clrTo>
                  <a:srgbClr val="FFFFFF">
                    <a:alpha val="0"/>
                  </a:srgbClr>
                </a:clrTo>
              </a:clrChange>
            </a:blip>
            <a:stretch>
              <a:fillRect/>
            </a:stretch>
          </p:blipFill>
          <p:spPr>
            <a:xfrm>
              <a:off x="6877609" y="2141173"/>
              <a:ext cx="1798848" cy="1389409"/>
            </a:xfrm>
            <a:prstGeom prst="rect">
              <a:avLst/>
            </a:prstGeom>
          </p:spPr>
        </p:pic>
      </p:grpSp>
      <p:grpSp>
        <p:nvGrpSpPr>
          <p:cNvPr id="13" name="Grupo 12"/>
          <p:cNvGrpSpPr/>
          <p:nvPr/>
        </p:nvGrpSpPr>
        <p:grpSpPr>
          <a:xfrm>
            <a:off x="1489044" y="4121906"/>
            <a:ext cx="7166251" cy="1899382"/>
            <a:chOff x="1489044" y="4337930"/>
            <a:chExt cx="7166251" cy="1899382"/>
          </a:xfrm>
        </p:grpSpPr>
        <p:sp>
          <p:nvSpPr>
            <p:cNvPr id="10" name="Rectangle 4"/>
            <p:cNvSpPr>
              <a:spLocks noChangeArrowheads="1"/>
            </p:cNvSpPr>
            <p:nvPr/>
          </p:nvSpPr>
          <p:spPr bwMode="auto">
            <a:xfrm>
              <a:off x="1489044" y="4337930"/>
              <a:ext cx="5243196" cy="189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convencional de funcionamiento de un dispositivo de protección</a:t>
              </a:r>
              <a:r>
                <a:rPr lang="es-ES" sz="2000" dirty="0"/>
                <a:t>	</a:t>
              </a:r>
            </a:p>
            <a:p>
              <a:pPr marL="0" indent="0" algn="just">
                <a:buNone/>
              </a:pPr>
              <a:r>
                <a:rPr lang="es-ES" sz="2000" dirty="0" smtClean="0"/>
                <a:t>Valor </a:t>
              </a:r>
              <a:r>
                <a:rPr lang="es-ES" sz="2000" dirty="0"/>
                <a:t>especificado que provoca el funcionamiento del dispositivo de protección antes de transcurrir un intervalo de tiempo determinado de una duración especificada llamado tiempo </a:t>
              </a:r>
              <a:r>
                <a:rPr lang="es-ES" sz="2000" dirty="0" smtClean="0"/>
                <a:t>convencional</a:t>
              </a:r>
              <a:r>
                <a:rPr lang="es-ES" sz="2000" dirty="0"/>
                <a:t>	</a:t>
              </a:r>
            </a:p>
          </p:txBody>
        </p:sp>
        <p:pic>
          <p:nvPicPr>
            <p:cNvPr id="4" name="Imagen 3"/>
            <p:cNvPicPr>
              <a:picLocks noChangeAspect="1"/>
            </p:cNvPicPr>
            <p:nvPr/>
          </p:nvPicPr>
          <p:blipFill>
            <a:blip r:embed="rId3"/>
            <a:stretch>
              <a:fillRect/>
            </a:stretch>
          </p:blipFill>
          <p:spPr>
            <a:xfrm>
              <a:off x="6877609" y="4661390"/>
              <a:ext cx="1777686" cy="1090853"/>
            </a:xfrm>
            <a:prstGeom prst="rect">
              <a:avLst/>
            </a:prstGeom>
          </p:spPr>
        </p:pic>
      </p:grpSp>
    </p:spTree>
    <p:extLst>
      <p:ext uri="{BB962C8B-B14F-4D97-AF65-F5344CB8AC3E}">
        <p14:creationId xmlns:p14="http://schemas.microsoft.com/office/powerpoint/2010/main" val="158866090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Corriente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8" name="Grupo 17"/>
          <p:cNvGrpSpPr/>
          <p:nvPr/>
        </p:nvGrpSpPr>
        <p:grpSpPr>
          <a:xfrm>
            <a:off x="1483636" y="2276872"/>
            <a:ext cx="7180818" cy="1064860"/>
            <a:chOff x="1483636" y="5748516"/>
            <a:chExt cx="7180818" cy="1064860"/>
          </a:xfrm>
        </p:grpSpPr>
        <p:sp>
          <p:nvSpPr>
            <p:cNvPr id="15" name="Rectangle 4"/>
            <p:cNvSpPr>
              <a:spLocks noChangeArrowheads="1"/>
            </p:cNvSpPr>
            <p:nvPr/>
          </p:nvSpPr>
          <p:spPr bwMode="auto">
            <a:xfrm>
              <a:off x="1483636" y="5748516"/>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de cortocircuito franco</a:t>
              </a:r>
              <a:r>
                <a:rPr lang="es-ES" sz="2000" dirty="0"/>
                <a:t>	</a:t>
              </a:r>
            </a:p>
            <a:p>
              <a:pPr marL="0" indent="0" algn="just">
                <a:buNone/>
              </a:pPr>
              <a:r>
                <a:rPr lang="es-ES" sz="1800" dirty="0" smtClean="0"/>
                <a:t>Sobreintensidad </a:t>
              </a:r>
              <a:r>
                <a:rPr lang="es-ES" sz="1800" dirty="0"/>
                <a:t>producida por un fallo de impedancia despreciable, entre dos conductores activos que presentan una diferencia de potencial en condiciones normales de </a:t>
              </a:r>
              <a:r>
                <a:rPr lang="es-ES" sz="1800" dirty="0" smtClean="0"/>
                <a:t>servicio</a:t>
              </a:r>
              <a:endParaRPr lang="es-ES" sz="1800" dirty="0"/>
            </a:p>
          </p:txBody>
        </p:sp>
        <p:pic>
          <p:nvPicPr>
            <p:cNvPr id="17" name="Imagen 16"/>
            <p:cNvPicPr>
              <a:picLocks noChangeAspect="1"/>
            </p:cNvPicPr>
            <p:nvPr/>
          </p:nvPicPr>
          <p:blipFill>
            <a:blip r:embed="rId2"/>
            <a:stretch>
              <a:fillRect/>
            </a:stretch>
          </p:blipFill>
          <p:spPr>
            <a:xfrm>
              <a:off x="6825999" y="5810583"/>
              <a:ext cx="1838455" cy="1002793"/>
            </a:xfrm>
            <a:prstGeom prst="rect">
              <a:avLst/>
            </a:prstGeom>
          </p:spPr>
        </p:pic>
      </p:grpSp>
      <p:grpSp>
        <p:nvGrpSpPr>
          <p:cNvPr id="23" name="Grupo 22"/>
          <p:cNvGrpSpPr/>
          <p:nvPr/>
        </p:nvGrpSpPr>
        <p:grpSpPr>
          <a:xfrm>
            <a:off x="1483636" y="4221088"/>
            <a:ext cx="7192820" cy="1368152"/>
            <a:chOff x="1483636" y="4221088"/>
            <a:chExt cx="7192820" cy="1368152"/>
          </a:xfrm>
        </p:grpSpPr>
        <p:sp>
          <p:nvSpPr>
            <p:cNvPr id="20" name="Rectangle 4"/>
            <p:cNvSpPr>
              <a:spLocks noChangeArrowheads="1"/>
            </p:cNvSpPr>
            <p:nvPr/>
          </p:nvSpPr>
          <p:spPr bwMode="auto">
            <a:xfrm>
              <a:off x="1483636" y="4221088"/>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de sobrecarga de un circuito</a:t>
              </a:r>
              <a:r>
                <a:rPr lang="es-ES" sz="2000" dirty="0"/>
                <a:t>	</a:t>
              </a:r>
            </a:p>
            <a:p>
              <a:pPr marL="0" indent="0">
                <a:buNone/>
              </a:pPr>
              <a:r>
                <a:rPr lang="es-ES" sz="1800" dirty="0" smtClean="0"/>
                <a:t>Sobreintensidad </a:t>
              </a:r>
              <a:r>
                <a:rPr lang="es-ES" sz="1800" dirty="0"/>
                <a:t>que se produce en un circuito, en ausencia de un fallo </a:t>
              </a:r>
              <a:r>
                <a:rPr lang="es-ES" sz="1800" dirty="0" smtClean="0"/>
                <a:t>eléctrico</a:t>
              </a:r>
              <a:endParaRPr lang="es-ES" sz="1800" dirty="0"/>
            </a:p>
          </p:txBody>
        </p:sp>
        <p:pic>
          <p:nvPicPr>
            <p:cNvPr id="22" name="Imagen 21"/>
            <p:cNvPicPr>
              <a:picLocks noChangeAspect="1"/>
            </p:cNvPicPr>
            <p:nvPr/>
          </p:nvPicPr>
          <p:blipFill>
            <a:blip r:embed="rId3"/>
            <a:stretch>
              <a:fillRect/>
            </a:stretch>
          </p:blipFill>
          <p:spPr>
            <a:xfrm>
              <a:off x="6660231" y="4310291"/>
              <a:ext cx="2016225" cy="1278949"/>
            </a:xfrm>
            <a:prstGeom prst="rect">
              <a:avLst/>
            </a:prstGeom>
          </p:spPr>
        </p:pic>
      </p:grpSp>
    </p:spTree>
    <p:extLst>
      <p:ext uri="{BB962C8B-B14F-4D97-AF65-F5344CB8AC3E}">
        <p14:creationId xmlns:p14="http://schemas.microsoft.com/office/powerpoint/2010/main" val="379457749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Corriente de defecto</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83636" y="1752584"/>
            <a:ext cx="7048804" cy="1028344"/>
            <a:chOff x="1483636" y="2276872"/>
            <a:chExt cx="7048804" cy="1028344"/>
          </a:xfrm>
        </p:grpSpPr>
        <p:sp>
          <p:nvSpPr>
            <p:cNvPr id="15" name="Rectangle 4"/>
            <p:cNvSpPr>
              <a:spLocks noChangeArrowheads="1"/>
            </p:cNvSpPr>
            <p:nvPr/>
          </p:nvSpPr>
          <p:spPr bwMode="auto">
            <a:xfrm>
              <a:off x="1483636" y="2276872"/>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de defecto o de falta</a:t>
              </a:r>
              <a:r>
                <a:rPr lang="es-ES" sz="2000" dirty="0"/>
                <a:t>	</a:t>
              </a:r>
            </a:p>
            <a:p>
              <a:pPr marL="0" indent="0">
                <a:buNone/>
              </a:pPr>
              <a:r>
                <a:rPr lang="es-ES" sz="1800" dirty="0" smtClean="0"/>
                <a:t>Corriente </a:t>
              </a:r>
              <a:r>
                <a:rPr lang="es-ES" sz="1800" dirty="0"/>
                <a:t>que circula debido a un defecto de </a:t>
              </a:r>
              <a:r>
                <a:rPr lang="es-ES" sz="1800" dirty="0" smtClean="0"/>
                <a:t>aislamiento</a:t>
              </a:r>
              <a:endParaRPr lang="es-ES" sz="1800" dirty="0"/>
            </a:p>
          </p:txBody>
        </p:sp>
        <p:pic>
          <p:nvPicPr>
            <p:cNvPr id="2" name="Imagen 1"/>
            <p:cNvPicPr>
              <a:picLocks noChangeAspect="1"/>
            </p:cNvPicPr>
            <p:nvPr/>
          </p:nvPicPr>
          <p:blipFill>
            <a:blip r:embed="rId2"/>
            <a:stretch>
              <a:fillRect/>
            </a:stretch>
          </p:blipFill>
          <p:spPr>
            <a:xfrm>
              <a:off x="6660232" y="2424287"/>
              <a:ext cx="1872208" cy="733514"/>
            </a:xfrm>
            <a:prstGeom prst="rect">
              <a:avLst/>
            </a:prstGeom>
          </p:spPr>
        </p:pic>
      </p:grpSp>
      <p:grpSp>
        <p:nvGrpSpPr>
          <p:cNvPr id="5" name="Grupo 4"/>
          <p:cNvGrpSpPr/>
          <p:nvPr/>
        </p:nvGrpSpPr>
        <p:grpSpPr>
          <a:xfrm>
            <a:off x="1483636" y="2896540"/>
            <a:ext cx="7013578" cy="1108524"/>
            <a:chOff x="1483636" y="2780928"/>
            <a:chExt cx="7013578" cy="1108524"/>
          </a:xfrm>
        </p:grpSpPr>
        <p:sp>
          <p:nvSpPr>
            <p:cNvPr id="20" name="Rectangle 4"/>
            <p:cNvSpPr>
              <a:spLocks noChangeArrowheads="1"/>
            </p:cNvSpPr>
            <p:nvPr/>
          </p:nvSpPr>
          <p:spPr bwMode="auto">
            <a:xfrm>
              <a:off x="1483636" y="2780928"/>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de defecto a tierra</a:t>
              </a:r>
              <a:r>
                <a:rPr lang="es-ES" sz="2000" dirty="0"/>
                <a:t>	</a:t>
              </a:r>
            </a:p>
            <a:p>
              <a:pPr marL="0" indent="0">
                <a:buNone/>
              </a:pPr>
              <a:r>
                <a:rPr lang="es-ES" sz="1800" dirty="0" smtClean="0"/>
                <a:t>Corriente </a:t>
              </a:r>
              <a:r>
                <a:rPr lang="es-ES" sz="1800" dirty="0"/>
                <a:t>que en caso de un solo punto de defecto a tierra, se deriva por el citado punto desde el circuito averiado a tierra o partes conectadas a </a:t>
              </a:r>
              <a:r>
                <a:rPr lang="es-ES" sz="1800" dirty="0" smtClean="0"/>
                <a:t>tierra</a:t>
              </a:r>
              <a:endParaRPr lang="es-ES" sz="1800" dirty="0"/>
            </a:p>
          </p:txBody>
        </p:sp>
        <p:pic>
          <p:nvPicPr>
            <p:cNvPr id="4" name="Imagen 3"/>
            <p:cNvPicPr>
              <a:picLocks noChangeAspect="1"/>
            </p:cNvPicPr>
            <p:nvPr/>
          </p:nvPicPr>
          <p:blipFill>
            <a:blip r:embed="rId3"/>
            <a:stretch>
              <a:fillRect/>
            </a:stretch>
          </p:blipFill>
          <p:spPr>
            <a:xfrm>
              <a:off x="7020139" y="2924944"/>
              <a:ext cx="1477075" cy="964508"/>
            </a:xfrm>
            <a:prstGeom prst="rect">
              <a:avLst/>
            </a:prstGeom>
          </p:spPr>
        </p:pic>
      </p:grpSp>
      <p:grpSp>
        <p:nvGrpSpPr>
          <p:cNvPr id="8" name="Grupo 7"/>
          <p:cNvGrpSpPr/>
          <p:nvPr/>
        </p:nvGrpSpPr>
        <p:grpSpPr>
          <a:xfrm>
            <a:off x="1483636" y="4221088"/>
            <a:ext cx="7048804" cy="1059518"/>
            <a:chOff x="1483636" y="4221088"/>
            <a:chExt cx="7048804" cy="1059518"/>
          </a:xfrm>
        </p:grpSpPr>
        <p:sp>
          <p:nvSpPr>
            <p:cNvPr id="16" name="Rectangle 4"/>
            <p:cNvSpPr>
              <a:spLocks noChangeArrowheads="1"/>
            </p:cNvSpPr>
            <p:nvPr/>
          </p:nvSpPr>
          <p:spPr bwMode="auto">
            <a:xfrm>
              <a:off x="1483636" y="4221088"/>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de fuga en una instalación</a:t>
              </a:r>
              <a:r>
                <a:rPr lang="es-ES" sz="2000" dirty="0"/>
                <a:t>	</a:t>
              </a:r>
            </a:p>
            <a:p>
              <a:pPr marL="0" indent="0">
                <a:buNone/>
              </a:pPr>
              <a:r>
                <a:rPr lang="es-ES" sz="1800" dirty="0" smtClean="0"/>
                <a:t>Corriente </a:t>
              </a:r>
              <a:r>
                <a:rPr lang="es-ES" sz="1800" dirty="0"/>
                <a:t>que, en ausencia de fallos, se transmite a la tierra o a elementos conductores del </a:t>
              </a:r>
              <a:r>
                <a:rPr lang="es-ES" sz="1800" dirty="0" smtClean="0"/>
                <a:t>circuito</a:t>
              </a:r>
              <a:endParaRPr lang="es-ES" sz="1800" dirty="0"/>
            </a:p>
          </p:txBody>
        </p:sp>
        <p:pic>
          <p:nvPicPr>
            <p:cNvPr id="6" name="Imagen 5"/>
            <p:cNvPicPr>
              <a:picLocks noChangeAspect="1"/>
            </p:cNvPicPr>
            <p:nvPr/>
          </p:nvPicPr>
          <p:blipFill>
            <a:blip r:embed="rId4"/>
            <a:stretch>
              <a:fillRect/>
            </a:stretch>
          </p:blipFill>
          <p:spPr>
            <a:xfrm>
              <a:off x="7020139" y="4293096"/>
              <a:ext cx="1512301" cy="987510"/>
            </a:xfrm>
            <a:prstGeom prst="rect">
              <a:avLst/>
            </a:prstGeom>
          </p:spPr>
        </p:pic>
      </p:grpSp>
      <p:grpSp>
        <p:nvGrpSpPr>
          <p:cNvPr id="11" name="Grupo 10"/>
          <p:cNvGrpSpPr/>
          <p:nvPr/>
        </p:nvGrpSpPr>
        <p:grpSpPr>
          <a:xfrm>
            <a:off x="1481879" y="5484999"/>
            <a:ext cx="7003638" cy="1080809"/>
            <a:chOff x="1481879" y="5484999"/>
            <a:chExt cx="7003638" cy="1080809"/>
          </a:xfrm>
        </p:grpSpPr>
        <p:sp>
          <p:nvSpPr>
            <p:cNvPr id="24" name="Rectangle 4"/>
            <p:cNvSpPr>
              <a:spLocks noChangeArrowheads="1"/>
            </p:cNvSpPr>
            <p:nvPr/>
          </p:nvSpPr>
          <p:spPr bwMode="auto">
            <a:xfrm>
              <a:off x="1481879" y="5537464"/>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de puesta a tierra</a:t>
              </a:r>
              <a:r>
                <a:rPr lang="es-ES" sz="2000" dirty="0"/>
                <a:t>	</a:t>
              </a:r>
            </a:p>
            <a:p>
              <a:pPr marL="0" indent="0">
                <a:buNone/>
              </a:pPr>
              <a:r>
                <a:rPr lang="es-ES" sz="1800" dirty="0" smtClean="0"/>
                <a:t>Corriente </a:t>
              </a:r>
              <a:r>
                <a:rPr lang="es-ES" sz="1800" dirty="0"/>
                <a:t>total que se deriva a tierra a través de la puesta a </a:t>
              </a:r>
              <a:r>
                <a:rPr lang="es-ES" sz="1800" dirty="0" smtClean="0"/>
                <a:t>tierra</a:t>
              </a:r>
              <a:endParaRPr lang="es-ES" sz="1800" dirty="0"/>
            </a:p>
          </p:txBody>
        </p:sp>
        <p:pic>
          <p:nvPicPr>
            <p:cNvPr id="10" name="Imagen 9"/>
            <p:cNvPicPr>
              <a:picLocks noChangeAspect="1"/>
            </p:cNvPicPr>
            <p:nvPr/>
          </p:nvPicPr>
          <p:blipFill>
            <a:blip r:embed="rId5"/>
            <a:stretch>
              <a:fillRect/>
            </a:stretch>
          </p:blipFill>
          <p:spPr>
            <a:xfrm>
              <a:off x="6902693" y="5484999"/>
              <a:ext cx="1582824" cy="1080809"/>
            </a:xfrm>
            <a:prstGeom prst="rect">
              <a:avLst/>
            </a:prstGeom>
          </p:spPr>
        </p:pic>
      </p:grpSp>
    </p:spTree>
    <p:extLst>
      <p:ext uri="{BB962C8B-B14F-4D97-AF65-F5344CB8AC3E}">
        <p14:creationId xmlns:p14="http://schemas.microsoft.com/office/powerpoint/2010/main" val="156590726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Aislamiento</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6" name="Grupo 15"/>
          <p:cNvGrpSpPr/>
          <p:nvPr/>
        </p:nvGrpSpPr>
        <p:grpSpPr>
          <a:xfrm>
            <a:off x="1489043" y="3645024"/>
            <a:ext cx="7259421" cy="1165513"/>
            <a:chOff x="1489043" y="2962672"/>
            <a:chExt cx="7259421" cy="1165513"/>
          </a:xfrm>
        </p:grpSpPr>
        <p:sp>
          <p:nvSpPr>
            <p:cNvPr id="10" name="Rectangle 4"/>
            <p:cNvSpPr>
              <a:spLocks noChangeArrowheads="1"/>
            </p:cNvSpPr>
            <p:nvPr/>
          </p:nvSpPr>
          <p:spPr bwMode="auto">
            <a:xfrm>
              <a:off x="1489043" y="2962672"/>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a:solidFill>
                    <a:srgbClr val="AE58A3"/>
                  </a:solidFill>
                </a:rPr>
                <a:t>Aislamiento principal</a:t>
              </a:r>
            </a:p>
            <a:p>
              <a:pPr marL="0" indent="0" algn="just">
                <a:buFont typeface="Wingdings" pitchFamily="2" charset="2"/>
                <a:buNone/>
                <a:defRPr/>
              </a:pPr>
              <a:r>
                <a:rPr lang="es-ES" sz="2000" dirty="0" smtClean="0"/>
                <a:t>Aislamiento </a:t>
              </a:r>
              <a:r>
                <a:rPr lang="es-ES" sz="2000" dirty="0"/>
                <a:t>de las partes activas, cuyo deterioro podría provocar riesgo de choque </a:t>
              </a:r>
              <a:r>
                <a:rPr lang="es-ES" sz="2000" dirty="0" smtClean="0"/>
                <a:t>eléctrico</a:t>
              </a:r>
            </a:p>
          </p:txBody>
        </p:sp>
        <p:pic>
          <p:nvPicPr>
            <p:cNvPr id="11" name="Picture 5" descr="Resultado de imagen de LAVADOR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5940" y="3212976"/>
              <a:ext cx="1222524" cy="91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upo 4"/>
          <p:cNvGrpSpPr/>
          <p:nvPr/>
        </p:nvGrpSpPr>
        <p:grpSpPr>
          <a:xfrm>
            <a:off x="1489043" y="2259999"/>
            <a:ext cx="7030665" cy="1096993"/>
            <a:chOff x="1489043" y="1905909"/>
            <a:chExt cx="7030665" cy="1096993"/>
          </a:xfrm>
        </p:grpSpPr>
        <p:sp>
          <p:nvSpPr>
            <p:cNvPr id="6" name="Rectangle 4"/>
            <p:cNvSpPr>
              <a:spLocks noChangeArrowheads="1"/>
            </p:cNvSpPr>
            <p:nvPr/>
          </p:nvSpPr>
          <p:spPr bwMode="auto">
            <a:xfrm>
              <a:off x="1489043" y="1905909"/>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Aislamiento de un cable </a:t>
              </a:r>
              <a:endParaRPr lang="es-ES" sz="2000" b="1" u="sng" dirty="0">
                <a:solidFill>
                  <a:srgbClr val="AE58A3"/>
                </a:solidFill>
              </a:endParaRPr>
            </a:p>
            <a:p>
              <a:pPr marL="0" indent="0">
                <a:buNone/>
              </a:pPr>
              <a:r>
                <a:rPr lang="es-ES" sz="2000" dirty="0"/>
                <a:t>Conjunto de materiales aislantes que forman parte de un cable y cuya función específica es soportar la tensión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7184" y="2117795"/>
              <a:ext cx="1222524" cy="885107"/>
            </a:xfrm>
            <a:prstGeom prst="rect">
              <a:avLst/>
            </a:prstGeom>
          </p:spPr>
        </p:pic>
      </p:grpSp>
      <p:grpSp>
        <p:nvGrpSpPr>
          <p:cNvPr id="17" name="Grupo 16"/>
          <p:cNvGrpSpPr/>
          <p:nvPr/>
        </p:nvGrpSpPr>
        <p:grpSpPr>
          <a:xfrm>
            <a:off x="1489043" y="5036533"/>
            <a:ext cx="7104277" cy="1056763"/>
            <a:chOff x="1489043" y="4066224"/>
            <a:chExt cx="7104277" cy="1056763"/>
          </a:xfrm>
        </p:grpSpPr>
        <p:sp>
          <p:nvSpPr>
            <p:cNvPr id="14" name="Rectangle 4"/>
            <p:cNvSpPr>
              <a:spLocks noChangeArrowheads="1"/>
            </p:cNvSpPr>
            <p:nvPr/>
          </p:nvSpPr>
          <p:spPr bwMode="auto">
            <a:xfrm>
              <a:off x="1489043" y="4066224"/>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Aislamiento funcional </a:t>
              </a:r>
            </a:p>
            <a:p>
              <a:pPr marL="0" indent="0">
                <a:buNone/>
              </a:pPr>
              <a:r>
                <a:rPr lang="es-ES" sz="2000" dirty="0" smtClean="0"/>
                <a:t>Aislamiento </a:t>
              </a:r>
              <a:r>
                <a:rPr lang="es-ES" sz="2000" dirty="0"/>
                <a:t>necesario para garantizar el funcionamiento normal y la protección fundamental contra los choques </a:t>
              </a:r>
              <a:r>
                <a:rPr lang="es-ES" sz="2000" dirty="0" smtClean="0"/>
                <a:t>eléctricos</a:t>
              </a:r>
              <a:endParaRPr lang="es-ES" sz="2000" dirty="0"/>
            </a:p>
          </p:txBody>
        </p:sp>
        <p:pic>
          <p:nvPicPr>
            <p:cNvPr id="3" name="Imagen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4088" y="4499847"/>
              <a:ext cx="1109232" cy="623140"/>
            </a:xfrm>
            <a:prstGeom prst="rect">
              <a:avLst/>
            </a:prstGeom>
          </p:spPr>
        </p:pic>
      </p:gr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Corriente diferencial</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3" name="Grupo 12"/>
          <p:cNvGrpSpPr/>
          <p:nvPr/>
        </p:nvGrpSpPr>
        <p:grpSpPr>
          <a:xfrm>
            <a:off x="1483636" y="2363264"/>
            <a:ext cx="7192821" cy="1321051"/>
            <a:chOff x="1483636" y="2112624"/>
            <a:chExt cx="7192821" cy="1321051"/>
          </a:xfrm>
        </p:grpSpPr>
        <p:sp>
          <p:nvSpPr>
            <p:cNvPr id="15" name="Rectangle 4"/>
            <p:cNvSpPr>
              <a:spLocks noChangeArrowheads="1"/>
            </p:cNvSpPr>
            <p:nvPr/>
          </p:nvSpPr>
          <p:spPr bwMode="auto">
            <a:xfrm>
              <a:off x="1483636" y="2112624"/>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Corriente diferencial residual</a:t>
              </a:r>
              <a:r>
                <a:rPr lang="es-ES" sz="2000" dirty="0"/>
                <a:t>	</a:t>
              </a:r>
            </a:p>
            <a:p>
              <a:pPr marL="0" indent="0">
                <a:buNone/>
              </a:pPr>
              <a:r>
                <a:rPr lang="es-ES" sz="1800" dirty="0" smtClean="0"/>
                <a:t>Suma </a:t>
              </a:r>
              <a:r>
                <a:rPr lang="es-ES" sz="1800" dirty="0"/>
                <a:t>algebraica de los valores instantáneos de las corrientes que circulan a través de todos los conductores activos de un circuito, en un punto de una instalación </a:t>
              </a:r>
              <a:r>
                <a:rPr lang="es-ES" sz="1800" dirty="0" smtClean="0"/>
                <a:t>eléctrica</a:t>
              </a:r>
              <a:endParaRPr lang="es-ES" sz="1800" dirty="0"/>
            </a:p>
          </p:txBody>
        </p:sp>
        <p:pic>
          <p:nvPicPr>
            <p:cNvPr id="12" name="Imagen 11"/>
            <p:cNvPicPr>
              <a:picLocks noChangeAspect="1"/>
            </p:cNvPicPr>
            <p:nvPr/>
          </p:nvPicPr>
          <p:blipFill>
            <a:blip r:embed="rId2"/>
            <a:stretch>
              <a:fillRect/>
            </a:stretch>
          </p:blipFill>
          <p:spPr>
            <a:xfrm>
              <a:off x="6876256" y="2217868"/>
              <a:ext cx="1800201" cy="1215807"/>
            </a:xfrm>
            <a:prstGeom prst="rect">
              <a:avLst/>
            </a:prstGeom>
          </p:spPr>
        </p:pic>
      </p:grpSp>
      <p:grpSp>
        <p:nvGrpSpPr>
          <p:cNvPr id="17" name="Grupo 16"/>
          <p:cNvGrpSpPr/>
          <p:nvPr/>
        </p:nvGrpSpPr>
        <p:grpSpPr>
          <a:xfrm>
            <a:off x="1483636" y="4227300"/>
            <a:ext cx="7192821" cy="1289932"/>
            <a:chOff x="1483636" y="3976660"/>
            <a:chExt cx="7192821" cy="1289932"/>
          </a:xfrm>
        </p:grpSpPr>
        <p:sp>
          <p:nvSpPr>
            <p:cNvPr id="20" name="Rectangle 4"/>
            <p:cNvSpPr>
              <a:spLocks noChangeArrowheads="1"/>
            </p:cNvSpPr>
            <p:nvPr/>
          </p:nvSpPr>
          <p:spPr bwMode="auto">
            <a:xfrm>
              <a:off x="1483636" y="3976660"/>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Corriente diferencial residual </a:t>
              </a:r>
              <a:r>
                <a:rPr lang="es-ES" sz="2000" b="1" u="sng" dirty="0" smtClean="0">
                  <a:solidFill>
                    <a:srgbClr val="AE58A3"/>
                  </a:solidFill>
                </a:rPr>
                <a:t>de funcionamiento</a:t>
              </a:r>
              <a:r>
                <a:rPr lang="es-ES" sz="2000" dirty="0"/>
                <a:t>	</a:t>
              </a:r>
            </a:p>
            <a:p>
              <a:pPr marL="0" indent="0">
                <a:buNone/>
              </a:pPr>
              <a:r>
                <a:rPr lang="es-ES" sz="1800" dirty="0" smtClean="0"/>
                <a:t>Valor </a:t>
              </a:r>
              <a:r>
                <a:rPr lang="es-ES" sz="1800" dirty="0"/>
                <a:t>de la corriente diferencial residual que provoca el funcionamiento de un dispositivo de </a:t>
              </a:r>
              <a:r>
                <a:rPr lang="es-ES" sz="1800" dirty="0" smtClean="0"/>
                <a:t>protección</a:t>
              </a:r>
            </a:p>
          </p:txBody>
        </p:sp>
        <p:pic>
          <p:nvPicPr>
            <p:cNvPr id="14" name="Imagen 13"/>
            <p:cNvPicPr>
              <a:picLocks noChangeAspect="1"/>
            </p:cNvPicPr>
            <p:nvPr/>
          </p:nvPicPr>
          <p:blipFill>
            <a:blip r:embed="rId3"/>
            <a:stretch>
              <a:fillRect/>
            </a:stretch>
          </p:blipFill>
          <p:spPr>
            <a:xfrm>
              <a:off x="6740624" y="3980852"/>
              <a:ext cx="1935833" cy="1285740"/>
            </a:xfrm>
            <a:prstGeom prst="rect">
              <a:avLst/>
            </a:prstGeom>
          </p:spPr>
        </p:pic>
      </p:grpSp>
    </p:spTree>
    <p:extLst>
      <p:ext uri="{BB962C8B-B14F-4D97-AF65-F5344CB8AC3E}">
        <p14:creationId xmlns:p14="http://schemas.microsoft.com/office/powerpoint/2010/main" val="378764349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err="1" smtClean="0">
                <a:solidFill>
                  <a:srgbClr val="AE58A3"/>
                </a:solidFill>
              </a:rPr>
              <a:t>Cortacircuito</a:t>
            </a:r>
            <a:r>
              <a:rPr lang="es-ES" b="1" u="sng" dirty="0" smtClean="0">
                <a:solidFill>
                  <a:srgbClr val="AE58A3"/>
                </a:solidFill>
              </a:rPr>
              <a:t> y corte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83636" y="2073756"/>
            <a:ext cx="6904788" cy="1567392"/>
            <a:chOff x="1483636" y="2073756"/>
            <a:chExt cx="6904788" cy="1567392"/>
          </a:xfrm>
        </p:grpSpPr>
        <p:sp>
          <p:nvSpPr>
            <p:cNvPr id="15" name="Rectangle 4"/>
            <p:cNvSpPr>
              <a:spLocks noChangeArrowheads="1"/>
            </p:cNvSpPr>
            <p:nvPr/>
          </p:nvSpPr>
          <p:spPr bwMode="auto">
            <a:xfrm>
              <a:off x="1483636" y="2363264"/>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err="1" smtClean="0">
                  <a:solidFill>
                    <a:srgbClr val="AE58A3"/>
                  </a:solidFill>
                </a:rPr>
                <a:t>Cortacircuito</a:t>
              </a:r>
              <a:r>
                <a:rPr lang="es-ES" sz="2000" b="1" u="sng" dirty="0" smtClean="0">
                  <a:solidFill>
                    <a:srgbClr val="AE58A3"/>
                  </a:solidFill>
                </a:rPr>
                <a:t> fusible</a:t>
              </a:r>
              <a:endParaRPr lang="es-ES" sz="2000" dirty="0"/>
            </a:p>
            <a:p>
              <a:pPr marL="0" indent="0" algn="just">
                <a:buNone/>
              </a:pPr>
              <a:r>
                <a:rPr lang="es-ES" sz="1800" dirty="0" smtClean="0"/>
                <a:t>Aparato </a:t>
              </a:r>
              <a:r>
                <a:rPr lang="es-ES" sz="1800" dirty="0"/>
                <a:t>cuyo cometido es el de interrumpir el circuito en el que está intercalado, por fusión de uno de sus elementos, cuando la intensidad que recorre el elemento sobrepasa, durante un tiempo determinado, un cierto </a:t>
              </a:r>
              <a:r>
                <a:rPr lang="es-ES" sz="1800" dirty="0" smtClean="0"/>
                <a:t>valor</a:t>
              </a:r>
              <a:endParaRPr lang="es-ES" sz="1800" dirty="0"/>
            </a:p>
          </p:txBody>
        </p:sp>
        <p:pic>
          <p:nvPicPr>
            <p:cNvPr id="2" name="Imagen 1"/>
            <p:cNvPicPr>
              <a:picLocks noChangeAspect="1"/>
            </p:cNvPicPr>
            <p:nvPr/>
          </p:nvPicPr>
          <p:blipFill>
            <a:blip r:embed="rId2"/>
            <a:stretch>
              <a:fillRect/>
            </a:stretch>
          </p:blipFill>
          <p:spPr>
            <a:xfrm>
              <a:off x="6821032" y="2073756"/>
              <a:ext cx="1567392" cy="1567392"/>
            </a:xfrm>
            <a:prstGeom prst="rect">
              <a:avLst/>
            </a:prstGeom>
          </p:spPr>
        </p:pic>
      </p:grpSp>
      <p:grpSp>
        <p:nvGrpSpPr>
          <p:cNvPr id="5" name="Grupo 4"/>
          <p:cNvGrpSpPr/>
          <p:nvPr/>
        </p:nvGrpSpPr>
        <p:grpSpPr>
          <a:xfrm>
            <a:off x="1483636" y="4005064"/>
            <a:ext cx="6591865" cy="2442060"/>
            <a:chOff x="1483636" y="4005064"/>
            <a:chExt cx="6591865" cy="2442060"/>
          </a:xfrm>
        </p:grpSpPr>
        <p:sp>
          <p:nvSpPr>
            <p:cNvPr id="20" name="Rectangle 4"/>
            <p:cNvSpPr>
              <a:spLocks noChangeArrowheads="1"/>
            </p:cNvSpPr>
            <p:nvPr/>
          </p:nvSpPr>
          <p:spPr bwMode="auto">
            <a:xfrm>
              <a:off x="1483636" y="4005064"/>
              <a:ext cx="5248604" cy="244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Corte omnipolar</a:t>
              </a:r>
              <a:r>
                <a:rPr lang="es-ES" sz="2000" dirty="0"/>
                <a:t>	</a:t>
              </a:r>
              <a:endParaRPr lang="es-ES" sz="1800" dirty="0"/>
            </a:p>
            <a:p>
              <a:pPr marL="0" indent="0">
                <a:buNone/>
              </a:pPr>
              <a:r>
                <a:rPr lang="es-ES" sz="1800" dirty="0"/>
                <a:t>Corte de todos los conductores activos. Puede ser: </a:t>
              </a:r>
            </a:p>
            <a:p>
              <a:pPr marL="0" indent="0">
                <a:buNone/>
              </a:pPr>
              <a:r>
                <a:rPr lang="es-ES" sz="1800" dirty="0"/>
                <a:t>Simultáneo, cuando la conexión y desconexión se efectúa al mismo tiempo en el conductor neutro o compensador y en las fases o polares. </a:t>
              </a:r>
            </a:p>
            <a:p>
              <a:pPr marL="0" indent="0">
                <a:buNone/>
              </a:pPr>
              <a:r>
                <a:rPr lang="es-ES" sz="1800" dirty="0"/>
                <a:t>No simultáneo, cuando la conexión del neutro o compensador se establece antes que las de las fases o polares y se desconectan éstas antes que el neutro o </a:t>
              </a:r>
              <a:r>
                <a:rPr lang="es-ES" sz="1800" dirty="0" smtClean="0"/>
                <a:t>compensador</a:t>
              </a:r>
              <a:endParaRPr lang="es-ES" sz="1800" dirty="0"/>
            </a:p>
          </p:txBody>
        </p:sp>
        <p:pic>
          <p:nvPicPr>
            <p:cNvPr id="4" name="Imagen 3"/>
            <p:cNvPicPr>
              <a:picLocks noChangeAspect="1"/>
            </p:cNvPicPr>
            <p:nvPr/>
          </p:nvPicPr>
          <p:blipFill>
            <a:blip r:embed="rId3"/>
            <a:stretch>
              <a:fillRect/>
            </a:stretch>
          </p:blipFill>
          <p:spPr>
            <a:xfrm>
              <a:off x="6827726" y="4249781"/>
              <a:ext cx="1247775" cy="1952625"/>
            </a:xfrm>
            <a:prstGeom prst="rect">
              <a:avLst/>
            </a:prstGeom>
          </p:spPr>
        </p:pic>
      </p:grpSp>
    </p:spTree>
    <p:extLst>
      <p:ext uri="{BB962C8B-B14F-4D97-AF65-F5344CB8AC3E}">
        <p14:creationId xmlns:p14="http://schemas.microsoft.com/office/powerpoint/2010/main" val="327439723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Cubierta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5" name="Rectangle 4"/>
          <p:cNvSpPr>
            <a:spLocks noChangeArrowheads="1"/>
          </p:cNvSpPr>
          <p:nvPr/>
        </p:nvSpPr>
        <p:spPr bwMode="auto">
          <a:xfrm>
            <a:off x="1483636" y="2363264"/>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Cubierta de un cable</a:t>
            </a:r>
            <a:endParaRPr lang="es-ES" sz="2000" dirty="0"/>
          </a:p>
          <a:p>
            <a:pPr marL="0" indent="0">
              <a:buNone/>
            </a:pPr>
            <a:r>
              <a:rPr lang="es-ES" sz="1800" dirty="0" smtClean="0"/>
              <a:t>Revestimiento </a:t>
            </a:r>
            <a:r>
              <a:rPr lang="es-ES" sz="1800" dirty="0"/>
              <a:t>tubular continuo y uniforme de material metálico o no metálico generalmente </a:t>
            </a:r>
            <a:r>
              <a:rPr lang="es-ES" sz="1800" dirty="0" smtClean="0"/>
              <a:t>extruido</a:t>
            </a:r>
            <a:endParaRPr lang="es-ES" sz="1800" dirty="0"/>
          </a:p>
        </p:txBody>
      </p:sp>
      <p:pic>
        <p:nvPicPr>
          <p:cNvPr id="10" name="Picture 10" descr="http://www.topcable.com/wp-content/uploads/2015/10/TOXFREE_ZH_XTREM_H07ZZ_F_AS_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383" y="3140968"/>
            <a:ext cx="586740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 CuadroTexto"/>
          <p:cNvSpPr txBox="1">
            <a:spLocks noChangeArrowheads="1"/>
          </p:cNvSpPr>
          <p:nvPr/>
        </p:nvSpPr>
        <p:spPr bwMode="auto">
          <a:xfrm>
            <a:off x="3088008" y="5976243"/>
            <a:ext cx="1871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s-ES" altLang="es-ES"/>
              <a:t>Aislamiento</a:t>
            </a:r>
          </a:p>
        </p:txBody>
      </p:sp>
      <p:sp>
        <p:nvSpPr>
          <p:cNvPr id="12" name="6 CuadroTexto"/>
          <p:cNvSpPr txBox="1">
            <a:spLocks noChangeArrowheads="1"/>
          </p:cNvSpPr>
          <p:nvPr/>
        </p:nvSpPr>
        <p:spPr bwMode="auto">
          <a:xfrm>
            <a:off x="1389383" y="5858768"/>
            <a:ext cx="1152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s-ES" altLang="es-ES"/>
              <a:t>Activo</a:t>
            </a:r>
          </a:p>
        </p:txBody>
      </p:sp>
      <p:cxnSp>
        <p:nvCxnSpPr>
          <p:cNvPr id="13" name="4 Conector recto de flecha"/>
          <p:cNvCxnSpPr>
            <a:cxnSpLocks noChangeShapeType="1"/>
            <a:stCxn id="11" idx="0"/>
          </p:cNvCxnSpPr>
          <p:nvPr/>
        </p:nvCxnSpPr>
        <p:spPr bwMode="auto">
          <a:xfrm flipH="1" flipV="1">
            <a:off x="3735708" y="4995168"/>
            <a:ext cx="287337" cy="981075"/>
          </a:xfrm>
          <a:prstGeom prst="straightConnector1">
            <a:avLst/>
          </a:prstGeom>
          <a:noFill/>
          <a:ln w="28575" algn="ctr">
            <a:solidFill>
              <a:srgbClr val="AE58A3"/>
            </a:solidFill>
            <a:round/>
            <a:headEnd type="none" w="sm" len="sm"/>
            <a:tailEnd type="arrow" w="med" len="med"/>
          </a:ln>
          <a:extLst>
            <a:ext uri="{909E8E84-426E-40DD-AFC4-6F175D3DCCD1}">
              <a14:hiddenFill xmlns:a14="http://schemas.microsoft.com/office/drawing/2010/main">
                <a:noFill/>
              </a14:hiddenFill>
            </a:ext>
          </a:extLst>
        </p:spPr>
      </p:cxnSp>
      <p:cxnSp>
        <p:nvCxnSpPr>
          <p:cNvPr id="14" name="7 Conector recto de flecha"/>
          <p:cNvCxnSpPr>
            <a:cxnSpLocks noChangeShapeType="1"/>
            <a:stCxn id="12" idx="0"/>
          </p:cNvCxnSpPr>
          <p:nvPr/>
        </p:nvCxnSpPr>
        <p:spPr bwMode="auto">
          <a:xfrm flipV="1">
            <a:off x="1965645" y="4779268"/>
            <a:ext cx="792163" cy="1079500"/>
          </a:xfrm>
          <a:prstGeom prst="straightConnector1">
            <a:avLst/>
          </a:prstGeom>
          <a:noFill/>
          <a:ln w="28575" algn="ctr">
            <a:solidFill>
              <a:srgbClr val="AE58A3"/>
            </a:solidFill>
            <a:round/>
            <a:headEnd type="none" w="sm" len="sm"/>
            <a:tailEnd type="arrow" w="med" len="med"/>
          </a:ln>
          <a:extLst>
            <a:ext uri="{909E8E84-426E-40DD-AFC4-6F175D3DCCD1}">
              <a14:hiddenFill xmlns:a14="http://schemas.microsoft.com/office/drawing/2010/main">
                <a:noFill/>
              </a14:hiddenFill>
            </a:ext>
          </a:extLst>
        </p:spPr>
      </p:cxnSp>
      <p:sp>
        <p:nvSpPr>
          <p:cNvPr id="16" name="10 CuadroTexto"/>
          <p:cNvSpPr txBox="1">
            <a:spLocks noChangeArrowheads="1"/>
          </p:cNvSpPr>
          <p:nvPr/>
        </p:nvSpPr>
        <p:spPr bwMode="auto">
          <a:xfrm>
            <a:off x="6309045" y="6090543"/>
            <a:ext cx="1439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s-ES" altLang="es-ES"/>
              <a:t>Cubierta</a:t>
            </a:r>
          </a:p>
        </p:txBody>
      </p:sp>
      <p:cxnSp>
        <p:nvCxnSpPr>
          <p:cNvPr id="17" name="11 Conector recto de flecha"/>
          <p:cNvCxnSpPr>
            <a:cxnSpLocks noChangeShapeType="1"/>
            <a:stCxn id="16" idx="0"/>
          </p:cNvCxnSpPr>
          <p:nvPr/>
        </p:nvCxnSpPr>
        <p:spPr bwMode="auto">
          <a:xfrm flipV="1">
            <a:off x="7028183" y="5211068"/>
            <a:ext cx="215900" cy="879475"/>
          </a:xfrm>
          <a:prstGeom prst="straightConnector1">
            <a:avLst/>
          </a:prstGeom>
          <a:noFill/>
          <a:ln w="28575" algn="ctr">
            <a:solidFill>
              <a:srgbClr val="AE58A3"/>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53817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par>
                          <p:cTn id="25" fill="hold">
                            <p:stCondLst>
                              <p:cond delay="3000"/>
                            </p:stCondLst>
                            <p:childTnLst>
                              <p:par>
                                <p:cTn id="26" presetID="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par>
                          <p:cTn id="34" fill="hold">
                            <p:stCondLst>
                              <p:cond delay="4000"/>
                            </p:stCondLst>
                            <p:childTnLst>
                              <p:par>
                                <p:cTn id="35" presetID="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par>
                          <p:cTn id="39" fill="hold">
                            <p:stCondLst>
                              <p:cond delay="4500"/>
                            </p:stCondLst>
                            <p:childTnLst>
                              <p:par>
                                <p:cTn id="40" presetID="2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utoUpdateAnimBg="0"/>
      <p:bldP spid="12" grpId="0" autoUpdateAnimBg="0"/>
      <p:bldP spid="1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Choque eléctrico</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83636" y="1916832"/>
            <a:ext cx="7027033" cy="1028344"/>
            <a:chOff x="1483636" y="1916832"/>
            <a:chExt cx="7027033" cy="1028344"/>
          </a:xfrm>
        </p:grpSpPr>
        <p:sp>
          <p:nvSpPr>
            <p:cNvPr id="15" name="Rectangle 4"/>
            <p:cNvSpPr>
              <a:spLocks noChangeArrowheads="1"/>
            </p:cNvSpPr>
            <p:nvPr/>
          </p:nvSpPr>
          <p:spPr bwMode="auto">
            <a:xfrm>
              <a:off x="1483636" y="1916832"/>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Choque eléctrico</a:t>
              </a:r>
              <a:endParaRPr lang="es-ES" sz="2000" dirty="0"/>
            </a:p>
            <a:p>
              <a:pPr marL="0" indent="0">
                <a:buNone/>
              </a:pPr>
              <a:r>
                <a:rPr lang="es-ES" sz="1800" dirty="0" smtClean="0"/>
                <a:t>Efecto </a:t>
              </a:r>
              <a:r>
                <a:rPr lang="es-ES" sz="1800" dirty="0"/>
                <a:t>fisiopatológico resultante del paso de corriente eléctrica a través del cuerpo humano o de un </a:t>
              </a:r>
              <a:r>
                <a:rPr lang="es-ES" sz="1800" dirty="0" smtClean="0"/>
                <a:t>animal</a:t>
              </a:r>
              <a:endParaRPr lang="es-ES" sz="1800" dirty="0"/>
            </a:p>
          </p:txBody>
        </p:sp>
        <p:pic>
          <p:nvPicPr>
            <p:cNvPr id="2" name="Imagen 1"/>
            <p:cNvPicPr>
              <a:picLocks noChangeAspect="1"/>
            </p:cNvPicPr>
            <p:nvPr/>
          </p:nvPicPr>
          <p:blipFill>
            <a:blip r:embed="rId2"/>
            <a:stretch>
              <a:fillRect/>
            </a:stretch>
          </p:blipFill>
          <p:spPr>
            <a:xfrm>
              <a:off x="7123469" y="1965976"/>
              <a:ext cx="1387200" cy="979200"/>
            </a:xfrm>
            <a:prstGeom prst="rect">
              <a:avLst/>
            </a:prstGeom>
          </p:spPr>
        </p:pic>
      </p:grpSp>
      <p:grpSp>
        <p:nvGrpSpPr>
          <p:cNvPr id="5" name="Grupo 4"/>
          <p:cNvGrpSpPr/>
          <p:nvPr/>
        </p:nvGrpSpPr>
        <p:grpSpPr>
          <a:xfrm>
            <a:off x="1483636" y="3408766"/>
            <a:ext cx="7080380" cy="2108465"/>
            <a:chOff x="1483636" y="3408766"/>
            <a:chExt cx="7080380" cy="2108465"/>
          </a:xfrm>
        </p:grpSpPr>
        <p:pic>
          <p:nvPicPr>
            <p:cNvPr id="4" name="Imagen 3"/>
            <p:cNvPicPr>
              <a:picLocks noChangeAspect="1"/>
            </p:cNvPicPr>
            <p:nvPr/>
          </p:nvPicPr>
          <p:blipFill rotWithShape="1">
            <a:blip r:embed="rId3"/>
            <a:srcRect t="17957" b="14703"/>
            <a:stretch/>
          </p:blipFill>
          <p:spPr>
            <a:xfrm>
              <a:off x="7020272" y="3712748"/>
              <a:ext cx="1543744" cy="724363"/>
            </a:xfrm>
            <a:prstGeom prst="rect">
              <a:avLst/>
            </a:prstGeom>
          </p:spPr>
        </p:pic>
        <p:sp>
          <p:nvSpPr>
            <p:cNvPr id="18" name="Rectangle 4"/>
            <p:cNvSpPr>
              <a:spLocks noChangeArrowheads="1"/>
            </p:cNvSpPr>
            <p:nvPr/>
          </p:nvSpPr>
          <p:spPr bwMode="auto">
            <a:xfrm>
              <a:off x="1483636" y="3408766"/>
              <a:ext cx="5248604" cy="210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Dedo de prueba o sonda portátil de ensayo</a:t>
              </a:r>
              <a:r>
                <a:rPr lang="es-ES" sz="2000" dirty="0"/>
                <a:t>	</a:t>
              </a:r>
            </a:p>
            <a:p>
              <a:pPr marL="0" indent="0">
                <a:buNone/>
              </a:pPr>
              <a:r>
                <a:rPr lang="es-ES" sz="1800" dirty="0" smtClean="0"/>
                <a:t>En </a:t>
              </a:r>
              <a:r>
                <a:rPr lang="es-ES" sz="1800" dirty="0"/>
                <a:t>un dispositivo de forma similar a un dedo, incluso en sus articulaciones internacionalmente normalizado, y que se destina a verificar si las partes activas de cualquier aparato o materias son accesibles o no al utilizador del mismo. Existen varios tipos de dedos de prueba, destinados a diferentes aparatos, según su clase, tensión, </a:t>
              </a:r>
              <a:r>
                <a:rPr lang="es-ES" sz="1800" dirty="0" err="1" smtClean="0"/>
                <a:t>etc</a:t>
              </a:r>
              <a:endParaRPr lang="es-ES" sz="1800" dirty="0"/>
            </a:p>
          </p:txBody>
        </p:sp>
      </p:grpSp>
    </p:spTree>
    <p:extLst>
      <p:ext uri="{BB962C8B-B14F-4D97-AF65-F5344CB8AC3E}">
        <p14:creationId xmlns:p14="http://schemas.microsoft.com/office/powerpoint/2010/main" val="260814407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Defecto</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8" name="Grupo 7"/>
          <p:cNvGrpSpPr/>
          <p:nvPr/>
        </p:nvGrpSpPr>
        <p:grpSpPr>
          <a:xfrm>
            <a:off x="1483636" y="3247360"/>
            <a:ext cx="7027033" cy="1621800"/>
            <a:chOff x="1483636" y="2945176"/>
            <a:chExt cx="7027033" cy="1621800"/>
          </a:xfrm>
        </p:grpSpPr>
        <p:sp>
          <p:nvSpPr>
            <p:cNvPr id="18" name="Rectangle 4"/>
            <p:cNvSpPr>
              <a:spLocks noChangeArrowheads="1"/>
            </p:cNvSpPr>
            <p:nvPr/>
          </p:nvSpPr>
          <p:spPr bwMode="auto">
            <a:xfrm>
              <a:off x="1483636" y="3408767"/>
              <a:ext cx="5248604" cy="66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Defecto monofásico a tierra</a:t>
              </a:r>
              <a:r>
                <a:rPr lang="es-ES" sz="2000" dirty="0"/>
                <a:t>	</a:t>
              </a:r>
            </a:p>
            <a:p>
              <a:pPr marL="0" indent="0">
                <a:buNone/>
              </a:pPr>
              <a:r>
                <a:rPr lang="es-ES" sz="1800" dirty="0" smtClean="0"/>
                <a:t>Defecto </a:t>
              </a:r>
              <a:r>
                <a:rPr lang="es-ES" sz="1800" dirty="0"/>
                <a:t>de aislamiento entre un conductor y </a:t>
              </a:r>
              <a:r>
                <a:rPr lang="es-ES" sz="1800" dirty="0" smtClean="0"/>
                <a:t>tierra</a:t>
              </a:r>
              <a:endParaRPr lang="es-ES" sz="1800" dirty="0"/>
            </a:p>
          </p:txBody>
        </p:sp>
        <p:pic>
          <p:nvPicPr>
            <p:cNvPr id="6" name="Imagen 5"/>
            <p:cNvPicPr>
              <a:picLocks noChangeAspect="1"/>
            </p:cNvPicPr>
            <p:nvPr/>
          </p:nvPicPr>
          <p:blipFill>
            <a:blip r:embed="rId2"/>
            <a:stretch>
              <a:fillRect/>
            </a:stretch>
          </p:blipFill>
          <p:spPr>
            <a:xfrm>
              <a:off x="7205069" y="2945176"/>
              <a:ext cx="1305600" cy="1621800"/>
            </a:xfrm>
            <a:prstGeom prst="rect">
              <a:avLst/>
            </a:prstGeom>
          </p:spPr>
        </p:pic>
      </p:grpSp>
      <p:grpSp>
        <p:nvGrpSpPr>
          <p:cNvPr id="11" name="Grupo 10"/>
          <p:cNvGrpSpPr/>
          <p:nvPr/>
        </p:nvGrpSpPr>
        <p:grpSpPr>
          <a:xfrm>
            <a:off x="1483636" y="1844824"/>
            <a:ext cx="6946041" cy="1147503"/>
            <a:chOff x="1483636" y="2420888"/>
            <a:chExt cx="6946041" cy="1147503"/>
          </a:xfrm>
        </p:grpSpPr>
        <p:sp>
          <p:nvSpPr>
            <p:cNvPr id="15" name="Rectangle 4"/>
            <p:cNvSpPr>
              <a:spLocks noChangeArrowheads="1"/>
            </p:cNvSpPr>
            <p:nvPr/>
          </p:nvSpPr>
          <p:spPr bwMode="auto">
            <a:xfrm>
              <a:off x="1483636" y="2420888"/>
              <a:ext cx="5248604" cy="10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Defecto franco</a:t>
              </a:r>
              <a:endParaRPr lang="es-ES" sz="2000" dirty="0"/>
            </a:p>
            <a:p>
              <a:pPr marL="0" indent="0">
                <a:buNone/>
              </a:pPr>
              <a:r>
                <a:rPr lang="es-ES" sz="1800" dirty="0" smtClean="0"/>
                <a:t>Defecto </a:t>
              </a:r>
              <a:r>
                <a:rPr lang="es-ES" sz="1800" dirty="0"/>
                <a:t>de aislamiento cuya impedancia puede considerarse </a:t>
              </a:r>
              <a:r>
                <a:rPr lang="es-ES" sz="1800" dirty="0" smtClean="0"/>
                <a:t>nula</a:t>
              </a:r>
              <a:endParaRPr lang="es-ES" sz="1800" dirty="0"/>
            </a:p>
          </p:txBody>
        </p:sp>
        <p:pic>
          <p:nvPicPr>
            <p:cNvPr id="10" name="Imagen 9"/>
            <p:cNvPicPr>
              <a:picLocks noChangeAspect="1"/>
            </p:cNvPicPr>
            <p:nvPr/>
          </p:nvPicPr>
          <p:blipFill>
            <a:blip r:embed="rId3"/>
            <a:stretch>
              <a:fillRect/>
            </a:stretch>
          </p:blipFill>
          <p:spPr>
            <a:xfrm>
              <a:off x="7286061" y="2483123"/>
              <a:ext cx="1143616" cy="1085268"/>
            </a:xfrm>
            <a:prstGeom prst="rect">
              <a:avLst/>
            </a:prstGeom>
          </p:spPr>
        </p:pic>
      </p:grpSp>
      <p:grpSp>
        <p:nvGrpSpPr>
          <p:cNvPr id="13" name="Grupo 12"/>
          <p:cNvGrpSpPr/>
          <p:nvPr/>
        </p:nvGrpSpPr>
        <p:grpSpPr>
          <a:xfrm>
            <a:off x="1438199" y="5102422"/>
            <a:ext cx="7299935" cy="1621800"/>
            <a:chOff x="1438199" y="5102422"/>
            <a:chExt cx="7299935" cy="1621800"/>
          </a:xfrm>
        </p:grpSpPr>
        <p:sp>
          <p:nvSpPr>
            <p:cNvPr id="16" name="Rectangle 4"/>
            <p:cNvSpPr>
              <a:spLocks noChangeArrowheads="1"/>
            </p:cNvSpPr>
            <p:nvPr/>
          </p:nvSpPr>
          <p:spPr bwMode="auto">
            <a:xfrm>
              <a:off x="1438199" y="5476767"/>
              <a:ext cx="5248604" cy="66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Doble aislamiento</a:t>
              </a:r>
              <a:r>
                <a:rPr lang="es-ES" sz="2000" dirty="0"/>
                <a:t>	</a:t>
              </a:r>
            </a:p>
            <a:p>
              <a:pPr marL="0" indent="0">
                <a:buNone/>
              </a:pPr>
              <a:r>
                <a:rPr lang="es-ES" sz="1800" dirty="0" smtClean="0"/>
                <a:t>Aislamiento </a:t>
              </a:r>
              <a:r>
                <a:rPr lang="es-ES" sz="1800" dirty="0"/>
                <a:t>que comprende, a la vez, un aislamiento principal y un aislamiento suplementario 	</a:t>
              </a:r>
            </a:p>
          </p:txBody>
        </p:sp>
        <p:pic>
          <p:nvPicPr>
            <p:cNvPr id="12" name="Imagen 11"/>
            <p:cNvPicPr>
              <a:picLocks noChangeAspect="1"/>
            </p:cNvPicPr>
            <p:nvPr/>
          </p:nvPicPr>
          <p:blipFill>
            <a:blip r:embed="rId4">
              <a:clrChange>
                <a:clrFrom>
                  <a:srgbClr val="FFFFFF"/>
                </a:clrFrom>
                <a:clrTo>
                  <a:srgbClr val="FFFFFF">
                    <a:alpha val="0"/>
                  </a:srgbClr>
                </a:clrTo>
              </a:clrChange>
            </a:blip>
            <a:stretch>
              <a:fillRect/>
            </a:stretch>
          </p:blipFill>
          <p:spPr>
            <a:xfrm>
              <a:off x="6738934" y="5102422"/>
              <a:ext cx="1999200" cy="1621800"/>
            </a:xfrm>
            <a:prstGeom prst="rect">
              <a:avLst/>
            </a:prstGeom>
          </p:spPr>
        </p:pic>
      </p:grpSp>
    </p:spTree>
    <p:extLst>
      <p:ext uri="{BB962C8B-B14F-4D97-AF65-F5344CB8AC3E}">
        <p14:creationId xmlns:p14="http://schemas.microsoft.com/office/powerpoint/2010/main" val="402479395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Elementos conductores</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83636" y="1844824"/>
            <a:ext cx="7269420" cy="2808312"/>
            <a:chOff x="1483636" y="1844824"/>
            <a:chExt cx="7269420" cy="2808312"/>
          </a:xfrm>
        </p:grpSpPr>
        <p:sp>
          <p:nvSpPr>
            <p:cNvPr id="15" name="Rectangle 4"/>
            <p:cNvSpPr>
              <a:spLocks noChangeArrowheads="1"/>
            </p:cNvSpPr>
            <p:nvPr/>
          </p:nvSpPr>
          <p:spPr bwMode="auto">
            <a:xfrm>
              <a:off x="1483636" y="1844824"/>
              <a:ext cx="5248604"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Elementos conductores</a:t>
              </a:r>
              <a:endParaRPr lang="es-ES" sz="2000" dirty="0"/>
            </a:p>
            <a:p>
              <a:pPr marL="0" indent="0" algn="just">
                <a:buNone/>
              </a:pPr>
              <a:r>
                <a:rPr lang="es-ES" sz="1800" dirty="0" smtClean="0"/>
                <a:t>Todos </a:t>
              </a:r>
              <a:r>
                <a:rPr lang="es-ES" sz="1800" dirty="0"/>
                <a:t>aquellos que pueden encontrarse en un edificio, aparato, etc. y que son susceptibles de transferir una tensión, tales como: estructuras metálicas o de hormigón armado utilizadas en la construcción de edificios (</a:t>
              </a:r>
              <a:r>
                <a:rPr lang="es-ES" sz="1800" dirty="0" err="1"/>
                <a:t>p.e</a:t>
              </a:r>
              <a:r>
                <a:rPr lang="es-ES" sz="1800" dirty="0"/>
                <a:t>. armaduras, paneles, carpintería metálica, etc.) canalizaciones metálicas de agua, gas, calefacción, etc. y los aparatos no eléctricos conectados a ellas, si la unión constituye una conexión eléctrica (</a:t>
              </a:r>
              <a:r>
                <a:rPr lang="es-ES" sz="1800" dirty="0" err="1"/>
                <a:t>p.e</a:t>
              </a:r>
              <a:r>
                <a:rPr lang="es-ES" sz="1800" dirty="0"/>
                <a:t>. radiadores, cocinas, fregaderos metálicos, etc.), suelos y paredes conductores </a:t>
              </a:r>
            </a:p>
          </p:txBody>
        </p:sp>
        <p:pic>
          <p:nvPicPr>
            <p:cNvPr id="2" name="Imagen 1"/>
            <p:cNvPicPr>
              <a:picLocks noChangeAspect="1"/>
            </p:cNvPicPr>
            <p:nvPr/>
          </p:nvPicPr>
          <p:blipFill>
            <a:blip r:embed="rId2"/>
            <a:stretch>
              <a:fillRect/>
            </a:stretch>
          </p:blipFill>
          <p:spPr>
            <a:xfrm>
              <a:off x="6876256" y="2276872"/>
              <a:ext cx="1876800" cy="1458600"/>
            </a:xfrm>
            <a:prstGeom prst="rect">
              <a:avLst/>
            </a:prstGeom>
          </p:spPr>
        </p:pic>
      </p:grpSp>
      <p:grpSp>
        <p:nvGrpSpPr>
          <p:cNvPr id="5" name="Grupo 4"/>
          <p:cNvGrpSpPr/>
          <p:nvPr/>
        </p:nvGrpSpPr>
        <p:grpSpPr>
          <a:xfrm>
            <a:off x="1483636" y="4984711"/>
            <a:ext cx="7289501" cy="1479000"/>
            <a:chOff x="1483636" y="4984711"/>
            <a:chExt cx="7289501" cy="1479000"/>
          </a:xfrm>
        </p:grpSpPr>
        <p:sp>
          <p:nvSpPr>
            <p:cNvPr id="17" name="Rectangle 4"/>
            <p:cNvSpPr>
              <a:spLocks noChangeArrowheads="1"/>
            </p:cNvSpPr>
            <p:nvPr/>
          </p:nvSpPr>
          <p:spPr bwMode="auto">
            <a:xfrm>
              <a:off x="1483636" y="5013176"/>
              <a:ext cx="524860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Elemento conductor ajeno a la instalación eléctrica</a:t>
              </a:r>
            </a:p>
            <a:p>
              <a:pPr marL="0" indent="0">
                <a:buNone/>
              </a:pPr>
              <a:r>
                <a:rPr lang="es-ES" sz="1800" dirty="0" smtClean="0"/>
                <a:t>Elemento </a:t>
              </a:r>
              <a:r>
                <a:rPr lang="es-ES" sz="1800" dirty="0"/>
                <a:t>que no forma parte de la instalación eléctrica y que es susceptible de introducir un potencial, generalmente el de </a:t>
              </a:r>
              <a:r>
                <a:rPr lang="es-ES" sz="1800" dirty="0" smtClean="0"/>
                <a:t>tierra</a:t>
              </a:r>
              <a:endParaRPr lang="es-ES" sz="1800" dirty="0"/>
            </a:p>
          </p:txBody>
        </p:sp>
        <p:pic>
          <p:nvPicPr>
            <p:cNvPr id="4" name="Imagen 3"/>
            <p:cNvPicPr>
              <a:picLocks noChangeAspect="1"/>
            </p:cNvPicPr>
            <p:nvPr/>
          </p:nvPicPr>
          <p:blipFill>
            <a:blip r:embed="rId3"/>
            <a:stretch>
              <a:fillRect/>
            </a:stretch>
          </p:blipFill>
          <p:spPr>
            <a:xfrm>
              <a:off x="6773937" y="4984711"/>
              <a:ext cx="1999200" cy="1479000"/>
            </a:xfrm>
            <a:prstGeom prst="rect">
              <a:avLst/>
            </a:prstGeom>
          </p:spPr>
        </p:pic>
      </p:grpSp>
    </p:spTree>
    <p:extLst>
      <p:ext uri="{BB962C8B-B14F-4D97-AF65-F5344CB8AC3E}">
        <p14:creationId xmlns:p14="http://schemas.microsoft.com/office/powerpoint/2010/main" val="20597364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Envolvente y factores</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8" name="Grupo 7"/>
          <p:cNvGrpSpPr/>
          <p:nvPr/>
        </p:nvGrpSpPr>
        <p:grpSpPr>
          <a:xfrm>
            <a:off x="1483636" y="1844824"/>
            <a:ext cx="7048804" cy="1296144"/>
            <a:chOff x="1483636" y="1844824"/>
            <a:chExt cx="7048804" cy="1296144"/>
          </a:xfrm>
        </p:grpSpPr>
        <p:sp>
          <p:nvSpPr>
            <p:cNvPr id="15" name="Rectangle 4"/>
            <p:cNvSpPr>
              <a:spLocks noChangeArrowheads="1"/>
            </p:cNvSpPr>
            <p:nvPr/>
          </p:nvSpPr>
          <p:spPr bwMode="auto">
            <a:xfrm>
              <a:off x="1483636" y="1844824"/>
              <a:ext cx="524860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Envolvente</a:t>
              </a:r>
              <a:endParaRPr lang="es-ES" sz="2000" dirty="0"/>
            </a:p>
            <a:p>
              <a:pPr marL="0" indent="0">
                <a:buNone/>
              </a:pPr>
              <a:r>
                <a:rPr lang="es-ES" sz="1800" dirty="0" smtClean="0"/>
                <a:t>Elemento </a:t>
              </a:r>
              <a:r>
                <a:rPr lang="es-ES" sz="1800" dirty="0"/>
                <a:t>que asegura la protección de los materiales contra ciertas influencias externas y la protección, en cualquier dirección, ante contactos </a:t>
              </a:r>
              <a:r>
                <a:rPr lang="es-ES" sz="1800" dirty="0" smtClean="0"/>
                <a:t>directos</a:t>
              </a:r>
              <a:endParaRPr lang="es-ES" sz="1800" dirty="0"/>
            </a:p>
          </p:txBody>
        </p:sp>
        <p:pic>
          <p:nvPicPr>
            <p:cNvPr id="6" name="Imagen 5"/>
            <p:cNvPicPr>
              <a:picLocks noChangeAspect="1"/>
            </p:cNvPicPr>
            <p:nvPr/>
          </p:nvPicPr>
          <p:blipFill>
            <a:blip r:embed="rId2"/>
            <a:stretch>
              <a:fillRect/>
            </a:stretch>
          </p:blipFill>
          <p:spPr>
            <a:xfrm>
              <a:off x="7237648" y="1851007"/>
              <a:ext cx="1294792" cy="1289961"/>
            </a:xfrm>
            <a:prstGeom prst="rect">
              <a:avLst/>
            </a:prstGeom>
          </p:spPr>
        </p:pic>
      </p:grpSp>
      <p:grpSp>
        <p:nvGrpSpPr>
          <p:cNvPr id="11" name="Grupo 10"/>
          <p:cNvGrpSpPr/>
          <p:nvPr/>
        </p:nvGrpSpPr>
        <p:grpSpPr>
          <a:xfrm>
            <a:off x="1499322" y="5229200"/>
            <a:ext cx="7033118" cy="1152128"/>
            <a:chOff x="1499322" y="3218648"/>
            <a:chExt cx="7033118" cy="1152128"/>
          </a:xfrm>
        </p:grpSpPr>
        <p:sp>
          <p:nvSpPr>
            <p:cNvPr id="13" name="Rectangle 4"/>
            <p:cNvSpPr>
              <a:spLocks noChangeArrowheads="1"/>
            </p:cNvSpPr>
            <p:nvPr/>
          </p:nvSpPr>
          <p:spPr bwMode="auto">
            <a:xfrm>
              <a:off x="1499322" y="3218648"/>
              <a:ext cx="524860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Factor de diversidad</a:t>
              </a:r>
              <a:endParaRPr lang="es-ES" sz="2000" dirty="0"/>
            </a:p>
            <a:p>
              <a:pPr marL="0" indent="0">
                <a:buNone/>
              </a:pPr>
              <a:r>
                <a:rPr lang="es-ES" sz="1800" dirty="0" smtClean="0"/>
                <a:t>Inverso </a:t>
              </a:r>
              <a:r>
                <a:rPr lang="es-ES" sz="1800" dirty="0"/>
                <a:t>del factor de </a:t>
              </a:r>
              <a:r>
                <a:rPr lang="es-ES" sz="1800" dirty="0" smtClean="0"/>
                <a:t>simultaneidad</a:t>
              </a:r>
              <a:endParaRPr lang="es-ES" sz="1800" dirty="0"/>
            </a:p>
          </p:txBody>
        </p:sp>
        <p:pic>
          <p:nvPicPr>
            <p:cNvPr id="10" name="Imagen 9"/>
            <p:cNvPicPr>
              <a:picLocks noChangeAspect="1"/>
            </p:cNvPicPr>
            <p:nvPr/>
          </p:nvPicPr>
          <p:blipFill>
            <a:blip r:embed="rId3"/>
            <a:stretch>
              <a:fillRect/>
            </a:stretch>
          </p:blipFill>
          <p:spPr>
            <a:xfrm>
              <a:off x="7032432" y="3645024"/>
              <a:ext cx="1500008" cy="423217"/>
            </a:xfrm>
            <a:prstGeom prst="rect">
              <a:avLst/>
            </a:prstGeom>
          </p:spPr>
        </p:pic>
      </p:grpSp>
      <p:grpSp>
        <p:nvGrpSpPr>
          <p:cNvPr id="18" name="Grupo 17"/>
          <p:cNvGrpSpPr/>
          <p:nvPr/>
        </p:nvGrpSpPr>
        <p:grpSpPr>
          <a:xfrm>
            <a:off x="1499322" y="3434672"/>
            <a:ext cx="7033118" cy="1722520"/>
            <a:chOff x="1499322" y="3218648"/>
            <a:chExt cx="7033118" cy="1152128"/>
          </a:xfrm>
        </p:grpSpPr>
        <p:sp>
          <p:nvSpPr>
            <p:cNvPr id="19" name="Rectangle 4"/>
            <p:cNvSpPr>
              <a:spLocks noChangeArrowheads="1"/>
            </p:cNvSpPr>
            <p:nvPr/>
          </p:nvSpPr>
          <p:spPr bwMode="auto">
            <a:xfrm>
              <a:off x="1499322" y="3218648"/>
              <a:ext cx="524860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Factor de simultaneidad</a:t>
              </a:r>
              <a:endParaRPr lang="es-ES" sz="2000" dirty="0" smtClean="0"/>
            </a:p>
            <a:p>
              <a:pPr marL="0" indent="0">
                <a:buNone/>
              </a:pPr>
              <a:r>
                <a:rPr lang="es-ES" sz="1800" dirty="0" smtClean="0"/>
                <a:t>Relación entre la totalidad de la potencia instalada o prevista, para un conjunto de instalaciones o de máquinas, durante un período de tiempo determinado, y las sumas de las potencias máximas absorbidas individualmente por las instalaciones o por las máquinas</a:t>
              </a:r>
              <a:endParaRPr lang="es-ES" sz="1800" dirty="0"/>
            </a:p>
          </p:txBody>
        </p:sp>
        <p:pic>
          <p:nvPicPr>
            <p:cNvPr id="20" name="Imagen 19"/>
            <p:cNvPicPr>
              <a:picLocks noChangeAspect="1"/>
            </p:cNvPicPr>
            <p:nvPr/>
          </p:nvPicPr>
          <p:blipFill>
            <a:blip r:embed="rId3"/>
            <a:stretch>
              <a:fillRect/>
            </a:stretch>
          </p:blipFill>
          <p:spPr>
            <a:xfrm>
              <a:off x="7032432" y="3645024"/>
              <a:ext cx="1500008" cy="423217"/>
            </a:xfrm>
            <a:prstGeom prst="rect">
              <a:avLst/>
            </a:prstGeom>
          </p:spPr>
        </p:pic>
      </p:grpSp>
    </p:spTree>
    <p:extLst>
      <p:ext uri="{BB962C8B-B14F-4D97-AF65-F5344CB8AC3E}">
        <p14:creationId xmlns:p14="http://schemas.microsoft.com/office/powerpoint/2010/main" val="261798051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Fuente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83636" y="1828816"/>
            <a:ext cx="7120812" cy="1368152"/>
            <a:chOff x="1483636" y="1340768"/>
            <a:chExt cx="7120812" cy="1368152"/>
          </a:xfrm>
        </p:grpSpPr>
        <p:sp>
          <p:nvSpPr>
            <p:cNvPr id="15" name="Rectangle 4"/>
            <p:cNvSpPr>
              <a:spLocks noChangeArrowheads="1"/>
            </p:cNvSpPr>
            <p:nvPr/>
          </p:nvSpPr>
          <p:spPr bwMode="auto">
            <a:xfrm>
              <a:off x="1483636" y="1844824"/>
              <a:ext cx="524860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Fuente de energía</a:t>
              </a:r>
              <a:endParaRPr lang="es-ES" sz="2000" dirty="0"/>
            </a:p>
            <a:p>
              <a:pPr marL="0" indent="0">
                <a:buNone/>
              </a:pPr>
              <a:r>
                <a:rPr lang="es-ES" sz="1800" dirty="0" smtClean="0"/>
                <a:t>Aparato </a:t>
              </a:r>
              <a:r>
                <a:rPr lang="es-ES" sz="1800" dirty="0"/>
                <a:t>generador o sistema suministrador de energía </a:t>
              </a:r>
              <a:r>
                <a:rPr lang="es-ES" sz="1800" dirty="0" smtClean="0"/>
                <a:t>eléctrica</a:t>
              </a:r>
              <a:endParaRPr lang="es-ES" sz="1800" dirty="0"/>
            </a:p>
          </p:txBody>
        </p:sp>
        <p:pic>
          <p:nvPicPr>
            <p:cNvPr id="2" name="Imagen 1"/>
            <p:cNvPicPr>
              <a:picLocks noChangeAspect="1"/>
            </p:cNvPicPr>
            <p:nvPr/>
          </p:nvPicPr>
          <p:blipFill>
            <a:blip r:embed="rId2"/>
            <a:stretch>
              <a:fillRect/>
            </a:stretch>
          </p:blipFill>
          <p:spPr>
            <a:xfrm>
              <a:off x="6804248" y="1340768"/>
              <a:ext cx="1800200" cy="1343226"/>
            </a:xfrm>
            <a:prstGeom prst="rect">
              <a:avLst/>
            </a:prstGeom>
          </p:spPr>
        </p:pic>
      </p:grpSp>
      <p:grpSp>
        <p:nvGrpSpPr>
          <p:cNvPr id="5" name="Grupo 4"/>
          <p:cNvGrpSpPr/>
          <p:nvPr/>
        </p:nvGrpSpPr>
        <p:grpSpPr>
          <a:xfrm>
            <a:off x="1499322" y="3989056"/>
            <a:ext cx="7032239" cy="2032232"/>
            <a:chOff x="1499322" y="3140968"/>
            <a:chExt cx="7032239" cy="2032232"/>
          </a:xfrm>
        </p:grpSpPr>
        <p:sp>
          <p:nvSpPr>
            <p:cNvPr id="19" name="Rectangle 4"/>
            <p:cNvSpPr>
              <a:spLocks noChangeArrowheads="1"/>
            </p:cNvSpPr>
            <p:nvPr/>
          </p:nvSpPr>
          <p:spPr bwMode="auto">
            <a:xfrm>
              <a:off x="1499322" y="3722704"/>
              <a:ext cx="5248604" cy="114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Fuente de </a:t>
              </a:r>
              <a:r>
                <a:rPr lang="es-ES" sz="2000" b="1" u="sng" dirty="0" smtClean="0">
                  <a:solidFill>
                    <a:srgbClr val="AE58A3"/>
                  </a:solidFill>
                </a:rPr>
                <a:t>alimentación de energía</a:t>
              </a:r>
              <a:endParaRPr lang="es-ES" sz="2000" dirty="0"/>
            </a:p>
            <a:p>
              <a:pPr marL="0" indent="0">
                <a:buNone/>
              </a:pPr>
              <a:r>
                <a:rPr lang="es-ES" sz="1800" dirty="0" smtClean="0"/>
                <a:t>Lugar </a:t>
              </a:r>
              <a:r>
                <a:rPr lang="es-ES" sz="1800" dirty="0"/>
                <a:t>o punto donde una línea, una red, una instalación o un aparato recibe energía eléctrica que tiene que transmitir, repartir o </a:t>
              </a:r>
              <a:r>
                <a:rPr lang="es-ES" sz="1800" dirty="0" smtClean="0"/>
                <a:t>utilizar</a:t>
              </a:r>
              <a:endParaRPr lang="es-ES" sz="1800" dirty="0"/>
            </a:p>
          </p:txBody>
        </p:sp>
        <p:pic>
          <p:nvPicPr>
            <p:cNvPr id="4" name="Imagen 3"/>
            <p:cNvPicPr>
              <a:picLocks noChangeAspect="1"/>
            </p:cNvPicPr>
            <p:nvPr/>
          </p:nvPicPr>
          <p:blipFill>
            <a:blip r:embed="rId3"/>
            <a:stretch>
              <a:fillRect/>
            </a:stretch>
          </p:blipFill>
          <p:spPr>
            <a:xfrm>
              <a:off x="6939052" y="3140968"/>
              <a:ext cx="1592509" cy="2032232"/>
            </a:xfrm>
            <a:prstGeom prst="rect">
              <a:avLst/>
            </a:prstGeom>
          </p:spPr>
        </p:pic>
      </p:grpSp>
    </p:spTree>
    <p:extLst>
      <p:ext uri="{BB962C8B-B14F-4D97-AF65-F5344CB8AC3E}">
        <p14:creationId xmlns:p14="http://schemas.microsoft.com/office/powerpoint/2010/main" val="91135258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Impedancia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8" name="Grupo 7"/>
          <p:cNvGrpSpPr/>
          <p:nvPr/>
        </p:nvGrpSpPr>
        <p:grpSpPr>
          <a:xfrm>
            <a:off x="1483636" y="2260864"/>
            <a:ext cx="7228579" cy="1240144"/>
            <a:chOff x="1483636" y="2044840"/>
            <a:chExt cx="7228579" cy="1240144"/>
          </a:xfrm>
        </p:grpSpPr>
        <p:sp>
          <p:nvSpPr>
            <p:cNvPr id="15" name="Rectangle 4"/>
            <p:cNvSpPr>
              <a:spLocks noChangeArrowheads="1"/>
            </p:cNvSpPr>
            <p:nvPr/>
          </p:nvSpPr>
          <p:spPr bwMode="auto">
            <a:xfrm>
              <a:off x="1483636" y="2044840"/>
              <a:ext cx="5248604" cy="124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Impedancia</a:t>
              </a:r>
            </a:p>
            <a:p>
              <a:pPr marL="0" indent="0">
                <a:buNone/>
              </a:pPr>
              <a:r>
                <a:rPr lang="es-ES" sz="1800" dirty="0" smtClean="0"/>
                <a:t>Cociente </a:t>
              </a:r>
              <a:r>
                <a:rPr lang="es-ES" sz="1800" dirty="0"/>
                <a:t>de la tensión en los bornes de un circuito por la corriente que fluye por ellos. Esta definición sólo es aplicable a corrientes </a:t>
              </a:r>
              <a:r>
                <a:rPr lang="es-ES" sz="1800" dirty="0" smtClean="0"/>
                <a:t>sinusoidales</a:t>
              </a:r>
              <a:endParaRPr lang="es-ES" sz="1800" dirty="0"/>
            </a:p>
          </p:txBody>
        </p:sp>
        <p:pic>
          <p:nvPicPr>
            <p:cNvPr id="6" name="Imagen 5"/>
            <p:cNvPicPr>
              <a:picLocks noChangeAspect="1"/>
            </p:cNvPicPr>
            <p:nvPr/>
          </p:nvPicPr>
          <p:blipFill>
            <a:blip r:embed="rId2"/>
            <a:stretch>
              <a:fillRect/>
            </a:stretch>
          </p:blipFill>
          <p:spPr>
            <a:xfrm>
              <a:off x="6913935" y="2132856"/>
              <a:ext cx="1798280" cy="1123925"/>
            </a:xfrm>
            <a:prstGeom prst="rect">
              <a:avLst/>
            </a:prstGeom>
          </p:spPr>
        </p:pic>
      </p:grpSp>
      <p:grpSp>
        <p:nvGrpSpPr>
          <p:cNvPr id="11" name="Grupo 10"/>
          <p:cNvGrpSpPr/>
          <p:nvPr/>
        </p:nvGrpSpPr>
        <p:grpSpPr>
          <a:xfrm>
            <a:off x="1499322" y="4570792"/>
            <a:ext cx="7177135" cy="1214440"/>
            <a:chOff x="1499322" y="4570792"/>
            <a:chExt cx="7177135" cy="1214440"/>
          </a:xfrm>
        </p:grpSpPr>
        <p:sp>
          <p:nvSpPr>
            <p:cNvPr id="19" name="Rectangle 4"/>
            <p:cNvSpPr>
              <a:spLocks noChangeArrowheads="1"/>
            </p:cNvSpPr>
            <p:nvPr/>
          </p:nvSpPr>
          <p:spPr bwMode="auto">
            <a:xfrm>
              <a:off x="1499322" y="4570792"/>
              <a:ext cx="5248604" cy="114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Impedancia del circuito de defecto</a:t>
              </a:r>
              <a:r>
                <a:rPr lang="es-ES" sz="2000" dirty="0"/>
                <a:t>	</a:t>
              </a:r>
            </a:p>
            <a:p>
              <a:pPr marL="0" indent="0">
                <a:buNone/>
              </a:pPr>
              <a:r>
                <a:rPr lang="es-ES" sz="1800" dirty="0" smtClean="0"/>
                <a:t>Impedancia </a:t>
              </a:r>
              <a:r>
                <a:rPr lang="es-ES" sz="1800" dirty="0"/>
                <a:t>total ofrecida al paso de una corriente de </a:t>
              </a:r>
              <a:r>
                <a:rPr lang="es-ES" sz="1800" dirty="0" smtClean="0"/>
                <a:t>defecto</a:t>
              </a:r>
              <a:endParaRPr lang="es-ES" sz="1800" dirty="0"/>
            </a:p>
          </p:txBody>
        </p:sp>
        <p:pic>
          <p:nvPicPr>
            <p:cNvPr id="10" name="Imagen 9"/>
            <p:cNvPicPr>
              <a:picLocks noChangeAspect="1"/>
            </p:cNvPicPr>
            <p:nvPr/>
          </p:nvPicPr>
          <p:blipFill>
            <a:blip r:embed="rId3"/>
            <a:stretch>
              <a:fillRect/>
            </a:stretch>
          </p:blipFill>
          <p:spPr>
            <a:xfrm>
              <a:off x="6747926" y="4619478"/>
              <a:ext cx="1928531" cy="1165754"/>
            </a:xfrm>
            <a:prstGeom prst="rect">
              <a:avLst/>
            </a:prstGeom>
          </p:spPr>
        </p:pic>
      </p:grpSp>
    </p:spTree>
    <p:extLst>
      <p:ext uri="{BB962C8B-B14F-4D97-AF65-F5344CB8AC3E}">
        <p14:creationId xmlns:p14="http://schemas.microsoft.com/office/powerpoint/2010/main" val="193004705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Instalación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2" name="Grupo 11"/>
          <p:cNvGrpSpPr/>
          <p:nvPr/>
        </p:nvGrpSpPr>
        <p:grpSpPr>
          <a:xfrm>
            <a:off x="1547664" y="4895830"/>
            <a:ext cx="7056784" cy="1773530"/>
            <a:chOff x="1547664" y="4895830"/>
            <a:chExt cx="7056784" cy="1773530"/>
          </a:xfrm>
        </p:grpSpPr>
        <p:sp>
          <p:nvSpPr>
            <p:cNvPr id="6" name="Rectangle 4"/>
            <p:cNvSpPr>
              <a:spLocks noChangeArrowheads="1"/>
            </p:cNvSpPr>
            <p:nvPr/>
          </p:nvSpPr>
          <p:spPr bwMode="auto">
            <a:xfrm>
              <a:off x="1547664" y="4993210"/>
              <a:ext cx="553122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Instalación de puesta a tierra</a:t>
              </a:r>
              <a:r>
                <a:rPr lang="es-ES" sz="2000" dirty="0"/>
                <a:t>	</a:t>
              </a:r>
            </a:p>
            <a:p>
              <a:pPr marL="0" indent="0" algn="just">
                <a:buNone/>
              </a:pPr>
              <a:r>
                <a:rPr lang="es-ES" sz="2000" dirty="0" smtClean="0"/>
                <a:t>Conjunto </a:t>
              </a:r>
              <a:r>
                <a:rPr lang="es-ES" sz="2000" dirty="0"/>
                <a:t>de conexiones y dispositivos necesarios para poner a tierra, individual o colectivamente, un aparato o una instalación </a:t>
              </a:r>
            </a:p>
          </p:txBody>
        </p:sp>
        <p:pic>
          <p:nvPicPr>
            <p:cNvPr id="5" name="Imagen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85" t="14300" r="8414" b="12201"/>
            <a:stretch/>
          </p:blipFill>
          <p:spPr>
            <a:xfrm>
              <a:off x="7236296" y="4895830"/>
              <a:ext cx="1368152" cy="1773530"/>
            </a:xfrm>
            <a:prstGeom prst="rect">
              <a:avLst/>
            </a:prstGeom>
          </p:spPr>
        </p:pic>
      </p:grpSp>
      <p:grpSp>
        <p:nvGrpSpPr>
          <p:cNvPr id="10" name="Grupo 9"/>
          <p:cNvGrpSpPr/>
          <p:nvPr/>
        </p:nvGrpSpPr>
        <p:grpSpPr>
          <a:xfrm>
            <a:off x="1547664" y="3269304"/>
            <a:ext cx="6912768" cy="1527848"/>
            <a:chOff x="1547664" y="3269304"/>
            <a:chExt cx="6912768" cy="1527848"/>
          </a:xfrm>
        </p:grpSpPr>
        <p:sp>
          <p:nvSpPr>
            <p:cNvPr id="8" name="Rectangle 4"/>
            <p:cNvSpPr>
              <a:spLocks noChangeArrowheads="1"/>
            </p:cNvSpPr>
            <p:nvPr/>
          </p:nvSpPr>
          <p:spPr bwMode="auto">
            <a:xfrm>
              <a:off x="1547664" y="3356992"/>
              <a:ext cx="553122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Instalación eléctrica de edificios</a:t>
              </a:r>
              <a:r>
                <a:rPr lang="es-ES" sz="2000" dirty="0"/>
                <a:t>	</a:t>
              </a:r>
            </a:p>
            <a:p>
              <a:pPr marL="0" indent="0">
                <a:buNone/>
              </a:pPr>
              <a:r>
                <a:rPr lang="es-ES" sz="2000" dirty="0" smtClean="0"/>
                <a:t>Conjunto </a:t>
              </a:r>
              <a:r>
                <a:rPr lang="es-ES" sz="2000" dirty="0"/>
                <a:t>de materiales eléctricos asociados a una aplicación determinada cuyas características están </a:t>
              </a:r>
              <a:r>
                <a:rPr lang="es-ES" sz="2000" dirty="0" smtClean="0"/>
                <a:t>coordinadas</a:t>
              </a:r>
              <a:endParaRPr lang="es-ES" sz="2000" dirty="0"/>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3269304"/>
              <a:ext cx="1080120" cy="1527848"/>
            </a:xfrm>
            <a:prstGeom prst="rect">
              <a:avLst/>
            </a:prstGeom>
          </p:spPr>
        </p:pic>
      </p:grpSp>
      <p:grpSp>
        <p:nvGrpSpPr>
          <p:cNvPr id="4" name="Grupo 3"/>
          <p:cNvGrpSpPr/>
          <p:nvPr/>
        </p:nvGrpSpPr>
        <p:grpSpPr>
          <a:xfrm>
            <a:off x="1547664" y="1336961"/>
            <a:ext cx="6768752" cy="1961025"/>
            <a:chOff x="1547664" y="1336961"/>
            <a:chExt cx="6768752" cy="1961025"/>
          </a:xfrm>
        </p:grpSpPr>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t="3929"/>
            <a:stretch/>
          </p:blipFill>
          <p:spPr>
            <a:xfrm>
              <a:off x="7380312" y="1336961"/>
              <a:ext cx="936104" cy="1961025"/>
            </a:xfrm>
            <a:prstGeom prst="rect">
              <a:avLst/>
            </a:prstGeom>
          </p:spPr>
        </p:pic>
        <p:sp>
          <p:nvSpPr>
            <p:cNvPr id="11" name="Rectangle 4"/>
            <p:cNvSpPr>
              <a:spLocks noChangeArrowheads="1"/>
            </p:cNvSpPr>
            <p:nvPr/>
          </p:nvSpPr>
          <p:spPr bwMode="auto">
            <a:xfrm>
              <a:off x="1547664" y="1772816"/>
              <a:ext cx="553122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Instalación eléctrica</a:t>
              </a:r>
              <a:r>
                <a:rPr lang="es-ES" sz="2000" dirty="0"/>
                <a:t>	</a:t>
              </a:r>
            </a:p>
            <a:p>
              <a:pPr marL="0" indent="0">
                <a:buNone/>
              </a:pPr>
              <a:r>
                <a:rPr lang="es-ES" sz="2000" dirty="0" smtClean="0"/>
                <a:t>Conjunto </a:t>
              </a:r>
              <a:r>
                <a:rPr lang="es-ES" sz="2000" dirty="0"/>
                <a:t>de aparatos y de circuitos asociados, en previsión de un fin particular: producción, conversión, transformación, transmisión, distribución o utilización de la energía </a:t>
              </a:r>
              <a:r>
                <a:rPr lang="es-ES" sz="2000" dirty="0" smtClean="0"/>
                <a:t>eléctrica</a:t>
              </a:r>
              <a:endParaRPr lang="es-ES" sz="2000" dirty="0"/>
            </a:p>
          </p:txBody>
        </p:sp>
      </p:grpSp>
    </p:spTree>
    <p:extLst>
      <p:ext uri="{BB962C8B-B14F-4D97-AF65-F5344CB8AC3E}">
        <p14:creationId xmlns:p14="http://schemas.microsoft.com/office/powerpoint/2010/main" val="169762276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Aislamiento</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9" name="Grupo 18"/>
          <p:cNvGrpSpPr/>
          <p:nvPr/>
        </p:nvGrpSpPr>
        <p:grpSpPr>
          <a:xfrm>
            <a:off x="1475656" y="1866629"/>
            <a:ext cx="7225903" cy="1036510"/>
            <a:chOff x="1489043" y="5122987"/>
            <a:chExt cx="7225903" cy="1036510"/>
          </a:xfrm>
        </p:grpSpPr>
        <p:sp>
          <p:nvSpPr>
            <p:cNvPr id="20" name="Rectangle 4"/>
            <p:cNvSpPr>
              <a:spLocks noChangeArrowheads="1"/>
            </p:cNvSpPr>
            <p:nvPr/>
          </p:nvSpPr>
          <p:spPr bwMode="auto">
            <a:xfrm>
              <a:off x="1489043" y="5122987"/>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Aislamiento reforzado </a:t>
              </a:r>
            </a:p>
            <a:p>
              <a:pPr marL="0" indent="0">
                <a:buNone/>
              </a:pPr>
              <a:r>
                <a:rPr lang="es-ES" sz="2000" dirty="0" smtClean="0"/>
                <a:t>Aislamiento </a:t>
              </a:r>
              <a:r>
                <a:rPr lang="es-ES" sz="2000" dirty="0"/>
                <a:t>cuyas características mecánicas y eléctricas hace que pueda considerarse equivalente a un doble aislamiento</a:t>
              </a:r>
              <a:r>
                <a:rPr lang="es-ES" sz="2000" dirty="0" smtClean="0"/>
                <a:t>.</a:t>
              </a:r>
              <a:endParaRPr lang="es-ES" sz="2000" dirty="0"/>
            </a:p>
          </p:txBody>
        </p:sp>
        <p:pic>
          <p:nvPicPr>
            <p:cNvPr id="21" name="Imagen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585" y="5526531"/>
              <a:ext cx="1334361" cy="632966"/>
            </a:xfrm>
            <a:prstGeom prst="rect">
              <a:avLst/>
            </a:prstGeom>
          </p:spPr>
        </p:pic>
      </p:grpSp>
      <p:grpSp>
        <p:nvGrpSpPr>
          <p:cNvPr id="22" name="Grupo 21"/>
          <p:cNvGrpSpPr/>
          <p:nvPr/>
        </p:nvGrpSpPr>
        <p:grpSpPr>
          <a:xfrm>
            <a:off x="1417036" y="4981453"/>
            <a:ext cx="7105824" cy="1183851"/>
            <a:chOff x="1417036" y="4854893"/>
            <a:chExt cx="7105824" cy="1183851"/>
          </a:xfrm>
        </p:grpSpPr>
        <p:sp>
          <p:nvSpPr>
            <p:cNvPr id="10" name="Rectangle 4"/>
            <p:cNvSpPr>
              <a:spLocks noChangeArrowheads="1"/>
            </p:cNvSpPr>
            <p:nvPr/>
          </p:nvSpPr>
          <p:spPr bwMode="auto">
            <a:xfrm>
              <a:off x="1417036" y="4854893"/>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Aislante</a:t>
              </a:r>
              <a:r>
                <a:rPr lang="es-ES" sz="2000" dirty="0" smtClean="0"/>
                <a:t> </a:t>
              </a:r>
              <a:endParaRPr lang="es-ES" sz="2000" dirty="0"/>
            </a:p>
            <a:p>
              <a:pPr marL="0" indent="0">
                <a:buNone/>
              </a:pPr>
              <a:r>
                <a:rPr lang="es-ES" sz="2000" dirty="0"/>
                <a:t>Substancia o cuerpo cuya conductividad es nula o, en la práctica, muy </a:t>
              </a:r>
              <a:r>
                <a:rPr lang="es-ES" sz="2000" dirty="0" smtClean="0"/>
                <a:t>débil</a:t>
              </a:r>
              <a:endParaRPr lang="es-ES" sz="2000"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896" y="4854893"/>
              <a:ext cx="976964" cy="1183851"/>
            </a:xfrm>
            <a:prstGeom prst="rect">
              <a:avLst/>
            </a:prstGeom>
          </p:spPr>
        </p:pic>
      </p:grpSp>
      <p:grpSp>
        <p:nvGrpSpPr>
          <p:cNvPr id="15" name="Grupo 14"/>
          <p:cNvGrpSpPr/>
          <p:nvPr/>
        </p:nvGrpSpPr>
        <p:grpSpPr>
          <a:xfrm>
            <a:off x="1475656" y="3180851"/>
            <a:ext cx="6726922" cy="1472285"/>
            <a:chOff x="1475656" y="3068960"/>
            <a:chExt cx="6726922" cy="1472285"/>
          </a:xfrm>
        </p:grpSpPr>
        <p:sp>
          <p:nvSpPr>
            <p:cNvPr id="6" name="Rectangle 4"/>
            <p:cNvSpPr>
              <a:spLocks noChangeArrowheads="1"/>
            </p:cNvSpPr>
            <p:nvPr/>
          </p:nvSpPr>
          <p:spPr bwMode="auto">
            <a:xfrm>
              <a:off x="1475656" y="3068960"/>
              <a:ext cx="5995045" cy="143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smtClean="0">
                  <a:solidFill>
                    <a:srgbClr val="AE58A3"/>
                  </a:solidFill>
                </a:rPr>
                <a:t>Aislamiento suplementario </a:t>
              </a:r>
              <a:endParaRPr lang="es-ES" sz="2000" b="1" u="sng" dirty="0">
                <a:solidFill>
                  <a:srgbClr val="AE58A3"/>
                </a:solidFill>
              </a:endParaRPr>
            </a:p>
            <a:p>
              <a:pPr marL="0" indent="0">
                <a:buNone/>
              </a:pPr>
              <a:r>
                <a:rPr lang="es-ES" sz="2000" dirty="0"/>
                <a:t>Aislamiento independiente, previsto además del aislamiento principal, a efectos de asegurar la protección contra choque eléctrico en caso de deterioro del aislamiento </a:t>
              </a:r>
              <a:r>
                <a:rPr lang="es-ES" sz="2000" dirty="0" smtClean="0"/>
                <a:t>principal</a:t>
              </a:r>
              <a:r>
                <a:rPr lang="es-ES" sz="2000" dirty="0"/>
                <a:t>	</a:t>
              </a:r>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6178" y="3368476"/>
              <a:ext cx="336400" cy="1172769"/>
            </a:xfrm>
            <a:prstGeom prst="rect">
              <a:avLst/>
            </a:prstGeom>
          </p:spPr>
        </p:pic>
      </p:grpSp>
    </p:spTree>
    <p:extLst>
      <p:ext uri="{BB962C8B-B14F-4D97-AF65-F5344CB8AC3E}">
        <p14:creationId xmlns:p14="http://schemas.microsoft.com/office/powerpoint/2010/main" val="218659230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Instalación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4" name="Grupo 13"/>
          <p:cNvGrpSpPr/>
          <p:nvPr/>
        </p:nvGrpSpPr>
        <p:grpSpPr>
          <a:xfrm>
            <a:off x="1423324" y="1844824"/>
            <a:ext cx="7360994" cy="4680520"/>
            <a:chOff x="1423324" y="1844824"/>
            <a:chExt cx="7360994" cy="4680520"/>
          </a:xfrm>
        </p:grpSpPr>
        <p:sp>
          <p:nvSpPr>
            <p:cNvPr id="6" name="Rectangle 4"/>
            <p:cNvSpPr>
              <a:spLocks noChangeArrowheads="1"/>
            </p:cNvSpPr>
            <p:nvPr/>
          </p:nvSpPr>
          <p:spPr bwMode="auto">
            <a:xfrm>
              <a:off x="1423324" y="1844824"/>
              <a:ext cx="5531229"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Instalaciones provisionales</a:t>
              </a:r>
              <a:r>
                <a:rPr lang="es-ES" sz="2000" dirty="0"/>
                <a:t>	</a:t>
              </a:r>
            </a:p>
            <a:p>
              <a:pPr marL="0" indent="0">
                <a:buNone/>
              </a:pPr>
              <a:r>
                <a:rPr lang="es-ES" sz="1800" dirty="0" smtClean="0"/>
                <a:t>Son </a:t>
              </a:r>
              <a:r>
                <a:rPr lang="es-ES" sz="1800" dirty="0"/>
                <a:t>aquellas que tienen, en tiempo, una duración limitada a las circunstancias que las motiven: </a:t>
              </a:r>
            </a:p>
            <a:p>
              <a:pPr marL="0" indent="0">
                <a:buNone/>
              </a:pPr>
              <a:r>
                <a:rPr lang="es-ES" sz="1800" dirty="0" smtClean="0"/>
                <a:t>Pueden </a:t>
              </a:r>
              <a:r>
                <a:rPr lang="es-ES" sz="1800" dirty="0"/>
                <a:t>ser: </a:t>
              </a:r>
            </a:p>
            <a:p>
              <a:pPr>
                <a:buClr>
                  <a:srgbClr val="AE58A3"/>
                </a:buClr>
              </a:pPr>
              <a:r>
                <a:rPr lang="es-ES" sz="1800" dirty="0">
                  <a:solidFill>
                    <a:srgbClr val="AE58A3"/>
                  </a:solidFill>
                </a:rPr>
                <a:t>DE REPARACIÓN</a:t>
              </a:r>
              <a:r>
                <a:rPr lang="es-ES" sz="1800" dirty="0"/>
                <a:t>. Las necesarias para paliar un incidente de explotación. </a:t>
              </a:r>
            </a:p>
            <a:p>
              <a:pPr>
                <a:buClr>
                  <a:srgbClr val="AE58A3"/>
                </a:buClr>
              </a:pPr>
              <a:r>
                <a:rPr lang="es-ES" sz="1800" dirty="0">
                  <a:solidFill>
                    <a:srgbClr val="AE58A3"/>
                  </a:solidFill>
                </a:rPr>
                <a:t>DE TRABAJOS</a:t>
              </a:r>
              <a:r>
                <a:rPr lang="es-ES" sz="1800" dirty="0"/>
                <a:t>. Las realizadas para permitir cambios o transformaciones de las instalaciones, sin interrumpir la explotación. </a:t>
              </a:r>
            </a:p>
            <a:p>
              <a:pPr>
                <a:buClr>
                  <a:srgbClr val="AE58A3"/>
                </a:buClr>
              </a:pPr>
              <a:r>
                <a:rPr lang="es-ES" sz="1800" dirty="0">
                  <a:solidFill>
                    <a:srgbClr val="AE58A3"/>
                  </a:solidFill>
                </a:rPr>
                <a:t>SEMI-PERMANENTES</a:t>
              </a:r>
              <a:r>
                <a:rPr lang="es-ES" sz="1800" dirty="0"/>
                <a:t>. Las destinadas a modificaciones de duración limitada, en el marco de actividades habituales de los locales en los que se repitan periódicamente (Ferias). </a:t>
              </a:r>
            </a:p>
            <a:p>
              <a:pPr>
                <a:buClr>
                  <a:srgbClr val="AE58A3"/>
                </a:buClr>
              </a:pPr>
              <a:r>
                <a:rPr lang="es-ES" sz="1800" dirty="0">
                  <a:solidFill>
                    <a:srgbClr val="AE58A3"/>
                  </a:solidFill>
                </a:rPr>
                <a:t>DE OBRAS</a:t>
              </a:r>
              <a:r>
                <a:rPr lang="es-ES" sz="1800" dirty="0"/>
                <a:t>. Son las destinadas a la ejecución de trabajos de construcción de edificios y </a:t>
              </a:r>
              <a:r>
                <a:rPr lang="es-ES" sz="1800" dirty="0" smtClean="0"/>
                <a:t>similares</a:t>
              </a:r>
              <a:endParaRPr lang="es-ES" sz="1800" dirty="0"/>
            </a:p>
          </p:txBody>
        </p:sp>
        <p:pic>
          <p:nvPicPr>
            <p:cNvPr id="13" name="Imagen 12"/>
            <p:cNvPicPr>
              <a:picLocks noChangeAspect="1"/>
            </p:cNvPicPr>
            <p:nvPr/>
          </p:nvPicPr>
          <p:blipFill>
            <a:blip r:embed="rId2"/>
            <a:stretch>
              <a:fillRect/>
            </a:stretch>
          </p:blipFill>
          <p:spPr>
            <a:xfrm>
              <a:off x="6804248" y="3789040"/>
              <a:ext cx="1980070" cy="1237544"/>
            </a:xfrm>
            <a:prstGeom prst="rect">
              <a:avLst/>
            </a:prstGeom>
          </p:spPr>
        </p:pic>
      </p:grpSp>
    </p:spTree>
    <p:extLst>
      <p:ext uri="{BB962C8B-B14F-4D97-AF65-F5344CB8AC3E}">
        <p14:creationId xmlns:p14="http://schemas.microsoft.com/office/powerpoint/2010/main" val="146689193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Intensidad</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23324" y="1844824"/>
            <a:ext cx="6821084" cy="4532323"/>
            <a:chOff x="1423324" y="1844824"/>
            <a:chExt cx="6821084" cy="4532323"/>
          </a:xfrm>
        </p:grpSpPr>
        <p:sp>
          <p:nvSpPr>
            <p:cNvPr id="6" name="Rectangle 4"/>
            <p:cNvSpPr>
              <a:spLocks noChangeArrowheads="1"/>
            </p:cNvSpPr>
            <p:nvPr/>
          </p:nvSpPr>
          <p:spPr bwMode="auto">
            <a:xfrm>
              <a:off x="1423324" y="1844824"/>
              <a:ext cx="5531229"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Intensidad de defecto</a:t>
              </a:r>
              <a:r>
                <a:rPr lang="es-ES" sz="2000" dirty="0"/>
                <a:t>	</a:t>
              </a:r>
            </a:p>
            <a:p>
              <a:pPr marL="0" indent="0">
                <a:buNone/>
              </a:pPr>
              <a:r>
                <a:rPr lang="es-ES" sz="1800" dirty="0" smtClean="0"/>
                <a:t>Valor </a:t>
              </a:r>
              <a:r>
                <a:rPr lang="es-ES" sz="1800" dirty="0"/>
                <a:t>que alcanza una corriente de </a:t>
              </a:r>
              <a:r>
                <a:rPr lang="es-ES" sz="1800" dirty="0" smtClean="0"/>
                <a:t>defecto</a:t>
              </a:r>
              <a:endParaRPr lang="es-ES" sz="1800" dirty="0"/>
            </a:p>
          </p:txBody>
        </p:sp>
        <p:graphicFrame>
          <p:nvGraphicFramePr>
            <p:cNvPr id="2" name="Objeto 1"/>
            <p:cNvGraphicFramePr>
              <a:graphicFrameLocks noChangeAspect="1"/>
            </p:cNvGraphicFramePr>
            <p:nvPr>
              <p:extLst>
                <p:ext uri="{D42A27DB-BD31-4B8C-83A1-F6EECF244321}">
                  <p14:modId xmlns:p14="http://schemas.microsoft.com/office/powerpoint/2010/main" val="918590537"/>
                </p:ext>
              </p:extLst>
            </p:nvPr>
          </p:nvGraphicFramePr>
          <p:xfrm>
            <a:off x="2915816" y="2611693"/>
            <a:ext cx="5328592" cy="3765454"/>
          </p:xfrm>
          <a:graphic>
            <a:graphicData uri="http://schemas.openxmlformats.org/presentationml/2006/ole">
              <mc:AlternateContent xmlns:mc="http://schemas.openxmlformats.org/markup-compatibility/2006">
                <mc:Choice xmlns:v="urn:schemas-microsoft-com:vml" Requires="v">
                  <p:oleObj spid="_x0000_s1032" name="Acrobat Document" r:id="rId3" imgW="8019826" imgH="5667263" progId="Acrobat.Document.DC">
                    <p:embed/>
                  </p:oleObj>
                </mc:Choice>
                <mc:Fallback>
                  <p:oleObj name="Acrobat Document" r:id="rId3" imgW="8019826" imgH="5667263" progId="Acrobat.Document.DC">
                    <p:embed/>
                    <p:pic>
                      <p:nvPicPr>
                        <p:cNvPr id="0" name=""/>
                        <p:cNvPicPr/>
                        <p:nvPr/>
                      </p:nvPicPr>
                      <p:blipFill>
                        <a:blip r:embed="rId4"/>
                        <a:stretch>
                          <a:fillRect/>
                        </a:stretch>
                      </p:blipFill>
                      <p:spPr>
                        <a:xfrm>
                          <a:off x="2915816" y="2611693"/>
                          <a:ext cx="5328592" cy="3765454"/>
                        </a:xfrm>
                        <a:prstGeom prst="rect">
                          <a:avLst/>
                        </a:prstGeom>
                      </p:spPr>
                    </p:pic>
                  </p:oleObj>
                </mc:Fallback>
              </mc:AlternateContent>
            </a:graphicData>
          </a:graphic>
        </p:graphicFrame>
      </p:grpSp>
    </p:spTree>
    <p:extLst>
      <p:ext uri="{BB962C8B-B14F-4D97-AF65-F5344CB8AC3E}">
        <p14:creationId xmlns:p14="http://schemas.microsoft.com/office/powerpoint/2010/main" val="304926793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Interruptor</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8" name="Rectangle 4"/>
          <p:cNvSpPr>
            <a:spLocks noChangeArrowheads="1"/>
          </p:cNvSpPr>
          <p:nvPr/>
        </p:nvSpPr>
        <p:spPr bwMode="auto">
          <a:xfrm>
            <a:off x="1577954" y="4941168"/>
            <a:ext cx="508227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Interruptor </a:t>
            </a:r>
            <a:r>
              <a:rPr lang="es-ES" sz="2000" b="1" u="sng" dirty="0" smtClean="0">
                <a:solidFill>
                  <a:srgbClr val="AE58A3"/>
                </a:solidFill>
              </a:rPr>
              <a:t>diferencial</a:t>
            </a:r>
            <a:r>
              <a:rPr lang="es-ES" sz="2000" dirty="0"/>
              <a:t>	</a:t>
            </a:r>
          </a:p>
          <a:p>
            <a:pPr marL="0" indent="0" algn="just">
              <a:buNone/>
            </a:pPr>
            <a:r>
              <a:rPr lang="es-ES" sz="2000" dirty="0" smtClean="0"/>
              <a:t>Aparato </a:t>
            </a:r>
            <a:r>
              <a:rPr lang="es-ES" sz="2000" dirty="0"/>
              <a:t>electromecánico o asociación de aparatos destinados a provocar la apertura de los contactos cuando la corriente diferencial alcanza un valor dado 	</a:t>
            </a:r>
          </a:p>
        </p:txBody>
      </p:sp>
      <p:sp>
        <p:nvSpPr>
          <p:cNvPr id="11" name="Rectangle 4"/>
          <p:cNvSpPr>
            <a:spLocks noChangeArrowheads="1"/>
          </p:cNvSpPr>
          <p:nvPr/>
        </p:nvSpPr>
        <p:spPr bwMode="auto">
          <a:xfrm>
            <a:off x="1547665" y="2276872"/>
            <a:ext cx="511256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Interruptor automático</a:t>
            </a:r>
            <a:r>
              <a:rPr lang="es-ES" sz="2000" dirty="0"/>
              <a:t>	</a:t>
            </a:r>
          </a:p>
          <a:p>
            <a:pPr marL="0" indent="0" algn="just">
              <a:buNone/>
            </a:pPr>
            <a:r>
              <a:rPr lang="es-ES" sz="2000" dirty="0" smtClean="0"/>
              <a:t>Interruptor </a:t>
            </a:r>
            <a:r>
              <a:rPr lang="es-ES" sz="2000" dirty="0"/>
              <a:t>capaz de establecer, mantener e interrumpir las intensidades de corriente de servicio, o de establecer e interrumpir automáticamente, en condiciones predeterminadas, intensidades de corriente anormalmente elevadas, tales como las corrientes de </a:t>
            </a:r>
            <a:r>
              <a:rPr lang="es-ES" sz="2000" dirty="0" smtClean="0"/>
              <a:t>cortocircuito</a:t>
            </a:r>
            <a:endParaRPr lang="es-ES" sz="2000" dirty="0"/>
          </a:p>
        </p:txBody>
      </p:sp>
      <p:pic>
        <p:nvPicPr>
          <p:cNvPr id="12" name="Imagen 1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097768" y="1593105"/>
            <a:ext cx="1323033" cy="2411958"/>
          </a:xfrm>
          <a:prstGeom prst="rect">
            <a:avLst/>
          </a:prstGeom>
        </p:spPr>
      </p:pic>
      <p:sp>
        <p:nvSpPr>
          <p:cNvPr id="13" name="Rectángulo 12"/>
          <p:cNvSpPr/>
          <p:nvPr/>
        </p:nvSpPr>
        <p:spPr bwMode="auto">
          <a:xfrm>
            <a:off x="7326683" y="2924943"/>
            <a:ext cx="1224136" cy="504056"/>
          </a:xfrm>
          <a:prstGeom prst="rect">
            <a:avLst/>
          </a:prstGeom>
          <a:noFill/>
          <a:ln w="57150" cap="flat" cmpd="sng" algn="ctr">
            <a:solidFill>
              <a:srgbClr val="AE58A3"/>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sp>
        <p:nvSpPr>
          <p:cNvPr id="14" name="Flecha derecha 13"/>
          <p:cNvSpPr/>
          <p:nvPr/>
        </p:nvSpPr>
        <p:spPr bwMode="auto">
          <a:xfrm rot="16200000" flipH="1">
            <a:off x="7686724" y="1970816"/>
            <a:ext cx="1440160" cy="216377"/>
          </a:xfrm>
          <a:prstGeom prst="rightArrow">
            <a:avLst/>
          </a:prstGeom>
          <a:solidFill>
            <a:srgbClr val="AE58A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pic>
        <p:nvPicPr>
          <p:cNvPr id="15" name="Imagen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056" y="4149080"/>
            <a:ext cx="1304554" cy="2448272"/>
          </a:xfrm>
          <a:prstGeom prst="rect">
            <a:avLst/>
          </a:prstGeom>
        </p:spPr>
      </p:pic>
      <p:sp>
        <p:nvSpPr>
          <p:cNvPr id="16" name="Rectángulo 15"/>
          <p:cNvSpPr/>
          <p:nvPr/>
        </p:nvSpPr>
        <p:spPr bwMode="auto">
          <a:xfrm>
            <a:off x="7933439" y="5895430"/>
            <a:ext cx="612998" cy="341882"/>
          </a:xfrm>
          <a:prstGeom prst="rect">
            <a:avLst/>
          </a:prstGeom>
          <a:noFill/>
          <a:ln w="57150" cap="flat" cmpd="sng" algn="ctr">
            <a:solidFill>
              <a:srgbClr val="AE58A3"/>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sp>
        <p:nvSpPr>
          <p:cNvPr id="17" name="Flecha derecha 16"/>
          <p:cNvSpPr/>
          <p:nvPr/>
        </p:nvSpPr>
        <p:spPr bwMode="auto">
          <a:xfrm rot="16200000" flipH="1">
            <a:off x="7682342" y="4976995"/>
            <a:ext cx="1440160" cy="216377"/>
          </a:xfrm>
          <a:prstGeom prst="rightArrow">
            <a:avLst/>
          </a:prstGeom>
          <a:solidFill>
            <a:srgbClr val="AE58A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2809654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2500"/>
                            </p:stCondLst>
                            <p:childTnLst>
                              <p:par>
                                <p:cTn id="21" presetID="21"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750"/>
                                        <p:tgtEl>
                                          <p:spTgt spid="13"/>
                                        </p:tgtEl>
                                      </p:cBhvr>
                                    </p:animEffect>
                                  </p:childTnLst>
                                </p:cTn>
                              </p:par>
                            </p:childTnLst>
                          </p:cTn>
                        </p:par>
                        <p:par>
                          <p:cTn id="24" fill="hold">
                            <p:stCondLst>
                              <p:cond delay="325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4250"/>
                            </p:stCondLst>
                            <p:childTnLst>
                              <p:par>
                                <p:cTn id="31" presetID="42"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par>
                          <p:cTn id="36" fill="hold">
                            <p:stCondLst>
                              <p:cond delay="5250"/>
                            </p:stCondLst>
                            <p:childTnLst>
                              <p:par>
                                <p:cTn id="37" presetID="2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75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4"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Interruptor</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547665" y="1215414"/>
            <a:ext cx="7453840" cy="4492140"/>
            <a:chOff x="1547665" y="1215414"/>
            <a:chExt cx="7453840" cy="4492140"/>
          </a:xfrm>
        </p:grpSpPr>
        <p:sp>
          <p:nvSpPr>
            <p:cNvPr id="11" name="Rectangle 4"/>
            <p:cNvSpPr>
              <a:spLocks noChangeArrowheads="1"/>
            </p:cNvSpPr>
            <p:nvPr/>
          </p:nvSpPr>
          <p:spPr bwMode="auto">
            <a:xfrm>
              <a:off x="1547665" y="2276872"/>
              <a:ext cx="511256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Interruptor automático</a:t>
              </a:r>
              <a:r>
                <a:rPr lang="es-ES" sz="2000" dirty="0"/>
                <a:t>	</a:t>
              </a:r>
            </a:p>
            <a:p>
              <a:pPr marL="0" indent="0">
                <a:buNone/>
              </a:pPr>
              <a:r>
                <a:rPr lang="es-ES" sz="2000" dirty="0" smtClean="0"/>
                <a:t>Aparato </a:t>
              </a:r>
              <a:r>
                <a:rPr lang="es-ES" sz="2000" dirty="0"/>
                <a:t>de conexión que integra todos los dispositivos necesarios para asegurar de forma coordinada: </a:t>
              </a:r>
              <a:endParaRPr lang="es-ES" sz="2000" dirty="0" smtClean="0"/>
            </a:p>
            <a:p>
              <a:pPr marL="0" indent="0">
                <a:buNone/>
              </a:pPr>
              <a:endParaRPr lang="es-ES" sz="2000" dirty="0"/>
            </a:p>
            <a:p>
              <a:pPr marL="533400" indent="-271463">
                <a:buClr>
                  <a:srgbClr val="AE58A3"/>
                </a:buClr>
              </a:pPr>
              <a:r>
                <a:rPr lang="es-ES" sz="2000" dirty="0"/>
                <a:t>Mando </a:t>
              </a:r>
            </a:p>
            <a:p>
              <a:pPr marL="533400" indent="-271463">
                <a:buClr>
                  <a:srgbClr val="AE58A3"/>
                </a:buClr>
              </a:pPr>
              <a:r>
                <a:rPr lang="es-ES" sz="2000" dirty="0"/>
                <a:t>Protección contra sobrecargas </a:t>
              </a:r>
            </a:p>
            <a:p>
              <a:pPr marL="533400" indent="-271463">
                <a:buClr>
                  <a:srgbClr val="AE58A3"/>
                </a:buClr>
              </a:pPr>
              <a:r>
                <a:rPr lang="es-ES" sz="2000" dirty="0"/>
                <a:t>Protección contra cortocircuitos 	</a:t>
              </a:r>
            </a:p>
          </p:txBody>
        </p:sp>
        <p:pic>
          <p:nvPicPr>
            <p:cNvPr id="2" name="Imagen 1"/>
            <p:cNvPicPr>
              <a:picLocks noChangeAspect="1"/>
            </p:cNvPicPr>
            <p:nvPr/>
          </p:nvPicPr>
          <p:blipFill>
            <a:blip r:embed="rId2">
              <a:clrChange>
                <a:clrFrom>
                  <a:srgbClr val="FFFFFF"/>
                </a:clrFrom>
                <a:clrTo>
                  <a:srgbClr val="FFFFFF">
                    <a:alpha val="0"/>
                  </a:srgbClr>
                </a:clrTo>
              </a:clrChange>
            </a:blip>
            <a:stretch>
              <a:fillRect/>
            </a:stretch>
          </p:blipFill>
          <p:spPr>
            <a:xfrm>
              <a:off x="6660233" y="1215414"/>
              <a:ext cx="2341272" cy="4492140"/>
            </a:xfrm>
            <a:prstGeom prst="rect">
              <a:avLst/>
            </a:prstGeom>
          </p:spPr>
        </p:pic>
      </p:grpSp>
    </p:spTree>
    <p:extLst>
      <p:ext uri="{BB962C8B-B14F-4D97-AF65-F5344CB8AC3E}">
        <p14:creationId xmlns:p14="http://schemas.microsoft.com/office/powerpoint/2010/main" val="67468266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Línea general de distribución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1" name="Rectangle 4"/>
          <p:cNvSpPr>
            <a:spLocks noChangeArrowheads="1"/>
          </p:cNvSpPr>
          <p:nvPr/>
        </p:nvSpPr>
        <p:spPr bwMode="auto">
          <a:xfrm>
            <a:off x="1547664" y="1844824"/>
            <a:ext cx="691276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pPr>
            <a:r>
              <a:rPr lang="es-ES" sz="2000" dirty="0" smtClean="0"/>
              <a:t>Canalización </a:t>
            </a:r>
            <a:r>
              <a:rPr lang="es-ES" sz="2000" dirty="0"/>
              <a:t>eléctrica que enlaza otra canalización, un cuadro de mando y protección o un dispositivo de protección general con el origen de canalizaciones que alimentan distintos receptores, locales o emplazamientos		</a:t>
            </a:r>
          </a:p>
        </p:txBody>
      </p:sp>
      <p:pic>
        <p:nvPicPr>
          <p:cNvPr id="8" name="Picture 2" descr="Enlac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776" y="3578322"/>
            <a:ext cx="4603342" cy="269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3"/>
          <p:cNvSpPr>
            <a:spLocks noChangeArrowheads="1"/>
          </p:cNvSpPr>
          <p:nvPr/>
        </p:nvSpPr>
        <p:spPr bwMode="auto">
          <a:xfrm>
            <a:off x="6266535" y="5938979"/>
            <a:ext cx="1641608" cy="404377"/>
          </a:xfrm>
          <a:prstGeom prst="wedgeRoundRectCallout">
            <a:avLst>
              <a:gd name="adj1" fmla="val -80894"/>
              <a:gd name="adj2" fmla="val 25190"/>
              <a:gd name="adj3" fmla="val 16667"/>
            </a:avLst>
          </a:prstGeom>
          <a:solidFill>
            <a:srgbClr val="42E046"/>
          </a:solidFill>
          <a:ln w="12700">
            <a:solidFill>
              <a:srgbClr val="000000"/>
            </a:solidFill>
            <a:miter lim="800000"/>
            <a:headEnd type="none" w="sm" len="sm"/>
            <a:tailEnd type="none" w="sm" len="sm"/>
          </a:ln>
        </p:spPr>
        <p:txBody>
          <a:bodyPr anchor="ctr" anchorCtr="1"/>
          <a:lstStyle>
            <a:lvl1pPr defTabSz="892175" eaLnBrk="0" hangingPunct="0">
              <a:tabLst>
                <a:tab pos="0" algn="l"/>
              </a:tabLst>
              <a:defRPr sz="2400">
                <a:solidFill>
                  <a:schemeClr val="tx1"/>
                </a:solidFill>
                <a:latin typeface="Arial" panose="020B0604020202020204" pitchFamily="34" charset="0"/>
              </a:defRPr>
            </a:lvl1pPr>
            <a:lvl2pPr marL="742950" indent="-285750" defTabSz="892175" eaLnBrk="0" hangingPunct="0">
              <a:tabLst>
                <a:tab pos="0" algn="l"/>
              </a:tabLst>
              <a:defRPr sz="2400">
                <a:solidFill>
                  <a:schemeClr val="tx1"/>
                </a:solidFill>
                <a:latin typeface="Arial" panose="020B0604020202020204" pitchFamily="34" charset="0"/>
              </a:defRPr>
            </a:lvl2pPr>
            <a:lvl3pPr marL="1143000" indent="-228600" defTabSz="892175" eaLnBrk="0" hangingPunct="0">
              <a:tabLst>
                <a:tab pos="0" algn="l"/>
              </a:tabLst>
              <a:defRPr sz="2400">
                <a:solidFill>
                  <a:schemeClr val="tx1"/>
                </a:solidFill>
                <a:latin typeface="Arial" panose="020B0604020202020204" pitchFamily="34" charset="0"/>
              </a:defRPr>
            </a:lvl3pPr>
            <a:lvl4pPr marL="1600200" indent="-228600" defTabSz="892175" eaLnBrk="0" hangingPunct="0">
              <a:tabLst>
                <a:tab pos="0" algn="l"/>
              </a:tabLst>
              <a:defRPr sz="2400">
                <a:solidFill>
                  <a:schemeClr val="tx1"/>
                </a:solidFill>
                <a:latin typeface="Arial" panose="020B0604020202020204" pitchFamily="34" charset="0"/>
              </a:defRPr>
            </a:lvl4pPr>
            <a:lvl5pPr marL="2057400" indent="-228600" defTabSz="892175" eaLnBrk="0" hangingPunct="0">
              <a:tabLst>
                <a:tab pos="0" algn="l"/>
              </a:tabLst>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9pPr>
          </a:lstStyle>
          <a:p>
            <a:pPr algn="ctr"/>
            <a:r>
              <a:rPr lang="es-ES" altLang="es-ES" sz="1400" dirty="0" smtClean="0">
                <a:solidFill>
                  <a:srgbClr val="000000"/>
                </a:solidFill>
              </a:rPr>
              <a:t>DISTRIBUCIÓN</a:t>
            </a:r>
            <a:endParaRPr lang="es-ES" altLang="es-ES" sz="1400" dirty="0">
              <a:solidFill>
                <a:srgbClr val="000000"/>
              </a:solidFill>
            </a:endParaRPr>
          </a:p>
        </p:txBody>
      </p:sp>
      <p:sp>
        <p:nvSpPr>
          <p:cNvPr id="12" name="AutoShape 4"/>
          <p:cNvSpPr>
            <a:spLocks noChangeArrowheads="1"/>
          </p:cNvSpPr>
          <p:nvPr/>
        </p:nvSpPr>
        <p:spPr bwMode="auto">
          <a:xfrm>
            <a:off x="2730476" y="5825585"/>
            <a:ext cx="1360189" cy="367616"/>
          </a:xfrm>
          <a:prstGeom prst="wedgeRoundRectCallout">
            <a:avLst>
              <a:gd name="adj1" fmla="val 108477"/>
              <a:gd name="adj2" fmla="val 37083"/>
              <a:gd name="adj3" fmla="val 16667"/>
            </a:avLst>
          </a:prstGeom>
          <a:solidFill>
            <a:srgbClr val="42E046"/>
          </a:solidFill>
          <a:ln w="12700">
            <a:solidFill>
              <a:srgbClr val="000000"/>
            </a:solidFill>
            <a:miter lim="800000"/>
            <a:headEnd type="none" w="sm" len="sm"/>
            <a:tailEnd type="none" w="sm" len="sm"/>
          </a:ln>
        </p:spPr>
        <p:txBody>
          <a:bodyPr anchor="ctr" anchorCtr="1"/>
          <a:lstStyle>
            <a:lvl1pPr defTabSz="892175" eaLnBrk="0" hangingPunct="0">
              <a:tabLst>
                <a:tab pos="0" algn="l"/>
              </a:tabLst>
              <a:defRPr sz="2400">
                <a:solidFill>
                  <a:schemeClr val="tx1"/>
                </a:solidFill>
                <a:latin typeface="Arial" panose="020B0604020202020204" pitchFamily="34" charset="0"/>
              </a:defRPr>
            </a:lvl1pPr>
            <a:lvl2pPr marL="742950" indent="-285750" defTabSz="892175" eaLnBrk="0" hangingPunct="0">
              <a:tabLst>
                <a:tab pos="0" algn="l"/>
              </a:tabLst>
              <a:defRPr sz="2400">
                <a:solidFill>
                  <a:schemeClr val="tx1"/>
                </a:solidFill>
                <a:latin typeface="Arial" panose="020B0604020202020204" pitchFamily="34" charset="0"/>
              </a:defRPr>
            </a:lvl2pPr>
            <a:lvl3pPr marL="1143000" indent="-228600" defTabSz="892175" eaLnBrk="0" hangingPunct="0">
              <a:tabLst>
                <a:tab pos="0" algn="l"/>
              </a:tabLst>
              <a:defRPr sz="2400">
                <a:solidFill>
                  <a:schemeClr val="tx1"/>
                </a:solidFill>
                <a:latin typeface="Arial" panose="020B0604020202020204" pitchFamily="34" charset="0"/>
              </a:defRPr>
            </a:lvl3pPr>
            <a:lvl4pPr marL="1600200" indent="-228600" defTabSz="892175" eaLnBrk="0" hangingPunct="0">
              <a:tabLst>
                <a:tab pos="0" algn="l"/>
              </a:tabLst>
              <a:defRPr sz="2400">
                <a:solidFill>
                  <a:schemeClr val="tx1"/>
                </a:solidFill>
                <a:latin typeface="Arial" panose="020B0604020202020204" pitchFamily="34" charset="0"/>
              </a:defRPr>
            </a:lvl4pPr>
            <a:lvl5pPr marL="2057400" indent="-228600" defTabSz="892175" eaLnBrk="0" hangingPunct="0">
              <a:tabLst>
                <a:tab pos="0" algn="l"/>
              </a:tabLst>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9pPr>
          </a:lstStyle>
          <a:p>
            <a:pPr algn="ctr"/>
            <a:r>
              <a:rPr lang="es-ES" altLang="es-ES" sz="1400" dirty="0">
                <a:solidFill>
                  <a:srgbClr val="000000"/>
                </a:solidFill>
              </a:rPr>
              <a:t>ACOMETIDA</a:t>
            </a:r>
          </a:p>
        </p:txBody>
      </p:sp>
      <p:sp>
        <p:nvSpPr>
          <p:cNvPr id="13" name="AutoShape 5"/>
          <p:cNvSpPr>
            <a:spLocks noChangeArrowheads="1"/>
          </p:cNvSpPr>
          <p:nvPr/>
        </p:nvSpPr>
        <p:spPr bwMode="auto">
          <a:xfrm>
            <a:off x="5764938" y="5438794"/>
            <a:ext cx="1782317" cy="441139"/>
          </a:xfrm>
          <a:prstGeom prst="wedgeRoundRectCallout">
            <a:avLst>
              <a:gd name="adj1" fmla="val -83829"/>
              <a:gd name="adj2" fmla="val 15454"/>
              <a:gd name="adj3" fmla="val 16667"/>
            </a:avLst>
          </a:prstGeom>
          <a:solidFill>
            <a:srgbClr val="99CCFF"/>
          </a:solidFill>
          <a:ln w="12700">
            <a:solidFill>
              <a:srgbClr val="000000"/>
            </a:solidFill>
            <a:miter lim="800000"/>
            <a:headEnd type="none" w="sm" len="sm"/>
            <a:tailEnd type="none" w="sm" len="sm"/>
          </a:ln>
        </p:spPr>
        <p:txBody>
          <a:bodyPr anchor="ctr" anchorCtr="1"/>
          <a:lstStyle>
            <a:lvl1pPr defTabSz="892175" eaLnBrk="0" hangingPunct="0">
              <a:tabLst>
                <a:tab pos="0" algn="l"/>
              </a:tabLst>
              <a:defRPr sz="2400">
                <a:solidFill>
                  <a:schemeClr val="tx1"/>
                </a:solidFill>
                <a:latin typeface="Arial" panose="020B0604020202020204" pitchFamily="34" charset="0"/>
              </a:defRPr>
            </a:lvl1pPr>
            <a:lvl2pPr marL="742950" indent="-285750" defTabSz="892175" eaLnBrk="0" hangingPunct="0">
              <a:tabLst>
                <a:tab pos="0" algn="l"/>
              </a:tabLst>
              <a:defRPr sz="2400">
                <a:solidFill>
                  <a:schemeClr val="tx1"/>
                </a:solidFill>
                <a:latin typeface="Arial" panose="020B0604020202020204" pitchFamily="34" charset="0"/>
              </a:defRPr>
            </a:lvl2pPr>
            <a:lvl3pPr marL="1143000" indent="-228600" defTabSz="892175" eaLnBrk="0" hangingPunct="0">
              <a:tabLst>
                <a:tab pos="0" algn="l"/>
              </a:tabLst>
              <a:defRPr sz="2400">
                <a:solidFill>
                  <a:schemeClr val="tx1"/>
                </a:solidFill>
                <a:latin typeface="Arial" panose="020B0604020202020204" pitchFamily="34" charset="0"/>
              </a:defRPr>
            </a:lvl3pPr>
            <a:lvl4pPr marL="1600200" indent="-228600" defTabSz="892175" eaLnBrk="0" hangingPunct="0">
              <a:tabLst>
                <a:tab pos="0" algn="l"/>
              </a:tabLst>
              <a:defRPr sz="2400">
                <a:solidFill>
                  <a:schemeClr val="tx1"/>
                </a:solidFill>
                <a:latin typeface="Arial" panose="020B0604020202020204" pitchFamily="34" charset="0"/>
              </a:defRPr>
            </a:lvl4pPr>
            <a:lvl5pPr marL="2057400" indent="-228600" defTabSz="892175" eaLnBrk="0" hangingPunct="0">
              <a:tabLst>
                <a:tab pos="0" algn="l"/>
              </a:tabLst>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9pPr>
          </a:lstStyle>
          <a:p>
            <a:pPr algn="ctr"/>
            <a:r>
              <a:rPr lang="es-ES" altLang="es-ES" sz="2000" dirty="0" smtClean="0">
                <a:solidFill>
                  <a:srgbClr val="000000"/>
                </a:solidFill>
              </a:rPr>
              <a:t>CGP</a:t>
            </a:r>
            <a:endParaRPr lang="es-ES" altLang="es-ES" sz="2000" dirty="0">
              <a:solidFill>
                <a:srgbClr val="000000"/>
              </a:solidFill>
            </a:endParaRPr>
          </a:p>
        </p:txBody>
      </p:sp>
      <p:sp>
        <p:nvSpPr>
          <p:cNvPr id="14" name="AutoShape 6"/>
          <p:cNvSpPr>
            <a:spLocks noChangeArrowheads="1"/>
          </p:cNvSpPr>
          <p:nvPr/>
        </p:nvSpPr>
        <p:spPr bwMode="auto">
          <a:xfrm>
            <a:off x="2449057" y="5278435"/>
            <a:ext cx="1923026" cy="441139"/>
          </a:xfrm>
          <a:prstGeom prst="wedgeRoundRectCallout">
            <a:avLst>
              <a:gd name="adj1" fmla="val 75815"/>
              <a:gd name="adj2" fmla="val -11630"/>
              <a:gd name="adj3" fmla="val 16667"/>
            </a:avLst>
          </a:prstGeom>
          <a:solidFill>
            <a:srgbClr val="FEE568"/>
          </a:solidFill>
          <a:ln w="12700">
            <a:solidFill>
              <a:srgbClr val="000000"/>
            </a:solidFill>
            <a:miter lim="800000"/>
            <a:headEnd type="none" w="sm" len="sm"/>
            <a:tailEnd type="none" w="sm" len="sm"/>
          </a:ln>
        </p:spPr>
        <p:txBody>
          <a:bodyPr anchor="ctr" anchorCtr="1"/>
          <a:lstStyle>
            <a:lvl1pPr defTabSz="892175" eaLnBrk="0" hangingPunct="0">
              <a:tabLst>
                <a:tab pos="0" algn="l"/>
              </a:tabLst>
              <a:defRPr sz="2400">
                <a:solidFill>
                  <a:schemeClr val="tx1"/>
                </a:solidFill>
                <a:latin typeface="Arial" panose="020B0604020202020204" pitchFamily="34" charset="0"/>
              </a:defRPr>
            </a:lvl1pPr>
            <a:lvl2pPr marL="742950" indent="-285750" defTabSz="892175" eaLnBrk="0" hangingPunct="0">
              <a:tabLst>
                <a:tab pos="0" algn="l"/>
              </a:tabLst>
              <a:defRPr sz="2400">
                <a:solidFill>
                  <a:schemeClr val="tx1"/>
                </a:solidFill>
                <a:latin typeface="Arial" panose="020B0604020202020204" pitchFamily="34" charset="0"/>
              </a:defRPr>
            </a:lvl2pPr>
            <a:lvl3pPr marL="1143000" indent="-228600" defTabSz="892175" eaLnBrk="0" hangingPunct="0">
              <a:tabLst>
                <a:tab pos="0" algn="l"/>
              </a:tabLst>
              <a:defRPr sz="2400">
                <a:solidFill>
                  <a:schemeClr val="tx1"/>
                </a:solidFill>
                <a:latin typeface="Arial" panose="020B0604020202020204" pitchFamily="34" charset="0"/>
              </a:defRPr>
            </a:lvl3pPr>
            <a:lvl4pPr marL="1600200" indent="-228600" defTabSz="892175" eaLnBrk="0" hangingPunct="0">
              <a:tabLst>
                <a:tab pos="0" algn="l"/>
              </a:tabLst>
              <a:defRPr sz="2400">
                <a:solidFill>
                  <a:schemeClr val="tx1"/>
                </a:solidFill>
                <a:latin typeface="Arial" panose="020B0604020202020204" pitchFamily="34" charset="0"/>
              </a:defRPr>
            </a:lvl4pPr>
            <a:lvl5pPr marL="2057400" indent="-228600" defTabSz="892175" eaLnBrk="0" hangingPunct="0">
              <a:tabLst>
                <a:tab pos="0" algn="l"/>
              </a:tabLst>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9pPr>
          </a:lstStyle>
          <a:p>
            <a:pPr algn="ctr"/>
            <a:r>
              <a:rPr lang="es-ES" altLang="es-ES" sz="2000" dirty="0" smtClean="0">
                <a:solidFill>
                  <a:srgbClr val="000000"/>
                </a:solidFill>
              </a:rPr>
              <a:t>LGA</a:t>
            </a:r>
            <a:endParaRPr lang="es-ES" altLang="es-ES" sz="2000" dirty="0">
              <a:solidFill>
                <a:srgbClr val="000000"/>
              </a:solidFill>
            </a:endParaRPr>
          </a:p>
        </p:txBody>
      </p:sp>
      <p:sp>
        <p:nvSpPr>
          <p:cNvPr id="15" name="AutoShape 15"/>
          <p:cNvSpPr>
            <a:spLocks noChangeArrowheads="1"/>
          </p:cNvSpPr>
          <p:nvPr/>
        </p:nvSpPr>
        <p:spPr bwMode="auto">
          <a:xfrm>
            <a:off x="6032732" y="4866008"/>
            <a:ext cx="1500899" cy="441139"/>
          </a:xfrm>
          <a:prstGeom prst="wedgeRoundRectCallout">
            <a:avLst>
              <a:gd name="adj1" fmla="val -61981"/>
              <a:gd name="adj2" fmla="val 30037"/>
              <a:gd name="adj3" fmla="val 16667"/>
            </a:avLst>
          </a:prstGeom>
          <a:solidFill>
            <a:srgbClr val="DDDDDD"/>
          </a:solidFill>
          <a:ln w="12700">
            <a:solidFill>
              <a:schemeClr val="tx1"/>
            </a:solidFill>
            <a:miter lim="800000"/>
            <a:headEnd type="none" w="sm" len="sm"/>
            <a:tailEnd type="none" w="sm" len="sm"/>
          </a:ln>
        </p:spPr>
        <p:txBody>
          <a:bodyPr lIns="36000" tIns="36000" rIns="36000" bIns="36000" anchor="ctr"/>
          <a:lstStyle>
            <a:lvl1pPr defTabSz="892175" eaLnBrk="0" hangingPunct="0">
              <a:tabLst>
                <a:tab pos="0" algn="l"/>
              </a:tabLst>
              <a:defRPr sz="2400">
                <a:solidFill>
                  <a:schemeClr val="tx1"/>
                </a:solidFill>
                <a:latin typeface="Arial" panose="020B0604020202020204" pitchFamily="34" charset="0"/>
              </a:defRPr>
            </a:lvl1pPr>
            <a:lvl2pPr marL="742950" indent="-285750" defTabSz="892175" eaLnBrk="0" hangingPunct="0">
              <a:tabLst>
                <a:tab pos="0" algn="l"/>
              </a:tabLst>
              <a:defRPr sz="2400">
                <a:solidFill>
                  <a:schemeClr val="tx1"/>
                </a:solidFill>
                <a:latin typeface="Arial" panose="020B0604020202020204" pitchFamily="34" charset="0"/>
              </a:defRPr>
            </a:lvl2pPr>
            <a:lvl3pPr marL="1143000" indent="-228600" defTabSz="892175" eaLnBrk="0" hangingPunct="0">
              <a:tabLst>
                <a:tab pos="0" algn="l"/>
              </a:tabLst>
              <a:defRPr sz="2400">
                <a:solidFill>
                  <a:schemeClr val="tx1"/>
                </a:solidFill>
                <a:latin typeface="Arial" panose="020B0604020202020204" pitchFamily="34" charset="0"/>
              </a:defRPr>
            </a:lvl3pPr>
            <a:lvl4pPr marL="1600200" indent="-228600" defTabSz="892175" eaLnBrk="0" hangingPunct="0">
              <a:tabLst>
                <a:tab pos="0" algn="l"/>
              </a:tabLst>
              <a:defRPr sz="2400">
                <a:solidFill>
                  <a:schemeClr val="tx1"/>
                </a:solidFill>
                <a:latin typeface="Arial" panose="020B0604020202020204" pitchFamily="34" charset="0"/>
              </a:defRPr>
            </a:lvl4pPr>
            <a:lvl5pPr marL="2057400" indent="-228600" defTabSz="892175" eaLnBrk="0" hangingPunct="0">
              <a:tabLst>
                <a:tab pos="0" algn="l"/>
              </a:tabLst>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9pPr>
          </a:lstStyle>
          <a:p>
            <a:pPr algn="ctr"/>
            <a:r>
              <a:rPr lang="es-ES" altLang="es-ES" sz="2000" dirty="0" smtClean="0">
                <a:solidFill>
                  <a:srgbClr val="000000"/>
                </a:solidFill>
              </a:rPr>
              <a:t>contadores</a:t>
            </a:r>
            <a:endParaRPr lang="es-ES" altLang="es-ES" sz="2000" dirty="0">
              <a:solidFill>
                <a:srgbClr val="000000"/>
              </a:solidFill>
            </a:endParaRPr>
          </a:p>
        </p:txBody>
      </p:sp>
      <p:sp>
        <p:nvSpPr>
          <p:cNvPr id="16" name="AutoShape 16"/>
          <p:cNvSpPr>
            <a:spLocks noChangeArrowheads="1"/>
          </p:cNvSpPr>
          <p:nvPr/>
        </p:nvSpPr>
        <p:spPr bwMode="auto">
          <a:xfrm>
            <a:off x="4339681" y="3515207"/>
            <a:ext cx="1594706" cy="441139"/>
          </a:xfrm>
          <a:prstGeom prst="wedgeRoundRectCallout">
            <a:avLst>
              <a:gd name="adj1" fmla="val -53310"/>
              <a:gd name="adj2" fmla="val 124306"/>
              <a:gd name="adj3" fmla="val 16667"/>
            </a:avLst>
          </a:prstGeom>
          <a:solidFill>
            <a:schemeClr val="accent2"/>
          </a:solidFill>
          <a:ln w="12700">
            <a:solidFill>
              <a:srgbClr val="000000"/>
            </a:solidFill>
            <a:miter lim="800000"/>
            <a:headEnd type="none" w="sm" len="sm"/>
            <a:tailEnd type="none" w="sm" len="sm"/>
          </a:ln>
        </p:spPr>
        <p:txBody>
          <a:bodyPr anchor="ctr" anchorCtr="1"/>
          <a:lstStyle>
            <a:lvl1pPr defTabSz="892175" eaLnBrk="0" hangingPunct="0">
              <a:tabLst>
                <a:tab pos="0" algn="l"/>
              </a:tabLst>
              <a:defRPr sz="2400">
                <a:solidFill>
                  <a:schemeClr val="tx1"/>
                </a:solidFill>
                <a:latin typeface="Arial" panose="020B0604020202020204" pitchFamily="34" charset="0"/>
              </a:defRPr>
            </a:lvl1pPr>
            <a:lvl2pPr marL="742950" indent="-285750" defTabSz="892175" eaLnBrk="0" hangingPunct="0">
              <a:tabLst>
                <a:tab pos="0" algn="l"/>
              </a:tabLst>
              <a:defRPr sz="2400">
                <a:solidFill>
                  <a:schemeClr val="tx1"/>
                </a:solidFill>
                <a:latin typeface="Arial" panose="020B0604020202020204" pitchFamily="34" charset="0"/>
              </a:defRPr>
            </a:lvl2pPr>
            <a:lvl3pPr marL="1143000" indent="-228600" defTabSz="892175" eaLnBrk="0" hangingPunct="0">
              <a:tabLst>
                <a:tab pos="0" algn="l"/>
              </a:tabLst>
              <a:defRPr sz="2400">
                <a:solidFill>
                  <a:schemeClr val="tx1"/>
                </a:solidFill>
                <a:latin typeface="Arial" panose="020B0604020202020204" pitchFamily="34" charset="0"/>
              </a:defRPr>
            </a:lvl3pPr>
            <a:lvl4pPr marL="1600200" indent="-228600" defTabSz="892175" eaLnBrk="0" hangingPunct="0">
              <a:tabLst>
                <a:tab pos="0" algn="l"/>
              </a:tabLst>
              <a:defRPr sz="2400">
                <a:solidFill>
                  <a:schemeClr val="tx1"/>
                </a:solidFill>
                <a:latin typeface="Arial" panose="020B0604020202020204" pitchFamily="34" charset="0"/>
              </a:defRPr>
            </a:lvl4pPr>
            <a:lvl5pPr marL="2057400" indent="-228600" defTabSz="892175" eaLnBrk="0" hangingPunct="0">
              <a:tabLst>
                <a:tab pos="0" algn="l"/>
              </a:tabLst>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tabLst>
                <a:tab pos="0" algn="l"/>
              </a:tabLst>
              <a:defRPr sz="2400">
                <a:solidFill>
                  <a:schemeClr val="tx1"/>
                </a:solidFill>
                <a:latin typeface="Arial" panose="020B0604020202020204" pitchFamily="34" charset="0"/>
              </a:defRPr>
            </a:lvl9pPr>
          </a:lstStyle>
          <a:p>
            <a:pPr algn="ctr"/>
            <a:r>
              <a:rPr lang="es-ES" altLang="es-ES" sz="2000" dirty="0" smtClean="0">
                <a:solidFill>
                  <a:srgbClr val="000000"/>
                </a:solidFill>
              </a:rPr>
              <a:t>DI</a:t>
            </a:r>
            <a:endParaRPr lang="es-ES" altLang="es-ES" sz="2000" dirty="0">
              <a:solidFill>
                <a:srgbClr val="000000"/>
              </a:solidFill>
            </a:endParaRPr>
          </a:p>
        </p:txBody>
      </p:sp>
    </p:spTree>
    <p:extLst>
      <p:ext uri="{BB962C8B-B14F-4D97-AF65-F5344CB8AC3E}">
        <p14:creationId xmlns:p14="http://schemas.microsoft.com/office/powerpoint/2010/main" val="53307327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500"/>
                            </p:stCondLst>
                            <p:childTnLst>
                              <p:par>
                                <p:cTn id="21" presetID="2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2" grpId="0" animBg="1"/>
      <p:bldP spid="13"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Luminaria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475656" y="1700808"/>
            <a:ext cx="6912767" cy="4319833"/>
            <a:chOff x="1475656" y="1700808"/>
            <a:chExt cx="6912767" cy="4319833"/>
          </a:xfrm>
        </p:grpSpPr>
        <p:sp>
          <p:nvSpPr>
            <p:cNvPr id="11" name="Rectangle 4"/>
            <p:cNvSpPr>
              <a:spLocks noChangeArrowheads="1"/>
            </p:cNvSpPr>
            <p:nvPr/>
          </p:nvSpPr>
          <p:spPr bwMode="auto">
            <a:xfrm>
              <a:off x="1475656" y="1700808"/>
              <a:ext cx="691276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pPr>
              <a:r>
                <a:rPr lang="es-ES" sz="2000" dirty="0" smtClean="0"/>
                <a:t>Aparato </a:t>
              </a:r>
              <a:r>
                <a:rPr lang="es-ES" sz="2000" dirty="0"/>
                <a:t>de alumbrado que reparte, filtra o transforma la luz de una o varias lámparas y que comprende todos los dispositivos necesarios para fijar y proteger las lámparas (excluyendo las propias lámparas) y cuando sea necesario, los circuitos auxiliares junto con los medios de conexión al circuito de </a:t>
              </a:r>
              <a:r>
                <a:rPr lang="es-ES" sz="2000" dirty="0" smtClean="0"/>
                <a:t>alimentación</a:t>
              </a:r>
              <a:r>
                <a:rPr lang="es-ES" sz="2000" dirty="0"/>
                <a:t>		</a:t>
              </a:r>
            </a:p>
          </p:txBody>
        </p:sp>
        <p:pic>
          <p:nvPicPr>
            <p:cNvPr id="2" name="Imagen 1"/>
            <p:cNvPicPr>
              <a:picLocks noChangeAspect="1"/>
            </p:cNvPicPr>
            <p:nvPr/>
          </p:nvPicPr>
          <p:blipFill>
            <a:blip r:embed="rId2"/>
            <a:stretch>
              <a:fillRect/>
            </a:stretch>
          </p:blipFill>
          <p:spPr>
            <a:xfrm>
              <a:off x="4788024" y="3674641"/>
              <a:ext cx="2692800" cy="2346000"/>
            </a:xfrm>
            <a:prstGeom prst="rect">
              <a:avLst/>
            </a:prstGeom>
          </p:spPr>
        </p:pic>
      </p:grpSp>
    </p:spTree>
    <p:extLst>
      <p:ext uri="{BB962C8B-B14F-4D97-AF65-F5344CB8AC3E}">
        <p14:creationId xmlns:p14="http://schemas.microsoft.com/office/powerpoint/2010/main" val="56939530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Masa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475656" y="1700808"/>
            <a:ext cx="7056784" cy="5000704"/>
            <a:chOff x="1475656" y="1700808"/>
            <a:chExt cx="7056784" cy="5000704"/>
          </a:xfrm>
        </p:grpSpPr>
        <p:sp>
          <p:nvSpPr>
            <p:cNvPr id="11" name="Rectangle 4"/>
            <p:cNvSpPr>
              <a:spLocks noChangeArrowheads="1"/>
            </p:cNvSpPr>
            <p:nvPr/>
          </p:nvSpPr>
          <p:spPr bwMode="auto">
            <a:xfrm>
              <a:off x="1475656" y="1700808"/>
              <a:ext cx="6912767"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dirty="0" smtClean="0"/>
                <a:t>Conjunto </a:t>
              </a:r>
              <a:r>
                <a:rPr lang="es-ES" sz="2000" dirty="0"/>
                <a:t>de las partes metálicas de un aparato que, en condiciones normales, están aisladas de las partes </a:t>
              </a:r>
              <a:r>
                <a:rPr lang="es-ES" sz="2000" dirty="0" smtClean="0"/>
                <a:t>activas</a:t>
              </a:r>
            </a:p>
            <a:p>
              <a:pPr marL="0" indent="0">
                <a:buNone/>
              </a:pPr>
              <a:r>
                <a:rPr lang="es-ES" sz="2000" dirty="0" smtClean="0"/>
                <a:t>Comprenden </a:t>
              </a:r>
              <a:r>
                <a:rPr lang="es-ES" sz="2000" dirty="0"/>
                <a:t>normalmente: 	</a:t>
              </a:r>
            </a:p>
            <a:p>
              <a:pPr marL="719138">
                <a:buClr>
                  <a:srgbClr val="AE58A3"/>
                </a:buClr>
              </a:pPr>
              <a:r>
                <a:rPr lang="es-ES" sz="2000" dirty="0"/>
                <a:t>Las partes metálicas accesibles de los materiales y de los equipos eléctricos 	</a:t>
              </a:r>
            </a:p>
            <a:p>
              <a:pPr marL="719138">
                <a:buClr>
                  <a:srgbClr val="AE58A3"/>
                </a:buClr>
              </a:pPr>
              <a:r>
                <a:rPr lang="es-ES" sz="2000" dirty="0"/>
                <a:t>Los elementos metálicos en conexión eléctrica o en contacto con las superficies exteriores de materiales eléctricos 	</a:t>
              </a:r>
            </a:p>
            <a:p>
              <a:pPr marL="719138">
                <a:buClr>
                  <a:srgbClr val="AE58A3"/>
                </a:buClr>
              </a:pPr>
              <a:r>
                <a:rPr lang="es-ES" sz="2000" dirty="0"/>
                <a:t>todo objeto metálico situado en la proximidad de partes activas no </a:t>
              </a:r>
              <a:r>
                <a:rPr lang="es-ES" sz="2000" dirty="0" smtClean="0"/>
                <a:t>aisladas</a:t>
              </a:r>
              <a:r>
                <a:rPr lang="es-ES" sz="2000" dirty="0"/>
                <a:t>	</a:t>
              </a:r>
            </a:p>
            <a:p>
              <a:pPr marL="0" indent="0">
                <a:buNone/>
              </a:pPr>
              <a:endParaRPr lang="es-ES" sz="2000" dirty="0"/>
            </a:p>
          </p:txBody>
        </p:sp>
        <p:pic>
          <p:nvPicPr>
            <p:cNvPr id="4" name="Imagen 3"/>
            <p:cNvPicPr>
              <a:picLocks noChangeAspect="1"/>
            </p:cNvPicPr>
            <p:nvPr/>
          </p:nvPicPr>
          <p:blipFill>
            <a:blip r:embed="rId2">
              <a:clrChange>
                <a:clrFrom>
                  <a:srgbClr val="FFFFFF"/>
                </a:clrFrom>
                <a:clrTo>
                  <a:srgbClr val="FFFFFF">
                    <a:alpha val="0"/>
                  </a:srgbClr>
                </a:clrTo>
              </a:clrChange>
            </a:blip>
            <a:stretch>
              <a:fillRect/>
            </a:stretch>
          </p:blipFill>
          <p:spPr>
            <a:xfrm>
              <a:off x="5798840" y="4437112"/>
              <a:ext cx="2733600" cy="2264400"/>
            </a:xfrm>
            <a:prstGeom prst="rect">
              <a:avLst/>
            </a:prstGeom>
          </p:spPr>
        </p:pic>
      </p:grpSp>
    </p:spTree>
    <p:extLst>
      <p:ext uri="{BB962C8B-B14F-4D97-AF65-F5344CB8AC3E}">
        <p14:creationId xmlns:p14="http://schemas.microsoft.com/office/powerpoint/2010/main" val="274369605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Material de clase</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547664" y="1628800"/>
            <a:ext cx="6984776" cy="1155971"/>
            <a:chOff x="1547664" y="1844824"/>
            <a:chExt cx="6984776" cy="1155971"/>
          </a:xfrm>
        </p:grpSpPr>
        <p:sp>
          <p:nvSpPr>
            <p:cNvPr id="8" name="Rectangle 4"/>
            <p:cNvSpPr>
              <a:spLocks noChangeArrowheads="1"/>
            </p:cNvSpPr>
            <p:nvPr/>
          </p:nvSpPr>
          <p:spPr bwMode="auto">
            <a:xfrm>
              <a:off x="1547664" y="1916832"/>
              <a:ext cx="576707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Material de clase 0</a:t>
              </a:r>
              <a:r>
                <a:rPr lang="es-ES" sz="2000" dirty="0"/>
                <a:t>	</a:t>
              </a:r>
            </a:p>
            <a:p>
              <a:pPr marL="0" indent="0">
                <a:buNone/>
              </a:pPr>
              <a:r>
                <a:rPr lang="es-ES" sz="1800" dirty="0" smtClean="0"/>
                <a:t>La </a:t>
              </a:r>
              <a:r>
                <a:rPr lang="es-ES" sz="1800" dirty="0"/>
                <a:t>protección contra el choque eléctrico, se basa en el aislamiento </a:t>
              </a:r>
              <a:r>
                <a:rPr lang="es-ES" sz="1800" dirty="0" smtClean="0"/>
                <a:t>principal</a:t>
              </a:r>
              <a:r>
                <a:rPr lang="es-ES" sz="1800" dirty="0"/>
                <a:t>	</a:t>
              </a:r>
            </a:p>
          </p:txBody>
        </p:sp>
        <p:pic>
          <p:nvPicPr>
            <p:cNvPr id="2" name="Imagen 1"/>
            <p:cNvPicPr>
              <a:picLocks noChangeAspect="1"/>
            </p:cNvPicPr>
            <p:nvPr/>
          </p:nvPicPr>
          <p:blipFill>
            <a:blip r:embed="rId2"/>
            <a:stretch>
              <a:fillRect/>
            </a:stretch>
          </p:blipFill>
          <p:spPr>
            <a:xfrm>
              <a:off x="7292905" y="1844824"/>
              <a:ext cx="1239535" cy="1155971"/>
            </a:xfrm>
            <a:prstGeom prst="rect">
              <a:avLst/>
            </a:prstGeom>
          </p:spPr>
        </p:pic>
      </p:grpSp>
      <p:grpSp>
        <p:nvGrpSpPr>
          <p:cNvPr id="14" name="Grupo 13"/>
          <p:cNvGrpSpPr/>
          <p:nvPr/>
        </p:nvGrpSpPr>
        <p:grpSpPr>
          <a:xfrm>
            <a:off x="1569503" y="2420888"/>
            <a:ext cx="7168017" cy="1869824"/>
            <a:chOff x="1569503" y="2996952"/>
            <a:chExt cx="7168017" cy="1869824"/>
          </a:xfrm>
        </p:grpSpPr>
        <p:sp>
          <p:nvSpPr>
            <p:cNvPr id="12" name="Rectangle 4"/>
            <p:cNvSpPr>
              <a:spLocks noChangeArrowheads="1"/>
            </p:cNvSpPr>
            <p:nvPr/>
          </p:nvSpPr>
          <p:spPr bwMode="auto">
            <a:xfrm>
              <a:off x="1569503" y="2996952"/>
              <a:ext cx="5745239" cy="186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Material de clase I</a:t>
              </a:r>
              <a:r>
                <a:rPr lang="es-ES" sz="2000" dirty="0"/>
                <a:t>	</a:t>
              </a:r>
            </a:p>
            <a:p>
              <a:pPr marL="0" indent="0" algn="just">
                <a:buNone/>
              </a:pPr>
              <a:r>
                <a:rPr lang="es-ES" sz="1800" dirty="0" smtClean="0"/>
                <a:t>La </a:t>
              </a:r>
              <a:r>
                <a:rPr lang="es-ES" sz="1800" dirty="0"/>
                <a:t>protección contra el choque eléctrico </a:t>
              </a:r>
              <a:r>
                <a:rPr lang="es-ES" sz="1800" dirty="0" smtClean="0"/>
                <a:t>se </a:t>
              </a:r>
              <a:r>
                <a:rPr lang="es-ES" sz="1800" dirty="0"/>
                <a:t>basa </a:t>
              </a:r>
              <a:r>
                <a:rPr lang="es-ES" sz="1800" dirty="0" smtClean="0"/>
                <a:t>en </a:t>
              </a:r>
              <a:r>
                <a:rPr lang="es-ES" sz="1800" dirty="0"/>
                <a:t>el aislamiento principal, </a:t>
              </a:r>
              <a:r>
                <a:rPr lang="es-ES" sz="1800" dirty="0" smtClean="0"/>
                <a:t>y medios </a:t>
              </a:r>
              <a:r>
                <a:rPr lang="es-ES" sz="1800" dirty="0"/>
                <a:t>de conexión de las partes conductoras accesibles a un conductor de protección puesto a </a:t>
              </a:r>
              <a:r>
                <a:rPr lang="es-ES" sz="1800" dirty="0" smtClean="0"/>
                <a:t>tierra</a:t>
              </a:r>
              <a:endParaRPr lang="es-ES" sz="1800" dirty="0"/>
            </a:p>
          </p:txBody>
        </p:sp>
        <p:pic>
          <p:nvPicPr>
            <p:cNvPr id="6" name="Imagen 5"/>
            <p:cNvPicPr>
              <a:picLocks noChangeAspect="1"/>
            </p:cNvPicPr>
            <p:nvPr/>
          </p:nvPicPr>
          <p:blipFill>
            <a:blip r:embed="rId3"/>
            <a:stretch>
              <a:fillRect/>
            </a:stretch>
          </p:blipFill>
          <p:spPr>
            <a:xfrm>
              <a:off x="7452320" y="3405489"/>
              <a:ext cx="1285200" cy="1275000"/>
            </a:xfrm>
            <a:prstGeom prst="rect">
              <a:avLst/>
            </a:prstGeom>
          </p:spPr>
        </p:pic>
      </p:grpSp>
      <p:grpSp>
        <p:nvGrpSpPr>
          <p:cNvPr id="23" name="Grupo 22"/>
          <p:cNvGrpSpPr/>
          <p:nvPr/>
        </p:nvGrpSpPr>
        <p:grpSpPr>
          <a:xfrm>
            <a:off x="1569503" y="4077072"/>
            <a:ext cx="7106953" cy="1052048"/>
            <a:chOff x="1569503" y="4077072"/>
            <a:chExt cx="7106953" cy="1052048"/>
          </a:xfrm>
        </p:grpSpPr>
        <p:sp>
          <p:nvSpPr>
            <p:cNvPr id="16" name="Rectangle 4"/>
            <p:cNvSpPr>
              <a:spLocks noChangeArrowheads="1"/>
            </p:cNvSpPr>
            <p:nvPr/>
          </p:nvSpPr>
          <p:spPr bwMode="auto">
            <a:xfrm>
              <a:off x="1569503" y="4077072"/>
              <a:ext cx="576707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Material de clase II</a:t>
              </a:r>
              <a:r>
                <a:rPr lang="es-ES" sz="2000" dirty="0"/>
                <a:t>	</a:t>
              </a:r>
            </a:p>
            <a:p>
              <a:pPr marL="0" indent="0">
                <a:buNone/>
              </a:pPr>
              <a:r>
                <a:rPr lang="es-ES" sz="1800" dirty="0"/>
                <a:t>L</a:t>
              </a:r>
              <a:r>
                <a:rPr lang="es-ES" sz="1800" dirty="0" smtClean="0"/>
                <a:t>a </a:t>
              </a:r>
              <a:r>
                <a:rPr lang="es-ES" sz="1800" dirty="0"/>
                <a:t>protección contra el choque eléctrico </a:t>
              </a:r>
              <a:r>
                <a:rPr lang="es-ES" sz="1800" dirty="0" smtClean="0"/>
                <a:t>se </a:t>
              </a:r>
              <a:r>
                <a:rPr lang="es-ES" sz="1800" dirty="0"/>
                <a:t>basa </a:t>
              </a:r>
              <a:r>
                <a:rPr lang="es-ES" sz="1800" dirty="0" smtClean="0"/>
                <a:t>en </a:t>
              </a:r>
              <a:r>
                <a:rPr lang="es-ES" sz="1800" dirty="0"/>
                <a:t>el aislamiento principal, </a:t>
              </a:r>
              <a:r>
                <a:rPr lang="es-ES" sz="1800" dirty="0" smtClean="0"/>
                <a:t>y doble </a:t>
              </a:r>
              <a:r>
                <a:rPr lang="es-ES" sz="1800" dirty="0"/>
                <a:t>aislamiento o aislamiento </a:t>
              </a:r>
              <a:r>
                <a:rPr lang="es-ES" sz="1800" dirty="0" smtClean="0"/>
                <a:t>reforzado</a:t>
              </a:r>
              <a:r>
                <a:rPr lang="es-ES" sz="1800" dirty="0"/>
                <a:t>	</a:t>
              </a:r>
            </a:p>
          </p:txBody>
        </p:sp>
        <p:pic>
          <p:nvPicPr>
            <p:cNvPr id="21" name="Imagen 20"/>
            <p:cNvPicPr>
              <a:picLocks noChangeAspect="1"/>
            </p:cNvPicPr>
            <p:nvPr/>
          </p:nvPicPr>
          <p:blipFill>
            <a:blip r:embed="rId4"/>
            <a:stretch>
              <a:fillRect/>
            </a:stretch>
          </p:blipFill>
          <p:spPr>
            <a:xfrm>
              <a:off x="7646453" y="4149080"/>
              <a:ext cx="1030003" cy="980040"/>
            </a:xfrm>
            <a:prstGeom prst="rect">
              <a:avLst/>
            </a:prstGeom>
          </p:spPr>
        </p:pic>
      </p:grpSp>
      <p:grpSp>
        <p:nvGrpSpPr>
          <p:cNvPr id="24" name="Grupo 23"/>
          <p:cNvGrpSpPr/>
          <p:nvPr/>
        </p:nvGrpSpPr>
        <p:grpSpPr>
          <a:xfrm>
            <a:off x="1547664" y="5229200"/>
            <a:ext cx="7189856" cy="1368152"/>
            <a:chOff x="1547664" y="5229200"/>
            <a:chExt cx="7189856" cy="1468664"/>
          </a:xfrm>
        </p:grpSpPr>
        <p:sp>
          <p:nvSpPr>
            <p:cNvPr id="19" name="Rectangle 4"/>
            <p:cNvSpPr>
              <a:spLocks noChangeArrowheads="1"/>
            </p:cNvSpPr>
            <p:nvPr/>
          </p:nvSpPr>
          <p:spPr bwMode="auto">
            <a:xfrm>
              <a:off x="1547664" y="5369373"/>
              <a:ext cx="576707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Material de clase III</a:t>
              </a:r>
              <a:r>
                <a:rPr lang="es-ES" sz="2000" dirty="0"/>
                <a:t>	</a:t>
              </a:r>
            </a:p>
            <a:p>
              <a:pPr marL="0" indent="0">
                <a:buNone/>
              </a:pPr>
              <a:r>
                <a:rPr lang="es-ES" sz="1800" dirty="0" smtClean="0"/>
                <a:t>Material </a:t>
              </a:r>
              <a:r>
                <a:rPr lang="es-ES" sz="1800" dirty="0"/>
                <a:t>en el cual la protección contra el choque eléctrico se basa en la alimentación a muy baja tensión y en el cual no se producen tensiones superiores a 50 V en </a:t>
              </a:r>
              <a:r>
                <a:rPr lang="es-ES" sz="1800" dirty="0" err="1"/>
                <a:t>c.a.</a:t>
              </a:r>
              <a:r>
                <a:rPr lang="es-ES" sz="1800" dirty="0"/>
                <a:t> </a:t>
              </a:r>
              <a:r>
                <a:rPr lang="es-ES" sz="1800" dirty="0" err="1"/>
                <a:t>ó</a:t>
              </a:r>
              <a:r>
                <a:rPr lang="es-ES" sz="1800" dirty="0"/>
                <a:t> a 75 V en c.c</a:t>
              </a:r>
              <a:r>
                <a:rPr lang="es-ES" sz="1800" dirty="0" smtClean="0"/>
                <a:t>.</a:t>
              </a:r>
              <a:endParaRPr lang="es-ES" sz="1800" dirty="0"/>
            </a:p>
          </p:txBody>
        </p:sp>
        <p:pic>
          <p:nvPicPr>
            <p:cNvPr id="22" name="Imagen 21"/>
            <p:cNvPicPr>
              <a:picLocks noChangeAspect="1"/>
            </p:cNvPicPr>
            <p:nvPr/>
          </p:nvPicPr>
          <p:blipFill>
            <a:blip r:embed="rId5"/>
            <a:stretch>
              <a:fillRect/>
            </a:stretch>
          </p:blipFill>
          <p:spPr>
            <a:xfrm>
              <a:off x="7268856" y="5229200"/>
              <a:ext cx="1468664" cy="1468664"/>
            </a:xfrm>
            <a:prstGeom prst="rect">
              <a:avLst/>
            </a:prstGeom>
          </p:spPr>
        </p:pic>
      </p:grpSp>
    </p:spTree>
    <p:extLst>
      <p:ext uri="{BB962C8B-B14F-4D97-AF65-F5344CB8AC3E}">
        <p14:creationId xmlns:p14="http://schemas.microsoft.com/office/powerpoint/2010/main" val="406182922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Material</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23" name="Grupo 22"/>
          <p:cNvGrpSpPr/>
          <p:nvPr/>
        </p:nvGrpSpPr>
        <p:grpSpPr>
          <a:xfrm>
            <a:off x="1569503" y="5329280"/>
            <a:ext cx="7106953" cy="1052048"/>
            <a:chOff x="1569503" y="4077072"/>
            <a:chExt cx="7106953" cy="1052048"/>
          </a:xfrm>
        </p:grpSpPr>
        <p:sp>
          <p:nvSpPr>
            <p:cNvPr id="16" name="Rectangle 4"/>
            <p:cNvSpPr>
              <a:spLocks noChangeArrowheads="1"/>
            </p:cNvSpPr>
            <p:nvPr/>
          </p:nvSpPr>
          <p:spPr bwMode="auto">
            <a:xfrm>
              <a:off x="1569503" y="4077072"/>
              <a:ext cx="576707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Material portátil</a:t>
              </a:r>
              <a:r>
                <a:rPr lang="es-ES" sz="2000" dirty="0"/>
                <a:t>	</a:t>
              </a:r>
            </a:p>
            <a:p>
              <a:pPr marL="0" indent="0">
                <a:buNone/>
              </a:pPr>
              <a:r>
                <a:rPr lang="es-ES" sz="1800" dirty="0" smtClean="0"/>
                <a:t>Material </a:t>
              </a:r>
              <a:r>
                <a:rPr lang="es-ES" sz="1800" dirty="0"/>
                <a:t>móvil previsto para ser tenido en la mano en uso normal, incluido el motor si este forma parte del </a:t>
              </a:r>
              <a:r>
                <a:rPr lang="es-ES" sz="1800" dirty="0" smtClean="0"/>
                <a:t>material</a:t>
              </a:r>
              <a:r>
                <a:rPr lang="es-ES" sz="1800" dirty="0"/>
                <a:t>	</a:t>
              </a:r>
            </a:p>
          </p:txBody>
        </p:sp>
        <p:pic>
          <p:nvPicPr>
            <p:cNvPr id="21" name="Imagen 20"/>
            <p:cNvPicPr>
              <a:picLocks noChangeAspect="1"/>
            </p:cNvPicPr>
            <p:nvPr/>
          </p:nvPicPr>
          <p:blipFill>
            <a:blip r:embed="rId2"/>
            <a:stretch>
              <a:fillRect/>
            </a:stretch>
          </p:blipFill>
          <p:spPr>
            <a:xfrm>
              <a:off x="7646453" y="4149080"/>
              <a:ext cx="1030003" cy="980040"/>
            </a:xfrm>
            <a:prstGeom prst="rect">
              <a:avLst/>
            </a:prstGeom>
          </p:spPr>
        </p:pic>
      </p:grpSp>
      <p:grpSp>
        <p:nvGrpSpPr>
          <p:cNvPr id="5" name="Grupo 4"/>
          <p:cNvGrpSpPr/>
          <p:nvPr/>
        </p:nvGrpSpPr>
        <p:grpSpPr>
          <a:xfrm>
            <a:off x="1547664" y="1991615"/>
            <a:ext cx="7189856" cy="1581403"/>
            <a:chOff x="1547664" y="1700808"/>
            <a:chExt cx="7189856" cy="1008112"/>
          </a:xfrm>
        </p:grpSpPr>
        <p:sp>
          <p:nvSpPr>
            <p:cNvPr id="8" name="Rectangle 4"/>
            <p:cNvSpPr>
              <a:spLocks noChangeArrowheads="1"/>
            </p:cNvSpPr>
            <p:nvPr/>
          </p:nvSpPr>
          <p:spPr bwMode="auto">
            <a:xfrm>
              <a:off x="1547664" y="1700808"/>
              <a:ext cx="576707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Material eléctrico</a:t>
              </a:r>
              <a:r>
                <a:rPr lang="es-ES" sz="2000" dirty="0"/>
                <a:t>	</a:t>
              </a:r>
            </a:p>
            <a:p>
              <a:pPr marL="0" indent="0">
                <a:buNone/>
              </a:pPr>
              <a:r>
                <a:rPr lang="es-ES" sz="1800" dirty="0" smtClean="0"/>
                <a:t>Cualquier </a:t>
              </a:r>
              <a:r>
                <a:rPr lang="es-ES" sz="1800" dirty="0"/>
                <a:t>material utilizado en la producción, transformación, transporte, distribución o utilización de la energía eléctrica, como máquinas, transformadores, aparamenta, instrumentos de medida, dispositivos de protección, material para canalizaciones, receptores, </a:t>
              </a:r>
              <a:r>
                <a:rPr lang="es-ES" sz="1800" dirty="0" err="1" smtClean="0"/>
                <a:t>etc</a:t>
              </a:r>
              <a:r>
                <a:rPr lang="es-ES" sz="1800" dirty="0"/>
                <a:t>	</a:t>
              </a:r>
            </a:p>
          </p:txBody>
        </p:sp>
        <p:pic>
          <p:nvPicPr>
            <p:cNvPr id="4" name="Imagen 3"/>
            <p:cNvPicPr>
              <a:picLocks noChangeAspect="1"/>
            </p:cNvPicPr>
            <p:nvPr/>
          </p:nvPicPr>
          <p:blipFill>
            <a:blip r:embed="rId3"/>
            <a:stretch>
              <a:fillRect/>
            </a:stretch>
          </p:blipFill>
          <p:spPr>
            <a:xfrm>
              <a:off x="7226704" y="1882653"/>
              <a:ext cx="1510816" cy="656722"/>
            </a:xfrm>
            <a:prstGeom prst="rect">
              <a:avLst/>
            </a:prstGeom>
          </p:spPr>
        </p:pic>
      </p:grpSp>
      <p:grpSp>
        <p:nvGrpSpPr>
          <p:cNvPr id="11" name="Grupo 10"/>
          <p:cNvGrpSpPr/>
          <p:nvPr/>
        </p:nvGrpSpPr>
        <p:grpSpPr>
          <a:xfrm>
            <a:off x="1569503" y="3719416"/>
            <a:ext cx="7106953" cy="1437776"/>
            <a:chOff x="1569503" y="3503392"/>
            <a:chExt cx="7106953" cy="1437776"/>
          </a:xfrm>
        </p:grpSpPr>
        <p:sp>
          <p:nvSpPr>
            <p:cNvPr id="12" name="Rectangle 4"/>
            <p:cNvSpPr>
              <a:spLocks noChangeArrowheads="1"/>
            </p:cNvSpPr>
            <p:nvPr/>
          </p:nvSpPr>
          <p:spPr bwMode="auto">
            <a:xfrm>
              <a:off x="1569503" y="3503392"/>
              <a:ext cx="5745239" cy="143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Material móvil</a:t>
              </a:r>
              <a:r>
                <a:rPr lang="es-ES" sz="2000" dirty="0"/>
                <a:t>	</a:t>
              </a:r>
            </a:p>
            <a:p>
              <a:pPr marL="0" indent="0">
                <a:buNone/>
              </a:pPr>
              <a:r>
                <a:rPr lang="es-ES" sz="1800" dirty="0" smtClean="0"/>
                <a:t>Material </a:t>
              </a:r>
              <a:r>
                <a:rPr lang="es-ES" sz="1800" dirty="0"/>
                <a:t>que se desplaza durante su funcionamiento, o que puede ser fácilmente desplazado, permaneciendo conectado al circuito de </a:t>
              </a:r>
              <a:r>
                <a:rPr lang="es-ES" sz="1800" dirty="0" smtClean="0"/>
                <a:t>alimentación</a:t>
              </a:r>
              <a:endParaRPr lang="es-ES" sz="1800" dirty="0"/>
            </a:p>
          </p:txBody>
        </p:sp>
        <p:pic>
          <p:nvPicPr>
            <p:cNvPr id="10" name="Imagen 9"/>
            <p:cNvPicPr>
              <a:picLocks noChangeAspect="1"/>
            </p:cNvPicPr>
            <p:nvPr/>
          </p:nvPicPr>
          <p:blipFill>
            <a:blip r:embed="rId4"/>
            <a:stretch>
              <a:fillRect/>
            </a:stretch>
          </p:blipFill>
          <p:spPr>
            <a:xfrm>
              <a:off x="7314742" y="3789040"/>
              <a:ext cx="1361714" cy="1011123"/>
            </a:xfrm>
            <a:prstGeom prst="rect">
              <a:avLst/>
            </a:prstGeom>
          </p:spPr>
        </p:pic>
      </p:grpSp>
    </p:spTree>
    <p:extLst>
      <p:ext uri="{BB962C8B-B14F-4D97-AF65-F5344CB8AC3E}">
        <p14:creationId xmlns:p14="http://schemas.microsoft.com/office/powerpoint/2010/main" val="292163489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Nivel</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547664" y="1813683"/>
            <a:ext cx="7223135" cy="1255278"/>
            <a:chOff x="1547664" y="1813683"/>
            <a:chExt cx="7223135" cy="1255278"/>
          </a:xfrm>
        </p:grpSpPr>
        <p:sp>
          <p:nvSpPr>
            <p:cNvPr id="8" name="Rectangle 4"/>
            <p:cNvSpPr>
              <a:spLocks noChangeArrowheads="1"/>
            </p:cNvSpPr>
            <p:nvPr/>
          </p:nvSpPr>
          <p:spPr bwMode="auto">
            <a:xfrm>
              <a:off x="1547664" y="1991616"/>
              <a:ext cx="5767079" cy="107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Nivel de aislamiento</a:t>
              </a:r>
              <a:r>
                <a:rPr lang="es-ES" sz="2000" dirty="0"/>
                <a:t>	</a:t>
              </a:r>
            </a:p>
            <a:p>
              <a:pPr marL="0" indent="0">
                <a:buNone/>
              </a:pPr>
              <a:r>
                <a:rPr lang="es-ES" sz="1800" dirty="0" smtClean="0"/>
                <a:t>Para </a:t>
              </a:r>
              <a:r>
                <a:rPr lang="es-ES" sz="1800" dirty="0"/>
                <a:t>un aparato determinado, característica definida por una o más tensiones especificadas de su </a:t>
              </a:r>
              <a:r>
                <a:rPr lang="es-ES" sz="1800" dirty="0" smtClean="0"/>
                <a:t>aislamiento</a:t>
              </a:r>
              <a:r>
                <a:rPr lang="es-ES" sz="1800" dirty="0"/>
                <a:t>	</a:t>
              </a:r>
            </a:p>
          </p:txBody>
        </p:sp>
        <p:pic>
          <p:nvPicPr>
            <p:cNvPr id="2" name="Imagen 1"/>
            <p:cNvPicPr>
              <a:picLocks noChangeAspect="1"/>
            </p:cNvPicPr>
            <p:nvPr/>
          </p:nvPicPr>
          <p:blipFill>
            <a:blip r:embed="rId2"/>
            <a:stretch>
              <a:fillRect/>
            </a:stretch>
          </p:blipFill>
          <p:spPr>
            <a:xfrm>
              <a:off x="7220399" y="1813683"/>
              <a:ext cx="1550400" cy="1142400"/>
            </a:xfrm>
            <a:prstGeom prst="rect">
              <a:avLst/>
            </a:prstGeom>
          </p:spPr>
        </p:pic>
      </p:grpSp>
      <p:grpSp>
        <p:nvGrpSpPr>
          <p:cNvPr id="13" name="Grupo 12"/>
          <p:cNvGrpSpPr/>
          <p:nvPr/>
        </p:nvGrpSpPr>
        <p:grpSpPr>
          <a:xfrm>
            <a:off x="1569503" y="4151464"/>
            <a:ext cx="7217508" cy="1509784"/>
            <a:chOff x="1569503" y="4151464"/>
            <a:chExt cx="7217508" cy="1509784"/>
          </a:xfrm>
        </p:grpSpPr>
        <p:sp>
          <p:nvSpPr>
            <p:cNvPr id="12" name="Rectangle 4"/>
            <p:cNvSpPr>
              <a:spLocks noChangeArrowheads="1"/>
            </p:cNvSpPr>
            <p:nvPr/>
          </p:nvSpPr>
          <p:spPr bwMode="auto">
            <a:xfrm>
              <a:off x="1569503" y="4151464"/>
              <a:ext cx="5745239" cy="143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Nivel de protección</a:t>
              </a:r>
              <a:r>
                <a:rPr lang="es-ES" sz="2000" dirty="0"/>
                <a:t>	</a:t>
              </a:r>
            </a:p>
            <a:p>
              <a:pPr marL="0" indent="0">
                <a:buNone/>
              </a:pPr>
              <a:r>
                <a:rPr lang="es-ES" sz="1800" dirty="0" smtClean="0"/>
                <a:t>Son </a:t>
              </a:r>
              <a:r>
                <a:rPr lang="es-ES" sz="1800" dirty="0"/>
                <a:t>los valores de cresta de las tensiones más elevadas admisibles en los bornes de un dispositivo de protección cuando está sometido a sobretensiones de formas normalizadas y valores asignados bajo condiciones </a:t>
              </a:r>
              <a:r>
                <a:rPr lang="es-ES" sz="1800" dirty="0" smtClean="0"/>
                <a:t>especificadas</a:t>
              </a:r>
              <a:endParaRPr lang="es-ES" sz="1800" dirty="0"/>
            </a:p>
          </p:txBody>
        </p:sp>
        <p:pic>
          <p:nvPicPr>
            <p:cNvPr id="6" name="Imagen 5"/>
            <p:cNvPicPr>
              <a:picLocks noChangeAspect="1"/>
            </p:cNvPicPr>
            <p:nvPr/>
          </p:nvPicPr>
          <p:blipFill>
            <a:blip r:embed="rId3">
              <a:clrChange>
                <a:clrFrom>
                  <a:srgbClr val="FFFFFF"/>
                </a:clrFrom>
                <a:clrTo>
                  <a:srgbClr val="FFFFFF">
                    <a:alpha val="0"/>
                  </a:srgbClr>
                </a:clrTo>
              </a:clrChange>
            </a:blip>
            <a:stretch>
              <a:fillRect/>
            </a:stretch>
          </p:blipFill>
          <p:spPr>
            <a:xfrm>
              <a:off x="7204187" y="4243794"/>
              <a:ext cx="1582824" cy="1417454"/>
            </a:xfrm>
            <a:prstGeom prst="rect">
              <a:avLst/>
            </a:prstGeom>
          </p:spPr>
        </p:pic>
      </p:grpSp>
    </p:spTree>
    <p:extLst>
      <p:ext uri="{BB962C8B-B14F-4D97-AF65-F5344CB8AC3E}">
        <p14:creationId xmlns:p14="http://schemas.microsoft.com/office/powerpoint/2010/main" val="155337988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480424" y="2118309"/>
            <a:ext cx="7340048" cy="101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dirty="0" smtClean="0"/>
              <a:t>Se </a:t>
            </a:r>
            <a:r>
              <a:rPr lang="es-ES" dirty="0"/>
              <a:t>consideran los interruptores diferenciales como de alta sensibilidad </a:t>
            </a:r>
            <a:r>
              <a:rPr lang="es-ES" dirty="0" smtClean="0"/>
              <a:t>cuando el </a:t>
            </a:r>
            <a:r>
              <a:rPr lang="es-ES" b="1" dirty="0">
                <a:solidFill>
                  <a:srgbClr val="AE58A3"/>
                </a:solidFill>
              </a:rPr>
              <a:t>valor de esta es igual o inferior a 30 </a:t>
            </a:r>
            <a:r>
              <a:rPr lang="es-ES" b="1" dirty="0" err="1" smtClean="0">
                <a:solidFill>
                  <a:srgbClr val="AE58A3"/>
                </a:solidFill>
              </a:rPr>
              <a:t>mA</a:t>
            </a:r>
            <a:endParaRPr lang="es-ES" b="1" dirty="0">
              <a:solidFill>
                <a:srgbClr val="AE58A3"/>
              </a:solidFill>
            </a:endParaRPr>
          </a:p>
        </p:txBody>
      </p:sp>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Alta sensibilidad</a:t>
            </a:r>
            <a:endParaRPr lang="es-ES" b="1" u="sng" dirty="0">
              <a:solidFill>
                <a:srgbClr val="AE58A3"/>
              </a:solidFill>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3068960"/>
            <a:ext cx="1953772" cy="3599695"/>
          </a:xfrm>
          <a:prstGeom prst="rect">
            <a:avLst/>
          </a:prstGeom>
        </p:spPr>
      </p:pic>
      <p:sp>
        <p:nvSpPr>
          <p:cNvPr id="5" name="Rectángulo 4"/>
          <p:cNvSpPr/>
          <p:nvPr/>
        </p:nvSpPr>
        <p:spPr bwMode="auto">
          <a:xfrm>
            <a:off x="5023724" y="4725144"/>
            <a:ext cx="556388" cy="360040"/>
          </a:xfrm>
          <a:prstGeom prst="rect">
            <a:avLst/>
          </a:prstGeom>
          <a:noFill/>
          <a:ln w="57150" cap="flat" cmpd="sng" algn="ctr">
            <a:solidFill>
              <a:srgbClr val="AE58A3"/>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sp>
        <p:nvSpPr>
          <p:cNvPr id="8" name="Flecha derecha 7"/>
          <p:cNvSpPr/>
          <p:nvPr/>
        </p:nvSpPr>
        <p:spPr bwMode="auto">
          <a:xfrm flipH="1">
            <a:off x="5661676" y="4833554"/>
            <a:ext cx="1440160" cy="216377"/>
          </a:xfrm>
          <a:prstGeom prst="rightArrow">
            <a:avLst/>
          </a:prstGeom>
          <a:solidFill>
            <a:srgbClr val="AE58A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0605523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Partes</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4" name="Grupo 3"/>
          <p:cNvGrpSpPr/>
          <p:nvPr/>
        </p:nvGrpSpPr>
        <p:grpSpPr>
          <a:xfrm>
            <a:off x="1547665" y="1991616"/>
            <a:ext cx="7224066" cy="1484177"/>
            <a:chOff x="1547665" y="1991616"/>
            <a:chExt cx="7224066" cy="1484177"/>
          </a:xfrm>
        </p:grpSpPr>
        <p:sp>
          <p:nvSpPr>
            <p:cNvPr id="8" name="Rectangle 4"/>
            <p:cNvSpPr>
              <a:spLocks noChangeArrowheads="1"/>
            </p:cNvSpPr>
            <p:nvPr/>
          </p:nvSpPr>
          <p:spPr bwMode="auto">
            <a:xfrm>
              <a:off x="1547665" y="1991616"/>
              <a:ext cx="4896544" cy="107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Partes accesibles simultáneamente</a:t>
              </a:r>
              <a:r>
                <a:rPr lang="es-ES" sz="2000" dirty="0" smtClean="0"/>
                <a:t>	</a:t>
              </a:r>
            </a:p>
            <a:p>
              <a:pPr marL="0" indent="0" algn="just">
                <a:buNone/>
              </a:pPr>
              <a:r>
                <a:rPr lang="es-ES" sz="1800" dirty="0" smtClean="0"/>
                <a:t>Conductores </a:t>
              </a:r>
              <a:r>
                <a:rPr lang="es-ES" sz="1800" dirty="0"/>
                <a:t>o partes conductoras que pueden ser tocadas simultáneamente por una persona o, en su caso, por animales domésticos o </a:t>
              </a:r>
              <a:r>
                <a:rPr lang="es-ES" sz="1800" dirty="0" smtClean="0"/>
                <a:t>ganado</a:t>
              </a:r>
              <a:r>
                <a:rPr lang="es-ES" sz="1800" dirty="0"/>
                <a:t>	</a:t>
              </a:r>
            </a:p>
          </p:txBody>
        </p:sp>
        <p:pic>
          <p:nvPicPr>
            <p:cNvPr id="2050" name="Picture 2" descr="Ver las imÃ¡genes de ori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724" y="2090828"/>
              <a:ext cx="2164007" cy="1384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o 9"/>
          <p:cNvGrpSpPr/>
          <p:nvPr/>
        </p:nvGrpSpPr>
        <p:grpSpPr>
          <a:xfrm>
            <a:off x="1569503" y="4367488"/>
            <a:ext cx="7182147" cy="1725808"/>
            <a:chOff x="1569503" y="4367488"/>
            <a:chExt cx="7182147" cy="1725808"/>
          </a:xfrm>
        </p:grpSpPr>
        <p:sp>
          <p:nvSpPr>
            <p:cNvPr id="12" name="Rectangle 4"/>
            <p:cNvSpPr>
              <a:spLocks noChangeArrowheads="1"/>
            </p:cNvSpPr>
            <p:nvPr/>
          </p:nvSpPr>
          <p:spPr bwMode="auto">
            <a:xfrm>
              <a:off x="1569503" y="4367488"/>
              <a:ext cx="5162737" cy="172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Partes activas</a:t>
              </a:r>
              <a:r>
                <a:rPr lang="es-ES" sz="2000" dirty="0" smtClean="0"/>
                <a:t>	</a:t>
              </a:r>
            </a:p>
            <a:p>
              <a:pPr marL="0" indent="0" algn="just">
                <a:buNone/>
              </a:pPr>
              <a:r>
                <a:rPr lang="es-ES" sz="1800" dirty="0" smtClean="0"/>
                <a:t>Conductores </a:t>
              </a:r>
              <a:r>
                <a:rPr lang="es-ES" sz="1800" dirty="0"/>
                <a:t>y piezas conductoras bajo tensión en servicio normal. Incluyen el conductor neutro o compensador y las partes a ellos conectadas. Excepcionalmente, las masas no se considerarán como partes activas cuando estén unidas al neutro con finalidad de protección contra contactos </a:t>
              </a:r>
              <a:r>
                <a:rPr lang="es-ES" sz="1800" dirty="0" smtClean="0"/>
                <a:t>indirectos</a:t>
              </a:r>
              <a:endParaRPr lang="es-ES" sz="1800" dirty="0"/>
            </a:p>
          </p:txBody>
        </p:sp>
        <p:pic>
          <p:nvPicPr>
            <p:cNvPr id="5" name="Imagen 4"/>
            <p:cNvPicPr>
              <a:picLocks noChangeAspect="1"/>
            </p:cNvPicPr>
            <p:nvPr/>
          </p:nvPicPr>
          <p:blipFill>
            <a:blip r:embed="rId3"/>
            <a:stretch>
              <a:fillRect/>
            </a:stretch>
          </p:blipFill>
          <p:spPr>
            <a:xfrm>
              <a:off x="6793250" y="4498449"/>
              <a:ext cx="1958400" cy="1428000"/>
            </a:xfrm>
            <a:prstGeom prst="rect">
              <a:avLst/>
            </a:prstGeom>
          </p:spPr>
        </p:pic>
      </p:grpSp>
    </p:spTree>
    <p:extLst>
      <p:ext uri="{BB962C8B-B14F-4D97-AF65-F5344CB8AC3E}">
        <p14:creationId xmlns:p14="http://schemas.microsoft.com/office/powerpoint/2010/main" val="63311875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Partes</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4" name="Grupo 3"/>
          <p:cNvGrpSpPr/>
          <p:nvPr/>
        </p:nvGrpSpPr>
        <p:grpSpPr>
          <a:xfrm>
            <a:off x="1547665" y="1683995"/>
            <a:ext cx="7224066" cy="1384965"/>
            <a:chOff x="1547665" y="1730788"/>
            <a:chExt cx="7224066" cy="1384965"/>
          </a:xfrm>
        </p:grpSpPr>
        <p:sp>
          <p:nvSpPr>
            <p:cNvPr id="8" name="Rectangle 4"/>
            <p:cNvSpPr>
              <a:spLocks noChangeArrowheads="1"/>
            </p:cNvSpPr>
            <p:nvPr/>
          </p:nvSpPr>
          <p:spPr bwMode="auto">
            <a:xfrm>
              <a:off x="1547665" y="1991616"/>
              <a:ext cx="4896544" cy="107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Partes accesibles simultáneamente</a:t>
              </a:r>
              <a:r>
                <a:rPr lang="es-ES" sz="2000" dirty="0" smtClean="0"/>
                <a:t>	</a:t>
              </a:r>
            </a:p>
            <a:p>
              <a:pPr marL="0" indent="0" algn="just">
                <a:buNone/>
              </a:pPr>
              <a:r>
                <a:rPr lang="es-ES" sz="1800" dirty="0" smtClean="0"/>
                <a:t>Conductores </a:t>
              </a:r>
              <a:r>
                <a:rPr lang="es-ES" sz="1800" dirty="0"/>
                <a:t>o partes conductoras que pueden ser tocadas simultáneamente por una persona o, en su caso, por animales domésticos o </a:t>
              </a:r>
              <a:r>
                <a:rPr lang="es-ES" sz="1800" dirty="0" smtClean="0"/>
                <a:t>ganado</a:t>
              </a:r>
              <a:r>
                <a:rPr lang="es-ES" sz="1800" dirty="0"/>
                <a:t>	</a:t>
              </a:r>
            </a:p>
          </p:txBody>
        </p:sp>
        <p:pic>
          <p:nvPicPr>
            <p:cNvPr id="2050" name="Picture 2" descr="Ver las imÃ¡genes de ori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724" y="1730788"/>
              <a:ext cx="2164007" cy="1384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o 9"/>
          <p:cNvGrpSpPr/>
          <p:nvPr/>
        </p:nvGrpSpPr>
        <p:grpSpPr>
          <a:xfrm>
            <a:off x="1569503" y="3215360"/>
            <a:ext cx="7182147" cy="1725808"/>
            <a:chOff x="1569503" y="4367488"/>
            <a:chExt cx="7182147" cy="1725808"/>
          </a:xfrm>
        </p:grpSpPr>
        <p:sp>
          <p:nvSpPr>
            <p:cNvPr id="12" name="Rectangle 4"/>
            <p:cNvSpPr>
              <a:spLocks noChangeArrowheads="1"/>
            </p:cNvSpPr>
            <p:nvPr/>
          </p:nvSpPr>
          <p:spPr bwMode="auto">
            <a:xfrm>
              <a:off x="1569503" y="4367488"/>
              <a:ext cx="5162737" cy="172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Partes activas</a:t>
              </a:r>
              <a:r>
                <a:rPr lang="es-ES" sz="2000" dirty="0" smtClean="0"/>
                <a:t>	</a:t>
              </a:r>
            </a:p>
            <a:p>
              <a:pPr marL="0" indent="0" algn="just">
                <a:buNone/>
              </a:pPr>
              <a:r>
                <a:rPr lang="es-ES" sz="1800" dirty="0" smtClean="0"/>
                <a:t>Conductores </a:t>
              </a:r>
              <a:r>
                <a:rPr lang="es-ES" sz="1800" dirty="0"/>
                <a:t>y piezas conductoras bajo tensión en servicio normal. Incluyen el conductor neutro o compensador y las partes a ellos conectadas. Excepcionalmente, las masas no se considerarán como partes activas cuando estén unidas al neutro con finalidad de protección contra contactos </a:t>
              </a:r>
              <a:r>
                <a:rPr lang="es-ES" sz="1800" dirty="0" smtClean="0"/>
                <a:t>indirectos</a:t>
              </a:r>
              <a:endParaRPr lang="es-ES" sz="1800" dirty="0"/>
            </a:p>
          </p:txBody>
        </p:sp>
        <p:pic>
          <p:nvPicPr>
            <p:cNvPr id="5" name="Imagen 4"/>
            <p:cNvPicPr>
              <a:picLocks noChangeAspect="1"/>
            </p:cNvPicPr>
            <p:nvPr/>
          </p:nvPicPr>
          <p:blipFill>
            <a:blip r:embed="rId3"/>
            <a:stretch>
              <a:fillRect/>
            </a:stretch>
          </p:blipFill>
          <p:spPr>
            <a:xfrm>
              <a:off x="6793250" y="4655520"/>
              <a:ext cx="1958400" cy="1428000"/>
            </a:xfrm>
            <a:prstGeom prst="rect">
              <a:avLst/>
            </a:prstGeom>
          </p:spPr>
        </p:pic>
      </p:grpSp>
      <p:grpSp>
        <p:nvGrpSpPr>
          <p:cNvPr id="3" name="Grupo 2"/>
          <p:cNvGrpSpPr/>
          <p:nvPr/>
        </p:nvGrpSpPr>
        <p:grpSpPr>
          <a:xfrm>
            <a:off x="1547665" y="5167809"/>
            <a:ext cx="7201416" cy="1542362"/>
            <a:chOff x="1547665" y="5167809"/>
            <a:chExt cx="7201416" cy="1542362"/>
          </a:xfrm>
        </p:grpSpPr>
        <p:sp>
          <p:nvSpPr>
            <p:cNvPr id="13" name="Rectangle 4"/>
            <p:cNvSpPr>
              <a:spLocks noChangeArrowheads="1"/>
            </p:cNvSpPr>
            <p:nvPr/>
          </p:nvSpPr>
          <p:spPr bwMode="auto">
            <a:xfrm>
              <a:off x="1547665" y="5254415"/>
              <a:ext cx="5162737" cy="12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Perforación</a:t>
              </a:r>
              <a:r>
                <a:rPr lang="es-ES" sz="2000" dirty="0" smtClean="0"/>
                <a:t>	</a:t>
              </a:r>
            </a:p>
            <a:p>
              <a:pPr marL="0" indent="0" algn="just">
                <a:buNone/>
              </a:pPr>
              <a:r>
                <a:rPr lang="es-ES" sz="1800" dirty="0" smtClean="0"/>
                <a:t>Fallo </a:t>
              </a:r>
              <a:r>
                <a:rPr lang="es-ES" sz="1800" dirty="0"/>
                <a:t>dieléctrico de un aislamiento por defecto de un campo eléctrico elevado o por la degradación físico-química del material </a:t>
              </a:r>
              <a:r>
                <a:rPr lang="es-ES" sz="1800" dirty="0" smtClean="0"/>
                <a:t>aislante</a:t>
              </a:r>
              <a:endParaRPr lang="es-ES" sz="1800" dirty="0"/>
            </a:p>
          </p:txBody>
        </p:sp>
        <p:pic>
          <p:nvPicPr>
            <p:cNvPr id="2" name="Imagen 1"/>
            <p:cNvPicPr>
              <a:picLocks noChangeAspect="1"/>
            </p:cNvPicPr>
            <p:nvPr/>
          </p:nvPicPr>
          <p:blipFill>
            <a:blip r:embed="rId4"/>
            <a:stretch>
              <a:fillRect/>
            </a:stretch>
          </p:blipFill>
          <p:spPr>
            <a:xfrm>
              <a:off x="7206719" y="5167809"/>
              <a:ext cx="1542362" cy="1542362"/>
            </a:xfrm>
            <a:prstGeom prst="rect">
              <a:avLst/>
            </a:prstGeom>
          </p:spPr>
        </p:pic>
      </p:grpSp>
    </p:spTree>
    <p:extLst>
      <p:ext uri="{BB962C8B-B14F-4D97-AF65-F5344CB8AC3E}">
        <p14:creationId xmlns:p14="http://schemas.microsoft.com/office/powerpoint/2010/main" val="248710303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Persona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1" name="Grupo 10"/>
          <p:cNvGrpSpPr/>
          <p:nvPr/>
        </p:nvGrpSpPr>
        <p:grpSpPr>
          <a:xfrm>
            <a:off x="1547665" y="1772816"/>
            <a:ext cx="6816575" cy="2193000"/>
            <a:chOff x="1547665" y="992965"/>
            <a:chExt cx="6816575" cy="2193000"/>
          </a:xfrm>
        </p:grpSpPr>
        <p:sp>
          <p:nvSpPr>
            <p:cNvPr id="8" name="Rectangle 4"/>
            <p:cNvSpPr>
              <a:spLocks noChangeArrowheads="1"/>
            </p:cNvSpPr>
            <p:nvPr/>
          </p:nvSpPr>
          <p:spPr bwMode="auto">
            <a:xfrm>
              <a:off x="1547665" y="1872815"/>
              <a:ext cx="4896544" cy="107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Persona adiestrada</a:t>
              </a:r>
              <a:r>
                <a:rPr lang="es-ES" sz="2000" dirty="0"/>
                <a:t>	</a:t>
              </a:r>
            </a:p>
            <a:p>
              <a:pPr marL="0" indent="0" algn="just">
                <a:buNone/>
              </a:pPr>
              <a:r>
                <a:rPr lang="es-ES" sz="1800" dirty="0" smtClean="0"/>
                <a:t>Persona </a:t>
              </a:r>
              <a:r>
                <a:rPr lang="es-ES" sz="1800" dirty="0"/>
                <a:t>suficientemente informada o controlada por personas cualificadas que puede evitar los peligros que pueda presentar la </a:t>
              </a:r>
              <a:r>
                <a:rPr lang="es-ES" sz="1800" dirty="0" smtClean="0"/>
                <a:t>electricidad</a:t>
              </a:r>
              <a:endParaRPr lang="es-ES" sz="1800" dirty="0"/>
            </a:p>
          </p:txBody>
        </p:sp>
        <p:pic>
          <p:nvPicPr>
            <p:cNvPr id="6" name="Imagen 5"/>
            <p:cNvPicPr>
              <a:picLocks noChangeAspect="1"/>
            </p:cNvPicPr>
            <p:nvPr/>
          </p:nvPicPr>
          <p:blipFill>
            <a:blip r:embed="rId2"/>
            <a:stretch>
              <a:fillRect/>
            </a:stretch>
          </p:blipFill>
          <p:spPr>
            <a:xfrm>
              <a:off x="6732240" y="992965"/>
              <a:ext cx="1632000" cy="2193000"/>
            </a:xfrm>
            <a:prstGeom prst="rect">
              <a:avLst/>
            </a:prstGeom>
          </p:spPr>
        </p:pic>
      </p:grpSp>
      <p:grpSp>
        <p:nvGrpSpPr>
          <p:cNvPr id="16" name="Grupo 15"/>
          <p:cNvGrpSpPr/>
          <p:nvPr/>
        </p:nvGrpSpPr>
        <p:grpSpPr>
          <a:xfrm>
            <a:off x="1576198" y="4541880"/>
            <a:ext cx="6956242" cy="1152128"/>
            <a:chOff x="1576198" y="4005064"/>
            <a:chExt cx="6956242" cy="1152128"/>
          </a:xfrm>
        </p:grpSpPr>
        <p:sp>
          <p:nvSpPr>
            <p:cNvPr id="15" name="Rectangle 4"/>
            <p:cNvSpPr>
              <a:spLocks noChangeArrowheads="1"/>
            </p:cNvSpPr>
            <p:nvPr/>
          </p:nvSpPr>
          <p:spPr bwMode="auto">
            <a:xfrm>
              <a:off x="1576198" y="4005064"/>
              <a:ext cx="4896544" cy="107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Persona cualificada</a:t>
              </a:r>
              <a:r>
                <a:rPr lang="es-ES" sz="2000" dirty="0"/>
                <a:t>	</a:t>
              </a:r>
            </a:p>
            <a:p>
              <a:pPr marL="0" indent="0">
                <a:buNone/>
              </a:pPr>
              <a:r>
                <a:rPr lang="es-ES" sz="1800" dirty="0" smtClean="0"/>
                <a:t>Persona </a:t>
              </a:r>
              <a:r>
                <a:rPr lang="es-ES" sz="1800" dirty="0"/>
                <a:t>que teniendo conocimientos técnicos o experiencia suficiente puede evitar los peligros que pueda presentar la </a:t>
              </a:r>
              <a:r>
                <a:rPr lang="es-ES" sz="1800" dirty="0" smtClean="0"/>
                <a:t>electricidad</a:t>
              </a:r>
              <a:endParaRPr lang="es-ES" sz="1800" dirty="0"/>
            </a:p>
          </p:txBody>
        </p:sp>
        <p:pic>
          <p:nvPicPr>
            <p:cNvPr id="14" name="Imagen 13"/>
            <p:cNvPicPr>
              <a:picLocks noChangeAspect="1"/>
            </p:cNvPicPr>
            <p:nvPr/>
          </p:nvPicPr>
          <p:blipFill>
            <a:blip r:embed="rId3"/>
            <a:stretch>
              <a:fillRect/>
            </a:stretch>
          </p:blipFill>
          <p:spPr>
            <a:xfrm>
              <a:off x="6732239" y="4125776"/>
              <a:ext cx="1800201" cy="1031416"/>
            </a:xfrm>
            <a:prstGeom prst="rect">
              <a:avLst/>
            </a:prstGeom>
          </p:spPr>
        </p:pic>
      </p:grpSp>
    </p:spTree>
    <p:extLst>
      <p:ext uri="{BB962C8B-B14F-4D97-AF65-F5344CB8AC3E}">
        <p14:creationId xmlns:p14="http://schemas.microsoft.com/office/powerpoint/2010/main" val="2858536482"/>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Poder</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547665" y="1933377"/>
            <a:ext cx="7160570" cy="2143695"/>
            <a:chOff x="1547665" y="1730896"/>
            <a:chExt cx="7160570" cy="2143695"/>
          </a:xfrm>
        </p:grpSpPr>
        <p:sp>
          <p:nvSpPr>
            <p:cNvPr id="8" name="Rectangle 4"/>
            <p:cNvSpPr>
              <a:spLocks noChangeArrowheads="1"/>
            </p:cNvSpPr>
            <p:nvPr/>
          </p:nvSpPr>
          <p:spPr bwMode="auto">
            <a:xfrm>
              <a:off x="1547665" y="1872815"/>
              <a:ext cx="5184428" cy="148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Poder de cierre</a:t>
              </a:r>
              <a:r>
                <a:rPr lang="es-ES" sz="2000" dirty="0" smtClean="0"/>
                <a:t>	</a:t>
              </a:r>
            </a:p>
            <a:p>
              <a:pPr marL="0" indent="0">
                <a:buNone/>
              </a:pPr>
              <a:r>
                <a:rPr lang="es-ES" sz="1800" dirty="0" smtClean="0"/>
                <a:t>El </a:t>
              </a:r>
              <a:r>
                <a:rPr lang="es-ES" sz="1800" dirty="0"/>
                <a:t>poder de cierre de un dispositivo, se expresa por la intensidad de corriente que este aparato es capaz de establecer, bajo una tensión dada, en las condiciones prescritas de empleo y de </a:t>
              </a:r>
              <a:r>
                <a:rPr lang="es-ES" sz="1800" dirty="0" smtClean="0"/>
                <a:t>funcionamiento</a:t>
              </a:r>
              <a:r>
                <a:rPr lang="es-ES" sz="1800" dirty="0"/>
                <a:t>	</a:t>
              </a:r>
            </a:p>
          </p:txBody>
        </p:sp>
        <p:pic>
          <p:nvPicPr>
            <p:cNvPr id="2" name="Imagen 1"/>
            <p:cNvPicPr>
              <a:picLocks noChangeAspect="1"/>
            </p:cNvPicPr>
            <p:nvPr/>
          </p:nvPicPr>
          <p:blipFill>
            <a:blip r:embed="rId2">
              <a:clrChange>
                <a:clrFrom>
                  <a:srgbClr val="FFFFFF"/>
                </a:clrFrom>
                <a:clrTo>
                  <a:srgbClr val="FFFFFF">
                    <a:alpha val="0"/>
                  </a:srgbClr>
                </a:clrTo>
              </a:clrChange>
            </a:blip>
            <a:stretch>
              <a:fillRect/>
            </a:stretch>
          </p:blipFill>
          <p:spPr>
            <a:xfrm>
              <a:off x="6732093" y="1730896"/>
              <a:ext cx="1976142" cy="2143695"/>
            </a:xfrm>
            <a:prstGeom prst="rect">
              <a:avLst/>
            </a:prstGeom>
          </p:spPr>
        </p:pic>
      </p:grpSp>
      <p:grpSp>
        <p:nvGrpSpPr>
          <p:cNvPr id="10" name="Grupo 9"/>
          <p:cNvGrpSpPr/>
          <p:nvPr/>
        </p:nvGrpSpPr>
        <p:grpSpPr>
          <a:xfrm>
            <a:off x="1547665" y="4149080"/>
            <a:ext cx="7160570" cy="2143695"/>
            <a:chOff x="1547665" y="1730896"/>
            <a:chExt cx="7160570" cy="2143695"/>
          </a:xfrm>
        </p:grpSpPr>
        <p:sp>
          <p:nvSpPr>
            <p:cNvPr id="11" name="Rectangle 4"/>
            <p:cNvSpPr>
              <a:spLocks noChangeArrowheads="1"/>
            </p:cNvSpPr>
            <p:nvPr/>
          </p:nvSpPr>
          <p:spPr bwMode="auto">
            <a:xfrm>
              <a:off x="1547665" y="1872815"/>
              <a:ext cx="5184428" cy="148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Poder de corte</a:t>
              </a:r>
              <a:r>
                <a:rPr lang="es-ES" sz="2000" dirty="0" smtClean="0"/>
                <a:t>	</a:t>
              </a:r>
            </a:p>
            <a:p>
              <a:pPr marL="0" indent="0">
                <a:buNone/>
              </a:pPr>
              <a:r>
                <a:rPr lang="es-ES" sz="1800" dirty="0" smtClean="0"/>
                <a:t>El </a:t>
              </a:r>
              <a:r>
                <a:rPr lang="es-ES" sz="1800" dirty="0"/>
                <a:t>poder de corte de un aparato, se expresa por la intensidad de corriente que este dispositivo es capaz de cortar, bajo una tensión de restablecimiento determinada, y en las condiciones prescritas de </a:t>
              </a:r>
              <a:r>
                <a:rPr lang="es-ES" sz="1800" dirty="0" smtClean="0"/>
                <a:t>funcionamiento</a:t>
              </a:r>
              <a:r>
                <a:rPr lang="es-ES" sz="1800" dirty="0"/>
                <a:t>	</a:t>
              </a:r>
            </a:p>
          </p:txBody>
        </p:sp>
        <p:pic>
          <p:nvPicPr>
            <p:cNvPr id="12" name="Imagen 11"/>
            <p:cNvPicPr>
              <a:picLocks noChangeAspect="1"/>
            </p:cNvPicPr>
            <p:nvPr/>
          </p:nvPicPr>
          <p:blipFill>
            <a:blip r:embed="rId2">
              <a:clrChange>
                <a:clrFrom>
                  <a:srgbClr val="FFFFFF"/>
                </a:clrFrom>
                <a:clrTo>
                  <a:srgbClr val="FFFFFF">
                    <a:alpha val="0"/>
                  </a:srgbClr>
                </a:clrTo>
              </a:clrChange>
            </a:blip>
            <a:stretch>
              <a:fillRect/>
            </a:stretch>
          </p:blipFill>
          <p:spPr>
            <a:xfrm>
              <a:off x="6732093" y="1730896"/>
              <a:ext cx="1976142" cy="2143695"/>
            </a:xfrm>
            <a:prstGeom prst="rect">
              <a:avLst/>
            </a:prstGeom>
          </p:spPr>
        </p:pic>
      </p:grpSp>
    </p:spTree>
    <p:extLst>
      <p:ext uri="{BB962C8B-B14F-4D97-AF65-F5344CB8AC3E}">
        <p14:creationId xmlns:p14="http://schemas.microsoft.com/office/powerpoint/2010/main" val="370528271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Potencia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3" name="Grupo 2"/>
          <p:cNvGrpSpPr/>
          <p:nvPr/>
        </p:nvGrpSpPr>
        <p:grpSpPr>
          <a:xfrm>
            <a:off x="1547665" y="1872815"/>
            <a:ext cx="7120408" cy="1406435"/>
            <a:chOff x="1547665" y="1872815"/>
            <a:chExt cx="7120408" cy="1406435"/>
          </a:xfrm>
        </p:grpSpPr>
        <p:sp>
          <p:nvSpPr>
            <p:cNvPr id="8" name="Rectangle 4"/>
            <p:cNvSpPr>
              <a:spLocks noChangeArrowheads="1"/>
            </p:cNvSpPr>
            <p:nvPr/>
          </p:nvSpPr>
          <p:spPr bwMode="auto">
            <a:xfrm>
              <a:off x="1547665" y="1872815"/>
              <a:ext cx="4896544" cy="140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Potencia prevista o instalada</a:t>
              </a:r>
              <a:r>
                <a:rPr lang="es-ES" sz="2000" dirty="0" smtClean="0"/>
                <a:t>	</a:t>
              </a:r>
            </a:p>
            <a:p>
              <a:pPr marL="0" indent="0" algn="just">
                <a:buNone/>
              </a:pPr>
              <a:r>
                <a:rPr lang="es-ES" sz="1800" dirty="0" smtClean="0"/>
                <a:t>Potencia </a:t>
              </a:r>
              <a:r>
                <a:rPr lang="es-ES" sz="1800" dirty="0"/>
                <a:t>máxima capaz de suministrar una instalación a los equipos y aparatos conectados a ella, ya sea en el diseño de la instalación o en su ejecución, </a:t>
              </a:r>
              <a:r>
                <a:rPr lang="es-ES" sz="1800" dirty="0" smtClean="0"/>
                <a:t>respectivamente</a:t>
              </a:r>
              <a:r>
                <a:rPr lang="es-ES" sz="1800" dirty="0"/>
                <a:t>	</a:t>
              </a:r>
            </a:p>
          </p:txBody>
        </p:sp>
        <p:pic>
          <p:nvPicPr>
            <p:cNvPr id="2" name="Imagen 1"/>
            <p:cNvPicPr>
              <a:picLocks noChangeAspect="1"/>
            </p:cNvPicPr>
            <p:nvPr/>
          </p:nvPicPr>
          <p:blipFill>
            <a:blip r:embed="rId2"/>
            <a:stretch>
              <a:fillRect/>
            </a:stretch>
          </p:blipFill>
          <p:spPr>
            <a:xfrm>
              <a:off x="6725209" y="1988840"/>
              <a:ext cx="1942864" cy="1290410"/>
            </a:xfrm>
            <a:prstGeom prst="rect">
              <a:avLst/>
            </a:prstGeom>
          </p:spPr>
        </p:pic>
      </p:grpSp>
      <p:grpSp>
        <p:nvGrpSpPr>
          <p:cNvPr id="6" name="Grupo 5"/>
          <p:cNvGrpSpPr/>
          <p:nvPr/>
        </p:nvGrpSpPr>
        <p:grpSpPr>
          <a:xfrm>
            <a:off x="1547665" y="4030026"/>
            <a:ext cx="6931944" cy="1461349"/>
            <a:chOff x="1547665" y="4030026"/>
            <a:chExt cx="6931944" cy="1461349"/>
          </a:xfrm>
        </p:grpSpPr>
        <p:sp>
          <p:nvSpPr>
            <p:cNvPr id="11" name="Rectangle 4"/>
            <p:cNvSpPr>
              <a:spLocks noChangeArrowheads="1"/>
            </p:cNvSpPr>
            <p:nvPr/>
          </p:nvSpPr>
          <p:spPr bwMode="auto">
            <a:xfrm>
              <a:off x="1547665" y="4030026"/>
              <a:ext cx="4896544" cy="140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Potencia nominal de un motor</a:t>
              </a:r>
              <a:r>
                <a:rPr lang="es-ES" sz="2000" dirty="0" smtClean="0"/>
                <a:t>	</a:t>
              </a:r>
            </a:p>
            <a:p>
              <a:pPr marL="0" indent="0">
                <a:buNone/>
              </a:pPr>
              <a:r>
                <a:rPr lang="es-ES" sz="1800" dirty="0" smtClean="0"/>
                <a:t>Es </a:t>
              </a:r>
              <a:r>
                <a:rPr lang="es-ES" sz="1800" dirty="0"/>
                <a:t>la potencia mecánica disponible sobre su eje, expresada en vatios, kilovatios o </a:t>
              </a:r>
              <a:r>
                <a:rPr lang="es-ES" sz="1800" dirty="0" smtClean="0"/>
                <a:t>megavatios</a:t>
              </a:r>
              <a:r>
                <a:rPr lang="es-ES" sz="1800" dirty="0"/>
                <a:t>	</a:t>
              </a:r>
            </a:p>
          </p:txBody>
        </p:sp>
        <p:pic>
          <p:nvPicPr>
            <p:cNvPr id="5" name="Imagen 4"/>
            <p:cNvPicPr>
              <a:picLocks noChangeAspect="1"/>
            </p:cNvPicPr>
            <p:nvPr/>
          </p:nvPicPr>
          <p:blipFill>
            <a:blip r:embed="rId3"/>
            <a:stretch>
              <a:fillRect/>
            </a:stretch>
          </p:blipFill>
          <p:spPr>
            <a:xfrm>
              <a:off x="6725209" y="4114375"/>
              <a:ext cx="1754400" cy="1377000"/>
            </a:xfrm>
            <a:prstGeom prst="rect">
              <a:avLst/>
            </a:prstGeom>
          </p:spPr>
        </p:pic>
      </p:grpSp>
    </p:spTree>
    <p:extLst>
      <p:ext uri="{BB962C8B-B14F-4D97-AF65-F5344CB8AC3E}">
        <p14:creationId xmlns:p14="http://schemas.microsoft.com/office/powerpoint/2010/main" val="97550800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Protección contra choques eléctricos</a:t>
            </a:r>
            <a:endParaRPr lang="es-ES" b="1" u="sng" dirty="0">
              <a:solidFill>
                <a:srgbClr val="AE58A3"/>
              </a:solidFill>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4" name="Grupo 13"/>
          <p:cNvGrpSpPr/>
          <p:nvPr/>
        </p:nvGrpSpPr>
        <p:grpSpPr>
          <a:xfrm>
            <a:off x="1475656" y="4077072"/>
            <a:ext cx="7199922" cy="2448272"/>
            <a:chOff x="1475656" y="3501008"/>
            <a:chExt cx="7199922" cy="3168352"/>
          </a:xfrm>
        </p:grpSpPr>
        <p:sp>
          <p:nvSpPr>
            <p:cNvPr id="9" name="Rectangle 4"/>
            <p:cNvSpPr>
              <a:spLocks noChangeArrowheads="1"/>
            </p:cNvSpPr>
            <p:nvPr/>
          </p:nvSpPr>
          <p:spPr bwMode="auto">
            <a:xfrm>
              <a:off x="1475656" y="3501008"/>
              <a:ext cx="549436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b="1" u="sng" dirty="0" smtClean="0">
                  <a:solidFill>
                    <a:srgbClr val="AE58A3"/>
                  </a:solidFill>
                </a:rPr>
                <a:t>Protección </a:t>
              </a:r>
              <a:r>
                <a:rPr lang="es-ES" b="1" u="sng" dirty="0">
                  <a:solidFill>
                    <a:srgbClr val="AE58A3"/>
                  </a:solidFill>
                </a:rPr>
                <a:t>contra choques </a:t>
              </a:r>
              <a:r>
                <a:rPr lang="es-ES" b="1" u="sng" dirty="0" smtClean="0">
                  <a:solidFill>
                    <a:srgbClr val="AE58A3"/>
                  </a:solidFill>
                </a:rPr>
                <a:t>eléctricos en caso de defectos</a:t>
              </a:r>
            </a:p>
            <a:p>
              <a:pPr marL="0" indent="0">
                <a:buNone/>
              </a:pPr>
              <a:r>
                <a:rPr lang="es-ES" sz="2000" dirty="0" smtClean="0"/>
                <a:t>Prevención </a:t>
              </a:r>
              <a:r>
                <a:rPr lang="es-ES" sz="2000" dirty="0"/>
                <a:t>de contactos peligros de personas o de animales con: </a:t>
              </a:r>
            </a:p>
            <a:p>
              <a:pPr marL="0" indent="0">
                <a:buNone/>
              </a:pPr>
              <a:r>
                <a:rPr lang="es-ES" sz="2000" dirty="0" smtClean="0"/>
                <a:t>Masas</a:t>
              </a:r>
            </a:p>
            <a:p>
              <a:pPr marL="0" indent="0">
                <a:buNone/>
              </a:pPr>
              <a:r>
                <a:rPr lang="es-ES" sz="2000" dirty="0" smtClean="0"/>
                <a:t>Elementos </a:t>
              </a:r>
              <a:r>
                <a:rPr lang="es-ES" sz="2000" dirty="0"/>
                <a:t>conductores susceptibles de ser puestos bajo tensión en caso de </a:t>
              </a:r>
              <a:r>
                <a:rPr lang="es-ES" sz="2000" dirty="0" smtClean="0"/>
                <a:t>defecto</a:t>
              </a:r>
              <a:endParaRPr lang="es-ES" dirty="0"/>
            </a:p>
          </p:txBody>
        </p:sp>
        <p:pic>
          <p:nvPicPr>
            <p:cNvPr id="13" name="Imagen 12"/>
            <p:cNvPicPr>
              <a:picLocks noChangeAspect="1"/>
            </p:cNvPicPr>
            <p:nvPr/>
          </p:nvPicPr>
          <p:blipFill>
            <a:blip r:embed="rId2"/>
            <a:stretch>
              <a:fillRect/>
            </a:stretch>
          </p:blipFill>
          <p:spPr>
            <a:xfrm>
              <a:off x="6753738" y="4487491"/>
              <a:ext cx="1921840" cy="1436375"/>
            </a:xfrm>
            <a:prstGeom prst="rect">
              <a:avLst/>
            </a:prstGeom>
          </p:spPr>
        </p:pic>
      </p:grpSp>
      <p:grpSp>
        <p:nvGrpSpPr>
          <p:cNvPr id="16" name="Grupo 15"/>
          <p:cNvGrpSpPr/>
          <p:nvPr/>
        </p:nvGrpSpPr>
        <p:grpSpPr>
          <a:xfrm>
            <a:off x="1475656" y="1772816"/>
            <a:ext cx="6983222" cy="2036047"/>
            <a:chOff x="1475656" y="1618888"/>
            <a:chExt cx="6983222" cy="2036047"/>
          </a:xfrm>
        </p:grpSpPr>
        <p:sp>
          <p:nvSpPr>
            <p:cNvPr id="3" name="Rectangle 4"/>
            <p:cNvSpPr>
              <a:spLocks noChangeArrowheads="1"/>
            </p:cNvSpPr>
            <p:nvPr/>
          </p:nvSpPr>
          <p:spPr bwMode="auto">
            <a:xfrm>
              <a:off x="1475656" y="1844824"/>
              <a:ext cx="518457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b="1" u="sng" dirty="0">
                  <a:solidFill>
                    <a:srgbClr val="AE58A3"/>
                  </a:solidFill>
                </a:rPr>
                <a:t>Protección contra choques eléctricos </a:t>
              </a:r>
              <a:r>
                <a:rPr lang="es-ES" b="1" u="sng" dirty="0" smtClean="0">
                  <a:solidFill>
                    <a:srgbClr val="AE58A3"/>
                  </a:solidFill>
                </a:rPr>
                <a:t>en servicio normal</a:t>
              </a:r>
              <a:endParaRPr lang="es-ES" sz="2000" dirty="0"/>
            </a:p>
            <a:p>
              <a:pPr marL="0" indent="0">
                <a:buNone/>
              </a:pPr>
              <a:r>
                <a:rPr lang="es-ES" sz="2000" dirty="0"/>
                <a:t>Prevención de contactos peligrosos, de personas o animales, con las partes activas	</a:t>
              </a:r>
            </a:p>
          </p:txBody>
        </p:sp>
        <p:pic>
          <p:nvPicPr>
            <p:cNvPr id="15" name="Imagen 14"/>
            <p:cNvPicPr>
              <a:picLocks noChangeAspect="1"/>
            </p:cNvPicPr>
            <p:nvPr/>
          </p:nvPicPr>
          <p:blipFill>
            <a:blip r:embed="rId3"/>
            <a:stretch>
              <a:fillRect/>
            </a:stretch>
          </p:blipFill>
          <p:spPr>
            <a:xfrm>
              <a:off x="7092280" y="1618888"/>
              <a:ext cx="1366598" cy="2036047"/>
            </a:xfrm>
            <a:prstGeom prst="rect">
              <a:avLst/>
            </a:prstGeom>
          </p:spPr>
        </p:pic>
      </p:grpSp>
    </p:spTree>
    <p:extLst>
      <p:ext uri="{BB962C8B-B14F-4D97-AF65-F5344CB8AC3E}">
        <p14:creationId xmlns:p14="http://schemas.microsoft.com/office/powerpoint/2010/main" val="272726020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Punto</a:t>
            </a:r>
            <a:endParaRPr lang="es-ES" b="1" u="sng" dirty="0">
              <a:solidFill>
                <a:srgbClr val="AE58A3"/>
              </a:solidFill>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475656" y="1844824"/>
            <a:ext cx="7305237" cy="1584176"/>
            <a:chOff x="1475656" y="1844824"/>
            <a:chExt cx="7305237" cy="1584176"/>
          </a:xfrm>
        </p:grpSpPr>
        <p:sp>
          <p:nvSpPr>
            <p:cNvPr id="3" name="Rectangle 4"/>
            <p:cNvSpPr>
              <a:spLocks noChangeArrowheads="1"/>
            </p:cNvSpPr>
            <p:nvPr/>
          </p:nvSpPr>
          <p:spPr bwMode="auto">
            <a:xfrm>
              <a:off x="1475656" y="1844824"/>
              <a:ext cx="518457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b="1" u="sng" dirty="0" smtClean="0">
                  <a:solidFill>
                    <a:srgbClr val="AE58A3"/>
                  </a:solidFill>
                </a:rPr>
                <a:t>Punto a potencial cero</a:t>
              </a:r>
            </a:p>
            <a:p>
              <a:pPr marL="0" indent="0">
                <a:buNone/>
              </a:pPr>
              <a:r>
                <a:rPr lang="es-ES" sz="2000" dirty="0" smtClean="0"/>
                <a:t>Punto </a:t>
              </a:r>
              <a:r>
                <a:rPr lang="es-ES" sz="2000" dirty="0"/>
                <a:t>del terreno a una distancia tal de la instalación de toma de tierra, que el gradiente de tensión resulta despreciable, cuando pasa por dicha instalación una corriente de </a:t>
              </a:r>
              <a:r>
                <a:rPr lang="es-ES" sz="2000" dirty="0" smtClean="0"/>
                <a:t>defecto</a:t>
              </a:r>
              <a:endParaRPr lang="es-ES" sz="2000" dirty="0"/>
            </a:p>
          </p:txBody>
        </p:sp>
        <p:pic>
          <p:nvPicPr>
            <p:cNvPr id="4" name="Imagen 3"/>
            <p:cNvPicPr>
              <a:picLocks noChangeAspect="1"/>
            </p:cNvPicPr>
            <p:nvPr/>
          </p:nvPicPr>
          <p:blipFill>
            <a:blip r:embed="rId2"/>
            <a:stretch>
              <a:fillRect/>
            </a:stretch>
          </p:blipFill>
          <p:spPr>
            <a:xfrm>
              <a:off x="6685368" y="2132856"/>
              <a:ext cx="2095525" cy="1119201"/>
            </a:xfrm>
            <a:prstGeom prst="rect">
              <a:avLst/>
            </a:prstGeom>
          </p:spPr>
        </p:pic>
      </p:grpSp>
      <p:grpSp>
        <p:nvGrpSpPr>
          <p:cNvPr id="12" name="Grupo 11"/>
          <p:cNvGrpSpPr/>
          <p:nvPr/>
        </p:nvGrpSpPr>
        <p:grpSpPr>
          <a:xfrm>
            <a:off x="1475656" y="3501008"/>
            <a:ext cx="7344816" cy="3168352"/>
            <a:chOff x="1475656" y="3501008"/>
            <a:chExt cx="7344816" cy="3168352"/>
          </a:xfrm>
        </p:grpSpPr>
        <p:sp>
          <p:nvSpPr>
            <p:cNvPr id="9" name="Rectangle 4"/>
            <p:cNvSpPr>
              <a:spLocks noChangeArrowheads="1"/>
            </p:cNvSpPr>
            <p:nvPr/>
          </p:nvSpPr>
          <p:spPr bwMode="auto">
            <a:xfrm>
              <a:off x="1475656" y="3501008"/>
              <a:ext cx="549436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b="1" u="sng" dirty="0" smtClean="0">
                  <a:solidFill>
                    <a:srgbClr val="AE58A3"/>
                  </a:solidFill>
                </a:rPr>
                <a:t>Punto mediano</a:t>
              </a:r>
            </a:p>
            <a:p>
              <a:pPr marL="0" indent="0">
                <a:buNone/>
              </a:pPr>
              <a:r>
                <a:rPr lang="es-ES" sz="2000" dirty="0" smtClean="0"/>
                <a:t>Es </a:t>
              </a:r>
              <a:r>
                <a:rPr lang="es-ES" sz="2000" dirty="0"/>
                <a:t>el punto de un sistema de corriente continua o de alterna monofásica, que en las condiciones de funcionamiento previstas, presenta la misma diferencia de potencial, con relación a cada uno de los polos o fases del sistema. A veces se conoce también como punto neutro, por semejanza con los sistemas trifásicos. El conductor que tiene su origen en este punto mediano, se denomina conductor mediano, neutro o, en corriente continua, </a:t>
              </a:r>
              <a:r>
                <a:rPr lang="es-ES" sz="2000" dirty="0" smtClean="0"/>
                <a:t>compensador</a:t>
              </a:r>
              <a:endParaRPr lang="es-ES" sz="2000" dirty="0"/>
            </a:p>
          </p:txBody>
        </p:sp>
        <p:pic>
          <p:nvPicPr>
            <p:cNvPr id="11" name="Imagen 10"/>
            <p:cNvPicPr>
              <a:picLocks noChangeAspect="1"/>
            </p:cNvPicPr>
            <p:nvPr/>
          </p:nvPicPr>
          <p:blipFill>
            <a:blip r:embed="rId3"/>
            <a:stretch>
              <a:fillRect/>
            </a:stretch>
          </p:blipFill>
          <p:spPr>
            <a:xfrm>
              <a:off x="6970016" y="4653136"/>
              <a:ext cx="1850456" cy="1065414"/>
            </a:xfrm>
            <a:prstGeom prst="rect">
              <a:avLst/>
            </a:prstGeom>
          </p:spPr>
        </p:pic>
      </p:grpSp>
    </p:spTree>
    <p:extLst>
      <p:ext uri="{BB962C8B-B14F-4D97-AF65-F5344CB8AC3E}">
        <p14:creationId xmlns:p14="http://schemas.microsoft.com/office/powerpoint/2010/main" val="138751704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428751" y="1357313"/>
            <a:ext cx="6887666" cy="210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endParaRPr lang="es-ES" dirty="0"/>
          </a:p>
          <a:p>
            <a:pPr marL="0" indent="0" algn="just">
              <a:buNone/>
            </a:pPr>
            <a:r>
              <a:rPr lang="es-ES" dirty="0"/>
              <a:t>Es el punto de un sistema polifásico que, en las condiciones de funcionamiento previstas, presenta la misma diferencia de potencial, con relación a cada uno de los polos o fases del </a:t>
            </a:r>
            <a:r>
              <a:rPr lang="es-ES" dirty="0" smtClean="0"/>
              <a:t>sistema</a:t>
            </a:r>
            <a:endParaRPr lang="es-ES" dirty="0"/>
          </a:p>
        </p:txBody>
      </p:sp>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Punto neutro</a:t>
            </a:r>
            <a:endParaRPr lang="es-ES" b="1" u="sng" dirty="0">
              <a:solidFill>
                <a:srgbClr val="AE58A3"/>
              </a:solidFill>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pic>
        <p:nvPicPr>
          <p:cNvPr id="2" name="Imagen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786" y="3356992"/>
            <a:ext cx="5281587" cy="3030074"/>
          </a:xfrm>
          <a:prstGeom prst="rect">
            <a:avLst/>
          </a:prstGeom>
        </p:spPr>
      </p:pic>
    </p:spTree>
    <p:extLst>
      <p:ext uri="{BB962C8B-B14F-4D97-AF65-F5344CB8AC3E}">
        <p14:creationId xmlns:p14="http://schemas.microsoft.com/office/powerpoint/2010/main" val="2183865785"/>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Reactancia y Receptor</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0" name="Grupo 9"/>
          <p:cNvGrpSpPr/>
          <p:nvPr/>
        </p:nvGrpSpPr>
        <p:grpSpPr>
          <a:xfrm>
            <a:off x="1547664" y="4335552"/>
            <a:ext cx="7111823" cy="1499264"/>
            <a:chOff x="1547664" y="4335552"/>
            <a:chExt cx="7111823" cy="1499264"/>
          </a:xfrm>
        </p:grpSpPr>
        <p:sp>
          <p:nvSpPr>
            <p:cNvPr id="8" name="Rectangle 4"/>
            <p:cNvSpPr>
              <a:spLocks noChangeArrowheads="1"/>
            </p:cNvSpPr>
            <p:nvPr/>
          </p:nvSpPr>
          <p:spPr bwMode="auto">
            <a:xfrm>
              <a:off x="1547664" y="4437112"/>
              <a:ext cx="553122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Receptor</a:t>
              </a:r>
              <a:r>
                <a:rPr lang="es-ES" sz="2000" dirty="0"/>
                <a:t>	</a:t>
              </a:r>
            </a:p>
            <a:p>
              <a:pPr marL="0" indent="0">
                <a:buNone/>
              </a:pPr>
              <a:r>
                <a:rPr lang="es-ES" sz="2000" dirty="0" smtClean="0"/>
                <a:t>Aparato </a:t>
              </a:r>
              <a:r>
                <a:rPr lang="es-ES" sz="2000" dirty="0"/>
                <a:t>o máquina eléctrica que utiliza la energía eléctrica para un fin determinado 	</a:t>
              </a:r>
            </a:p>
          </p:txBody>
        </p:sp>
        <p:pic>
          <p:nvPicPr>
            <p:cNvPr id="4" name="Imagen 3"/>
            <p:cNvPicPr>
              <a:picLocks noChangeAspect="1"/>
            </p:cNvPicPr>
            <p:nvPr/>
          </p:nvPicPr>
          <p:blipFill>
            <a:blip r:embed="rId2"/>
            <a:stretch>
              <a:fillRect/>
            </a:stretch>
          </p:blipFill>
          <p:spPr>
            <a:xfrm>
              <a:off x="7154608" y="4335552"/>
              <a:ext cx="1504879" cy="1499264"/>
            </a:xfrm>
            <a:prstGeom prst="rect">
              <a:avLst/>
            </a:prstGeom>
          </p:spPr>
        </p:pic>
      </p:grpSp>
      <p:grpSp>
        <p:nvGrpSpPr>
          <p:cNvPr id="13" name="Grupo 12"/>
          <p:cNvGrpSpPr/>
          <p:nvPr/>
        </p:nvGrpSpPr>
        <p:grpSpPr>
          <a:xfrm>
            <a:off x="1547664" y="2060848"/>
            <a:ext cx="7239032" cy="2016224"/>
            <a:chOff x="1547664" y="1772816"/>
            <a:chExt cx="7239032" cy="2016224"/>
          </a:xfrm>
        </p:grpSpPr>
        <p:sp>
          <p:nvSpPr>
            <p:cNvPr id="11" name="Rectangle 4"/>
            <p:cNvSpPr>
              <a:spLocks noChangeArrowheads="1"/>
            </p:cNvSpPr>
            <p:nvPr/>
          </p:nvSpPr>
          <p:spPr bwMode="auto">
            <a:xfrm>
              <a:off x="1547664" y="1772816"/>
              <a:ext cx="5531229"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Reactancia</a:t>
              </a:r>
              <a:r>
                <a:rPr lang="es-ES" sz="2000" dirty="0"/>
                <a:t>	</a:t>
              </a:r>
            </a:p>
            <a:p>
              <a:pPr marL="0" indent="0">
                <a:buNone/>
              </a:pPr>
              <a:r>
                <a:rPr lang="es-ES" sz="2000" dirty="0" smtClean="0"/>
                <a:t>Es </a:t>
              </a:r>
              <a:r>
                <a:rPr lang="es-ES" sz="2000" dirty="0"/>
                <a:t>un dispositivo que se aplica para agregar a un circuito inductancia, con distintos objetos, por ejemplo: arranque de motores, conexión en paralelo de transformadores o regulación de corriente. Reactancia limitadora es la que se usa para limitar la corriente cuando se produzca un </a:t>
              </a:r>
              <a:r>
                <a:rPr lang="es-ES" sz="2000" dirty="0" smtClean="0"/>
                <a:t>cortocircuito</a:t>
              </a:r>
              <a:endParaRPr lang="es-ES" sz="2000" dirty="0"/>
            </a:p>
          </p:txBody>
        </p:sp>
        <p:pic>
          <p:nvPicPr>
            <p:cNvPr id="12" name="Imagen 11"/>
            <p:cNvPicPr>
              <a:picLocks noChangeAspect="1"/>
            </p:cNvPicPr>
            <p:nvPr/>
          </p:nvPicPr>
          <p:blipFill>
            <a:blip r:embed="rId3"/>
            <a:stretch>
              <a:fillRect/>
            </a:stretch>
          </p:blipFill>
          <p:spPr>
            <a:xfrm>
              <a:off x="7236296" y="2015928"/>
              <a:ext cx="1550400" cy="1530000"/>
            </a:xfrm>
            <a:prstGeom prst="rect">
              <a:avLst/>
            </a:prstGeom>
          </p:spPr>
        </p:pic>
      </p:grpSp>
    </p:spTree>
    <p:extLst>
      <p:ext uri="{BB962C8B-B14F-4D97-AF65-F5344CB8AC3E}">
        <p14:creationId xmlns:p14="http://schemas.microsoft.com/office/powerpoint/2010/main" val="105240585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Red de distribución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547664" y="1844824"/>
            <a:ext cx="7193497" cy="1368152"/>
            <a:chOff x="1547664" y="2060848"/>
            <a:chExt cx="7193497" cy="1368152"/>
          </a:xfrm>
        </p:grpSpPr>
        <p:sp>
          <p:nvSpPr>
            <p:cNvPr id="11" name="Rectangle 4"/>
            <p:cNvSpPr>
              <a:spLocks noChangeArrowheads="1"/>
            </p:cNvSpPr>
            <p:nvPr/>
          </p:nvSpPr>
          <p:spPr bwMode="auto">
            <a:xfrm>
              <a:off x="1547664" y="2060848"/>
              <a:ext cx="5531229"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Red de distribución</a:t>
              </a:r>
              <a:r>
                <a:rPr lang="es-ES" sz="2000" dirty="0"/>
                <a:t>	</a:t>
              </a:r>
            </a:p>
            <a:p>
              <a:pPr marL="0" indent="0">
                <a:buNone/>
              </a:pPr>
              <a:r>
                <a:rPr lang="es-ES" sz="2000" dirty="0" smtClean="0"/>
                <a:t>El </a:t>
              </a:r>
              <a:r>
                <a:rPr lang="es-ES" sz="2000" dirty="0"/>
                <a:t>conjunto de conductores con todos sus accesorios, sus elementos de sujeción, protección, etc., que une una fuente de energía con las instalaciones interiores o </a:t>
              </a:r>
              <a:r>
                <a:rPr lang="es-ES" sz="2000" dirty="0" smtClean="0"/>
                <a:t>receptoras</a:t>
              </a:r>
              <a:endParaRPr lang="es-ES" sz="20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08" y="2216589"/>
              <a:ext cx="1586553" cy="1056669"/>
            </a:xfrm>
            <a:prstGeom prst="rect">
              <a:avLst/>
            </a:prstGeom>
          </p:spPr>
        </p:pic>
      </p:grpSp>
      <p:grpSp>
        <p:nvGrpSpPr>
          <p:cNvPr id="17" name="Grupo 16"/>
          <p:cNvGrpSpPr/>
          <p:nvPr/>
        </p:nvGrpSpPr>
        <p:grpSpPr>
          <a:xfrm>
            <a:off x="1547663" y="3284984"/>
            <a:ext cx="7199956" cy="1559053"/>
            <a:chOff x="1547663" y="3284984"/>
            <a:chExt cx="7199956" cy="1559053"/>
          </a:xfrm>
        </p:grpSpPr>
        <p:sp>
          <p:nvSpPr>
            <p:cNvPr id="8" name="Rectangle 4"/>
            <p:cNvSpPr>
              <a:spLocks noChangeArrowheads="1"/>
            </p:cNvSpPr>
            <p:nvPr/>
          </p:nvSpPr>
          <p:spPr bwMode="auto">
            <a:xfrm>
              <a:off x="1547663" y="3331869"/>
              <a:ext cx="553122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Red posada</a:t>
              </a:r>
              <a:r>
                <a:rPr lang="es-ES" sz="2000" dirty="0"/>
                <a:t>	</a:t>
              </a:r>
            </a:p>
            <a:p>
              <a:pPr marL="0" indent="0">
                <a:buNone/>
              </a:pPr>
              <a:r>
                <a:rPr lang="es-ES" sz="2000" dirty="0" smtClean="0"/>
                <a:t>Red </a:t>
              </a:r>
              <a:r>
                <a:rPr lang="es-ES" sz="2000" dirty="0"/>
                <a:t>posada, sobre fachada o muros, es aquella en que los conductores aislados se instalan sin quedar sometidos a esfuerzos mecánicos, a excepción de su propio </a:t>
              </a:r>
              <a:r>
                <a:rPr lang="es-ES" sz="2000" dirty="0" smtClean="0"/>
                <a:t>peso</a:t>
              </a:r>
              <a:endParaRPr lang="es-ES" sz="2000" dirty="0"/>
            </a:p>
          </p:txBody>
        </p:sp>
        <p:pic>
          <p:nvPicPr>
            <p:cNvPr id="6" name="Imagen 5"/>
            <p:cNvPicPr>
              <a:picLocks noChangeAspect="1"/>
            </p:cNvPicPr>
            <p:nvPr/>
          </p:nvPicPr>
          <p:blipFill>
            <a:blip r:embed="rId3"/>
            <a:stretch>
              <a:fillRect/>
            </a:stretch>
          </p:blipFill>
          <p:spPr>
            <a:xfrm>
              <a:off x="7180571" y="3284984"/>
              <a:ext cx="1567048" cy="1559053"/>
            </a:xfrm>
            <a:prstGeom prst="rect">
              <a:avLst/>
            </a:prstGeom>
          </p:spPr>
        </p:pic>
      </p:grpSp>
      <p:grpSp>
        <p:nvGrpSpPr>
          <p:cNvPr id="16" name="Grupo 15"/>
          <p:cNvGrpSpPr/>
          <p:nvPr/>
        </p:nvGrpSpPr>
        <p:grpSpPr>
          <a:xfrm>
            <a:off x="1547662" y="4797152"/>
            <a:ext cx="7193499" cy="1872208"/>
            <a:chOff x="1547662" y="4797152"/>
            <a:chExt cx="7193499" cy="1872208"/>
          </a:xfrm>
        </p:grpSpPr>
        <p:sp>
          <p:nvSpPr>
            <p:cNvPr id="14" name="Rectangle 4"/>
            <p:cNvSpPr>
              <a:spLocks noChangeArrowheads="1"/>
            </p:cNvSpPr>
            <p:nvPr/>
          </p:nvSpPr>
          <p:spPr bwMode="auto">
            <a:xfrm>
              <a:off x="1547662" y="4797152"/>
              <a:ext cx="5531229"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Red tensada</a:t>
              </a:r>
              <a:r>
                <a:rPr lang="es-ES" sz="2000" dirty="0"/>
                <a:t>	</a:t>
              </a:r>
            </a:p>
            <a:p>
              <a:pPr marL="0" indent="0">
                <a:buNone/>
              </a:pPr>
              <a:r>
                <a:rPr lang="es-ES" sz="2000" dirty="0" smtClean="0"/>
                <a:t>Red </a:t>
              </a:r>
              <a:r>
                <a:rPr lang="es-ES" sz="2000" dirty="0"/>
                <a:t>tensada, sobre apoyos, es aquella en que los conductores se instalan con una tensión mecánica predeterminada, contemplada en las correspondientes tablas de tendido, mediante dispositivos de anclaje y suspensión 	</a:t>
              </a:r>
            </a:p>
          </p:txBody>
        </p:sp>
        <p:pic>
          <p:nvPicPr>
            <p:cNvPr id="15" name="Imagen 14"/>
            <p:cNvPicPr>
              <a:picLocks noChangeAspect="1"/>
            </p:cNvPicPr>
            <p:nvPr/>
          </p:nvPicPr>
          <p:blipFill>
            <a:blip r:embed="rId4"/>
            <a:stretch>
              <a:fillRect/>
            </a:stretch>
          </p:blipFill>
          <p:spPr>
            <a:xfrm>
              <a:off x="6741961" y="5071787"/>
              <a:ext cx="1999200" cy="1479000"/>
            </a:xfrm>
            <a:prstGeom prst="rect">
              <a:avLst/>
            </a:prstGeom>
          </p:spPr>
        </p:pic>
      </p:grpSp>
    </p:spTree>
    <p:extLst>
      <p:ext uri="{BB962C8B-B14F-4D97-AF65-F5344CB8AC3E}">
        <p14:creationId xmlns:p14="http://schemas.microsoft.com/office/powerpoint/2010/main" val="4250567398"/>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Amovible</a:t>
            </a:r>
            <a:endParaRPr lang="es-ES" b="1" u="sng" dirty="0">
              <a:solidFill>
                <a:srgbClr val="AE58A3"/>
              </a:solidFill>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475656" y="2186738"/>
            <a:ext cx="6888702" cy="1026238"/>
            <a:chOff x="1475656" y="1866629"/>
            <a:chExt cx="6888702" cy="1026238"/>
          </a:xfrm>
        </p:grpSpPr>
        <p:sp>
          <p:nvSpPr>
            <p:cNvPr id="9" name="Rectangle 4"/>
            <p:cNvSpPr>
              <a:spLocks noChangeArrowheads="1"/>
            </p:cNvSpPr>
            <p:nvPr/>
          </p:nvSpPr>
          <p:spPr bwMode="auto">
            <a:xfrm>
              <a:off x="1475656" y="1866629"/>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Amovible</a:t>
              </a:r>
            </a:p>
            <a:p>
              <a:pPr marL="0" indent="0">
                <a:buNone/>
              </a:pPr>
              <a:r>
                <a:rPr lang="es-ES" sz="2000" dirty="0" smtClean="0"/>
                <a:t>Calificativo </a:t>
              </a:r>
              <a:r>
                <a:rPr lang="es-ES" sz="2000" dirty="0"/>
                <a:t>que se aplica a todo material instalado de manera que se pueda quitar </a:t>
              </a:r>
              <a:r>
                <a:rPr lang="es-ES" sz="2000" dirty="0" smtClean="0"/>
                <a:t>fácilmente</a:t>
              </a:r>
              <a:endParaRPr lang="es-ES" sz="2000" dirty="0"/>
            </a:p>
          </p:txBody>
        </p:sp>
        <p:pic>
          <p:nvPicPr>
            <p:cNvPr id="4" name="Imagen 3"/>
            <p:cNvPicPr>
              <a:picLocks noChangeAspect="1"/>
            </p:cNvPicPr>
            <p:nvPr/>
          </p:nvPicPr>
          <p:blipFill>
            <a:blip r:embed="rId2"/>
            <a:stretch>
              <a:fillRect/>
            </a:stretch>
          </p:blipFill>
          <p:spPr>
            <a:xfrm>
              <a:off x="7704398" y="1866629"/>
              <a:ext cx="659960" cy="1026238"/>
            </a:xfrm>
            <a:prstGeom prst="rect">
              <a:avLst/>
            </a:prstGeom>
          </p:spPr>
        </p:pic>
      </p:grpSp>
      <p:grpSp>
        <p:nvGrpSpPr>
          <p:cNvPr id="18" name="Grupo 17"/>
          <p:cNvGrpSpPr/>
          <p:nvPr/>
        </p:nvGrpSpPr>
        <p:grpSpPr>
          <a:xfrm>
            <a:off x="1470812" y="3748976"/>
            <a:ext cx="7205645" cy="2560344"/>
            <a:chOff x="1470812" y="3075209"/>
            <a:chExt cx="7205645" cy="2413418"/>
          </a:xfrm>
        </p:grpSpPr>
        <p:sp>
          <p:nvSpPr>
            <p:cNvPr id="15" name="Rectangle 4"/>
            <p:cNvSpPr>
              <a:spLocks noChangeArrowheads="1"/>
            </p:cNvSpPr>
            <p:nvPr/>
          </p:nvSpPr>
          <p:spPr bwMode="auto">
            <a:xfrm>
              <a:off x="1470812" y="3075209"/>
              <a:ext cx="5995045" cy="241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sz="2000" b="1" u="sng" dirty="0">
                  <a:solidFill>
                    <a:srgbClr val="AE58A3"/>
                  </a:solidFill>
                </a:rPr>
                <a:t>Aparato </a:t>
              </a:r>
              <a:r>
                <a:rPr lang="es-ES" sz="2000" b="1" u="sng" dirty="0" smtClean="0">
                  <a:solidFill>
                    <a:srgbClr val="AE58A3"/>
                  </a:solidFill>
                </a:rPr>
                <a:t>Amovible</a:t>
              </a:r>
              <a:endParaRPr lang="es-ES" sz="2000" b="1" u="sng" dirty="0">
                <a:solidFill>
                  <a:srgbClr val="AE58A3"/>
                </a:solidFill>
              </a:endParaRPr>
            </a:p>
            <a:p>
              <a:pPr marL="0" indent="0">
                <a:buNone/>
              </a:pPr>
              <a:r>
                <a:rPr lang="es-ES" sz="2000" dirty="0" smtClean="0"/>
                <a:t>Puede </a:t>
              </a:r>
              <a:r>
                <a:rPr lang="es-ES" sz="2000" dirty="0"/>
                <a:t>ser: </a:t>
              </a:r>
            </a:p>
            <a:p>
              <a:pPr>
                <a:buClr>
                  <a:srgbClr val="AE58A3"/>
                </a:buClr>
              </a:pPr>
              <a:r>
                <a:rPr lang="es-ES" sz="1800" dirty="0"/>
                <a:t>Aparato portátil a mano, cuya utilización, es uso normal, exige la acción constante de la misma. </a:t>
              </a:r>
            </a:p>
            <a:p>
              <a:pPr>
                <a:buClr>
                  <a:srgbClr val="AE58A3"/>
                </a:buClr>
              </a:pPr>
              <a:r>
                <a:rPr lang="es-ES" sz="1800" dirty="0"/>
                <a:t>Aparato movible, cuya utilización, en uso normal, puede necesitar su desplazamiento. </a:t>
              </a:r>
            </a:p>
            <a:p>
              <a:pPr>
                <a:buClr>
                  <a:srgbClr val="AE58A3"/>
                </a:buClr>
              </a:pPr>
              <a:r>
                <a:rPr lang="es-ES" sz="1800" dirty="0"/>
                <a:t>Aparato </a:t>
              </a:r>
              <a:r>
                <a:rPr lang="es-ES" sz="1800" dirty="0" err="1"/>
                <a:t>semi</a:t>
              </a:r>
              <a:r>
                <a:rPr lang="es-ES" sz="1800" dirty="0"/>
                <a:t>-fijo, solo puede ser desplazado </a:t>
              </a:r>
              <a:r>
                <a:rPr lang="es-ES" sz="2000" dirty="0"/>
                <a:t>cuando está sin </a:t>
              </a:r>
              <a:r>
                <a:rPr lang="es-ES" sz="2000" dirty="0" smtClean="0"/>
                <a:t>tensión</a:t>
              </a:r>
              <a:endParaRPr lang="es-ES" sz="2000" dirty="0"/>
            </a:p>
          </p:txBody>
        </p:sp>
        <p:pic>
          <p:nvPicPr>
            <p:cNvPr id="17" name="Imagen 16"/>
            <p:cNvPicPr>
              <a:picLocks noChangeAspect="1"/>
            </p:cNvPicPr>
            <p:nvPr/>
          </p:nvPicPr>
          <p:blipFill>
            <a:blip r:embed="rId3"/>
            <a:stretch>
              <a:fillRect/>
            </a:stretch>
          </p:blipFill>
          <p:spPr>
            <a:xfrm>
              <a:off x="7495362" y="3499732"/>
              <a:ext cx="1181095" cy="1028984"/>
            </a:xfrm>
            <a:prstGeom prst="rect">
              <a:avLst/>
            </a:prstGeom>
          </p:spPr>
        </p:pic>
      </p:grpSp>
    </p:spTree>
    <p:extLst>
      <p:ext uri="{BB962C8B-B14F-4D97-AF65-F5344CB8AC3E}">
        <p14:creationId xmlns:p14="http://schemas.microsoft.com/office/powerpoint/2010/main" val="221543793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Red de distribución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1" name="Rectangle 4"/>
          <p:cNvSpPr>
            <a:spLocks noChangeArrowheads="1"/>
          </p:cNvSpPr>
          <p:nvPr/>
        </p:nvSpPr>
        <p:spPr bwMode="auto">
          <a:xfrm>
            <a:off x="1547664" y="2780928"/>
            <a:ext cx="6984775"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Redes de distribución privadas</a:t>
            </a:r>
            <a:r>
              <a:rPr lang="es-ES" sz="2000" dirty="0"/>
              <a:t>	</a:t>
            </a:r>
          </a:p>
          <a:p>
            <a:pPr marL="0" indent="0" algn="just">
              <a:buNone/>
            </a:pPr>
            <a:r>
              <a:rPr lang="es-ES" sz="2000" dirty="0" smtClean="0"/>
              <a:t>Son </a:t>
            </a:r>
            <a:r>
              <a:rPr lang="es-ES" sz="2000" dirty="0"/>
              <a:t>las destinadas, por un único usuario, a la distribución de energía eléctrica en Baja Tensión, a locales o emplazamiento de su propiedad o a otros especialmente autorizados por el Órgano Competente de la Administración. Las redes de distribución privadas pueden tener su origen: </a:t>
            </a:r>
          </a:p>
          <a:p>
            <a:pPr marL="517525" indent="-342900" algn="just">
              <a:buClr>
                <a:srgbClr val="AE58A3"/>
              </a:buClr>
            </a:pPr>
            <a:r>
              <a:rPr lang="es-ES" sz="2000" dirty="0"/>
              <a:t>En centrales de generación propia </a:t>
            </a:r>
          </a:p>
          <a:p>
            <a:pPr marL="517525" indent="-342900" algn="just">
              <a:buClr>
                <a:srgbClr val="AE58A3"/>
              </a:buClr>
            </a:pPr>
            <a:r>
              <a:rPr lang="es-ES" sz="2000" dirty="0"/>
              <a:t>En redes de distribución pública. En este caso, son aplicables en el punto de entrega de la energía, los preceptos fijados por los Reglamentos vigentes que regulen las actividades de distribución, comercialización y suministro de energía eléctrica, y en las especificaciones particulares de la empresa eléctrica, aprobadas oficialmente, si las hubiera. 	</a:t>
            </a:r>
          </a:p>
        </p:txBody>
      </p:sp>
      <p:pic>
        <p:nvPicPr>
          <p:cNvPr id="2" name="Imagen 1"/>
          <p:cNvPicPr>
            <a:picLocks noChangeAspect="1"/>
          </p:cNvPicPr>
          <p:nvPr/>
        </p:nvPicPr>
        <p:blipFill>
          <a:blip r:embed="rId2"/>
          <a:stretch>
            <a:fillRect/>
          </a:stretch>
        </p:blipFill>
        <p:spPr>
          <a:xfrm>
            <a:off x="5417926" y="404664"/>
            <a:ext cx="2106402" cy="2750024"/>
          </a:xfrm>
          <a:prstGeom prst="rect">
            <a:avLst/>
          </a:prstGeom>
        </p:spPr>
      </p:pic>
    </p:spTree>
    <p:extLst>
      <p:ext uri="{BB962C8B-B14F-4D97-AF65-F5344CB8AC3E}">
        <p14:creationId xmlns:p14="http://schemas.microsoft.com/office/powerpoint/2010/main" val="267704501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Red de distribución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1" name="Rectangle 4"/>
          <p:cNvSpPr>
            <a:spLocks noChangeArrowheads="1"/>
          </p:cNvSpPr>
          <p:nvPr/>
        </p:nvSpPr>
        <p:spPr bwMode="auto">
          <a:xfrm>
            <a:off x="1531708" y="2060848"/>
            <a:ext cx="6984775"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Redes de distribución pública</a:t>
            </a:r>
            <a:endParaRPr lang="es-ES" sz="2000" dirty="0"/>
          </a:p>
          <a:p>
            <a:pPr marL="0" indent="0">
              <a:buNone/>
            </a:pPr>
            <a:r>
              <a:rPr lang="es-ES" sz="2000" dirty="0" smtClean="0"/>
              <a:t>Son </a:t>
            </a:r>
            <a:r>
              <a:rPr lang="es-ES" sz="2000" dirty="0"/>
              <a:t>las destinadas al suministro de energía eléctrica en Baja Tensión a varios usuarios. En relación con este suministro son de aplicación para cada uno de ellos, los preceptos fijados por los Reglamentos vigentes que regulen las actividades de distribución, comercialización y suministro de energía eléctrica. </a:t>
            </a:r>
          </a:p>
          <a:p>
            <a:pPr marL="517525" indent="-342900">
              <a:buClr>
                <a:srgbClr val="AE58A3"/>
              </a:buClr>
            </a:pPr>
            <a:r>
              <a:rPr lang="es-ES" sz="2000" dirty="0"/>
              <a:t>Las redes de distribución pública pueden ser: </a:t>
            </a:r>
          </a:p>
          <a:p>
            <a:pPr marL="517525" indent="-342900">
              <a:buClr>
                <a:srgbClr val="AE58A3"/>
              </a:buClr>
            </a:pPr>
            <a:r>
              <a:rPr lang="es-ES" sz="2000" dirty="0"/>
              <a:t>Pertenecientes a empresas distribuidoras de energía </a:t>
            </a:r>
          </a:p>
          <a:p>
            <a:pPr marL="517525" indent="-342900">
              <a:buClr>
                <a:srgbClr val="AE58A3"/>
              </a:buClr>
            </a:pPr>
            <a:r>
              <a:rPr lang="es-ES" sz="2000" dirty="0"/>
              <a:t>De propiedad particular o colectiva 	</a:t>
            </a:r>
          </a:p>
        </p:txBody>
      </p:sp>
      <p:pic>
        <p:nvPicPr>
          <p:cNvPr id="3" name="Imagen 2"/>
          <p:cNvPicPr>
            <a:picLocks noChangeAspect="1"/>
          </p:cNvPicPr>
          <p:nvPr/>
        </p:nvPicPr>
        <p:blipFill>
          <a:blip r:embed="rId2"/>
          <a:stretch>
            <a:fillRect/>
          </a:stretch>
        </p:blipFill>
        <p:spPr>
          <a:xfrm>
            <a:off x="6230484" y="4797152"/>
            <a:ext cx="2448272" cy="1811222"/>
          </a:xfrm>
          <a:prstGeom prst="rect">
            <a:avLst/>
          </a:prstGeom>
        </p:spPr>
      </p:pic>
    </p:spTree>
    <p:extLst>
      <p:ext uri="{BB962C8B-B14F-4D97-AF65-F5344CB8AC3E}">
        <p14:creationId xmlns:p14="http://schemas.microsoft.com/office/powerpoint/2010/main" val="138164190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Resistencia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4" name="Grupo 3"/>
          <p:cNvGrpSpPr/>
          <p:nvPr/>
        </p:nvGrpSpPr>
        <p:grpSpPr>
          <a:xfrm>
            <a:off x="1531709" y="1928756"/>
            <a:ext cx="7288763" cy="1336200"/>
            <a:chOff x="1531709" y="1928756"/>
            <a:chExt cx="7288763" cy="1336200"/>
          </a:xfrm>
        </p:grpSpPr>
        <p:sp>
          <p:nvSpPr>
            <p:cNvPr id="11" name="Rectangle 4"/>
            <p:cNvSpPr>
              <a:spLocks noChangeArrowheads="1"/>
            </p:cNvSpPr>
            <p:nvPr/>
          </p:nvSpPr>
          <p:spPr bwMode="auto">
            <a:xfrm>
              <a:off x="1531709" y="2060848"/>
              <a:ext cx="534454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Resistencia limitadora</a:t>
              </a:r>
              <a:endParaRPr lang="es-ES" sz="2000" dirty="0"/>
            </a:p>
            <a:p>
              <a:pPr marL="0" indent="0">
                <a:buNone/>
              </a:pPr>
              <a:r>
                <a:rPr lang="es-ES" sz="2000" dirty="0" smtClean="0"/>
                <a:t>Resistencia </a:t>
              </a:r>
              <a:r>
                <a:rPr lang="es-ES" sz="2000" dirty="0"/>
                <a:t>que se intercala en un circuito para limitar la corriente </a:t>
              </a:r>
              <a:r>
                <a:rPr lang="es-ES" sz="2000" dirty="0" smtClean="0"/>
                <a:t>circulante</a:t>
              </a:r>
              <a:endParaRPr lang="es-ES" sz="2000" dirty="0"/>
            </a:p>
          </p:txBody>
        </p:sp>
        <p:pic>
          <p:nvPicPr>
            <p:cNvPr id="2" name="Imagen 1"/>
            <p:cNvPicPr>
              <a:picLocks noChangeAspect="1"/>
            </p:cNvPicPr>
            <p:nvPr/>
          </p:nvPicPr>
          <p:blipFill rotWithShape="1">
            <a:blip r:embed="rId2"/>
            <a:srcRect l="14489" r="17630"/>
            <a:stretch/>
          </p:blipFill>
          <p:spPr>
            <a:xfrm>
              <a:off x="7020272" y="1928756"/>
              <a:ext cx="1800200" cy="1336200"/>
            </a:xfrm>
            <a:prstGeom prst="rect">
              <a:avLst/>
            </a:prstGeom>
          </p:spPr>
        </p:pic>
      </p:grpSp>
      <p:grpSp>
        <p:nvGrpSpPr>
          <p:cNvPr id="6" name="Grupo 5"/>
          <p:cNvGrpSpPr/>
          <p:nvPr/>
        </p:nvGrpSpPr>
        <p:grpSpPr>
          <a:xfrm>
            <a:off x="1531709" y="3429000"/>
            <a:ext cx="7187563" cy="1276116"/>
            <a:chOff x="1531709" y="3233004"/>
            <a:chExt cx="7187563" cy="1276116"/>
          </a:xfrm>
        </p:grpSpPr>
        <p:sp>
          <p:nvSpPr>
            <p:cNvPr id="8" name="Rectangle 4"/>
            <p:cNvSpPr>
              <a:spLocks noChangeArrowheads="1"/>
            </p:cNvSpPr>
            <p:nvPr/>
          </p:nvSpPr>
          <p:spPr bwMode="auto">
            <a:xfrm>
              <a:off x="1531709" y="3233004"/>
              <a:ext cx="5344548" cy="127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Resistencia de puesta a tierra</a:t>
              </a:r>
              <a:endParaRPr lang="es-ES" sz="2000" dirty="0"/>
            </a:p>
            <a:p>
              <a:pPr marL="0" indent="0">
                <a:buNone/>
              </a:pPr>
              <a:r>
                <a:rPr lang="es-ES" sz="2000" dirty="0" smtClean="0"/>
                <a:t>Relación </a:t>
              </a:r>
              <a:r>
                <a:rPr lang="es-ES" sz="2000" dirty="0"/>
                <a:t>entre la tensión que alcanza con respecto a un punto a potencial cero una instalación de puesta a tierra y la corriente que la recorre	</a:t>
              </a:r>
            </a:p>
          </p:txBody>
        </p:sp>
        <p:pic>
          <p:nvPicPr>
            <p:cNvPr id="5" name="Imagen 4"/>
            <p:cNvPicPr>
              <a:picLocks noChangeAspect="1"/>
            </p:cNvPicPr>
            <p:nvPr/>
          </p:nvPicPr>
          <p:blipFill>
            <a:blip r:embed="rId3"/>
            <a:stretch>
              <a:fillRect/>
            </a:stretch>
          </p:blipFill>
          <p:spPr>
            <a:xfrm>
              <a:off x="7010807" y="3336964"/>
              <a:ext cx="1708465" cy="1100148"/>
            </a:xfrm>
            <a:prstGeom prst="rect">
              <a:avLst/>
            </a:prstGeom>
          </p:spPr>
        </p:pic>
      </p:grpSp>
      <p:grpSp>
        <p:nvGrpSpPr>
          <p:cNvPr id="15" name="Grupo 14"/>
          <p:cNvGrpSpPr/>
          <p:nvPr/>
        </p:nvGrpSpPr>
        <p:grpSpPr>
          <a:xfrm>
            <a:off x="1526377" y="5024873"/>
            <a:ext cx="7203781" cy="1468800"/>
            <a:chOff x="1526377" y="5024873"/>
            <a:chExt cx="7203781" cy="1468800"/>
          </a:xfrm>
        </p:grpSpPr>
        <p:sp>
          <p:nvSpPr>
            <p:cNvPr id="13" name="Rectangle 4"/>
            <p:cNvSpPr>
              <a:spLocks noChangeArrowheads="1"/>
            </p:cNvSpPr>
            <p:nvPr/>
          </p:nvSpPr>
          <p:spPr bwMode="auto">
            <a:xfrm>
              <a:off x="1526377" y="5085184"/>
              <a:ext cx="534454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Resistencia global o de tierra</a:t>
              </a:r>
              <a:endParaRPr lang="es-ES" sz="2000" dirty="0"/>
            </a:p>
            <a:p>
              <a:pPr marL="0" indent="0">
                <a:buNone/>
              </a:pPr>
              <a:r>
                <a:rPr lang="es-ES" sz="2000" dirty="0" smtClean="0"/>
                <a:t>Es </a:t>
              </a:r>
              <a:r>
                <a:rPr lang="es-ES" sz="2000" dirty="0"/>
                <a:t>la resistencia de tierra medida en un punto, considerando la acción conjunta de la totalidad de las puestas a tierra 	</a:t>
              </a:r>
            </a:p>
          </p:txBody>
        </p:sp>
        <p:pic>
          <p:nvPicPr>
            <p:cNvPr id="10" name="Imagen 9"/>
            <p:cNvPicPr>
              <a:picLocks noChangeAspect="1"/>
            </p:cNvPicPr>
            <p:nvPr/>
          </p:nvPicPr>
          <p:blipFill>
            <a:blip r:embed="rId4">
              <a:clrChange>
                <a:clrFrom>
                  <a:srgbClr val="FFFFFF"/>
                </a:clrFrom>
                <a:clrTo>
                  <a:srgbClr val="FFFFFF">
                    <a:alpha val="0"/>
                  </a:srgbClr>
                </a:clrTo>
              </a:clrChange>
            </a:blip>
            <a:stretch>
              <a:fillRect/>
            </a:stretch>
          </p:blipFill>
          <p:spPr>
            <a:xfrm>
              <a:off x="5996558" y="5024873"/>
              <a:ext cx="2733600" cy="1468800"/>
            </a:xfrm>
            <a:prstGeom prst="rect">
              <a:avLst/>
            </a:prstGeom>
          </p:spPr>
        </p:pic>
      </p:grpSp>
    </p:spTree>
    <p:extLst>
      <p:ext uri="{BB962C8B-B14F-4D97-AF65-F5344CB8AC3E}">
        <p14:creationId xmlns:p14="http://schemas.microsoft.com/office/powerpoint/2010/main" val="376136358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Sobreintensidad</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1" name="Rectangle 4"/>
          <p:cNvSpPr>
            <a:spLocks noChangeArrowheads="1"/>
          </p:cNvSpPr>
          <p:nvPr/>
        </p:nvSpPr>
        <p:spPr bwMode="auto">
          <a:xfrm>
            <a:off x="1531708" y="1916832"/>
            <a:ext cx="714474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Sobreintensidad</a:t>
            </a:r>
            <a:endParaRPr lang="es-ES" sz="2000" dirty="0"/>
          </a:p>
          <a:p>
            <a:pPr marL="0" indent="0">
              <a:buNone/>
            </a:pPr>
            <a:r>
              <a:rPr lang="es-ES" sz="2000" dirty="0" smtClean="0"/>
              <a:t>Toda </a:t>
            </a:r>
            <a:r>
              <a:rPr lang="es-ES" sz="2000" dirty="0"/>
              <a:t>corriente superior a un valor asignado. En los conductores, el valor asignado es la corriente </a:t>
            </a:r>
            <a:r>
              <a:rPr lang="es-ES" sz="2000" dirty="0" smtClean="0"/>
              <a:t>admisible</a:t>
            </a:r>
            <a:endParaRPr lang="es-ES" sz="2000" dirty="0"/>
          </a:p>
        </p:txBody>
      </p:sp>
      <p:pic>
        <p:nvPicPr>
          <p:cNvPr id="1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073" t="36227" r="25166" b="37434"/>
          <a:stretch>
            <a:fillRect/>
          </a:stretch>
        </p:blipFill>
        <p:spPr bwMode="auto">
          <a:xfrm>
            <a:off x="5733880" y="3789040"/>
            <a:ext cx="665155" cy="45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72520"/>
          <a:stretch>
            <a:fillRect/>
          </a:stretch>
        </p:blipFill>
        <p:spPr bwMode="auto">
          <a:xfrm>
            <a:off x="1915867" y="3108545"/>
            <a:ext cx="1431997" cy="173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0984" r="38261"/>
          <a:stretch>
            <a:fillRect/>
          </a:stretch>
        </p:blipFill>
        <p:spPr bwMode="auto">
          <a:xfrm>
            <a:off x="4211960" y="2775343"/>
            <a:ext cx="1440066" cy="230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145" r="59016"/>
          <a:stretch>
            <a:fillRect/>
          </a:stretch>
        </p:blipFill>
        <p:spPr bwMode="auto">
          <a:xfrm>
            <a:off x="3429241" y="3141883"/>
            <a:ext cx="721383" cy="173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4716" y="3139278"/>
            <a:ext cx="1399697" cy="172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073" t="36227" r="25166" b="37434"/>
          <a:stretch>
            <a:fillRect/>
          </a:stretch>
        </p:blipFill>
        <p:spPr bwMode="auto">
          <a:xfrm>
            <a:off x="5796136" y="5504686"/>
            <a:ext cx="643492" cy="44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145" r="59016"/>
          <a:stretch>
            <a:fillRect/>
          </a:stretch>
        </p:blipFill>
        <p:spPr bwMode="auto">
          <a:xfrm>
            <a:off x="3551279" y="4934279"/>
            <a:ext cx="696732" cy="167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771" r="42062"/>
          <a:stretch>
            <a:fillRect/>
          </a:stretch>
        </p:blipFill>
        <p:spPr bwMode="auto">
          <a:xfrm>
            <a:off x="4305941" y="4318043"/>
            <a:ext cx="1382136" cy="242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1852"/>
          <a:stretch>
            <a:fillRect/>
          </a:stretch>
        </p:blipFill>
        <p:spPr bwMode="auto">
          <a:xfrm>
            <a:off x="6588224" y="4817263"/>
            <a:ext cx="1536976" cy="183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876" y="4836098"/>
            <a:ext cx="1492996" cy="183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91735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par>
                          <p:cTn id="38" fill="hold">
                            <p:stCondLst>
                              <p:cond delay="4500"/>
                            </p:stCondLst>
                            <p:childTnLst>
                              <p:par>
                                <p:cTn id="39" presetID="22" presetClass="entr" presetSubtype="8"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5500"/>
                            </p:stCondLst>
                            <p:childTnLst>
                              <p:par>
                                <p:cTn id="47" presetID="22" presetClass="entr" presetSubtype="8"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Sobreintensidad</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sp>
        <p:nvSpPr>
          <p:cNvPr id="11" name="Rectangle 4"/>
          <p:cNvSpPr>
            <a:spLocks noChangeArrowheads="1"/>
          </p:cNvSpPr>
          <p:nvPr/>
        </p:nvSpPr>
        <p:spPr bwMode="auto">
          <a:xfrm>
            <a:off x="1531708" y="1916832"/>
            <a:ext cx="7144749"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Sobreintensidad</a:t>
            </a:r>
            <a:endParaRPr lang="es-ES" sz="2000" dirty="0"/>
          </a:p>
          <a:p>
            <a:pPr marL="0" indent="0">
              <a:buNone/>
            </a:pPr>
            <a:r>
              <a:rPr lang="es-ES" sz="2000" dirty="0" smtClean="0"/>
              <a:t>Suelo </a:t>
            </a:r>
            <a:r>
              <a:rPr lang="es-ES" sz="2000" dirty="0"/>
              <a:t>o pared no susceptibles de propagar potenciales</a:t>
            </a:r>
            <a:r>
              <a:rPr lang="es-ES" sz="2000" dirty="0" smtClean="0"/>
              <a:t>.</a:t>
            </a:r>
            <a:endParaRPr lang="es-ES" sz="2000" dirty="0"/>
          </a:p>
          <a:p>
            <a:pPr marL="0" indent="0">
              <a:buNone/>
            </a:pPr>
            <a:r>
              <a:rPr lang="es-ES" sz="2000" dirty="0"/>
              <a:t>Se considerará así el suelo (o la pared) que presentan una resistencia igual o superior a 50.000 Ω si la tensión nominal de la instalación es ≤ 500 V y una resistencia igual o superior a 100.000 Ω si es superior a 500 V</a:t>
            </a:r>
            <a:r>
              <a:rPr lang="es-ES" sz="2000" dirty="0" smtClean="0"/>
              <a:t>.</a:t>
            </a:r>
            <a:endParaRPr lang="es-ES" sz="2000" dirty="0"/>
          </a:p>
        </p:txBody>
      </p:sp>
      <p:pic>
        <p:nvPicPr>
          <p:cNvPr id="2" name="Imagen 1"/>
          <p:cNvPicPr>
            <a:picLocks noChangeAspect="1"/>
          </p:cNvPicPr>
          <p:nvPr/>
        </p:nvPicPr>
        <p:blipFill>
          <a:blip r:embed="rId2"/>
          <a:stretch>
            <a:fillRect/>
          </a:stretch>
        </p:blipFill>
        <p:spPr>
          <a:xfrm>
            <a:off x="5508104" y="3645024"/>
            <a:ext cx="3026756" cy="2952328"/>
          </a:xfrm>
          <a:prstGeom prst="rect">
            <a:avLst/>
          </a:prstGeom>
        </p:spPr>
      </p:pic>
    </p:spTree>
    <p:extLst>
      <p:ext uri="{BB962C8B-B14F-4D97-AF65-F5344CB8AC3E}">
        <p14:creationId xmlns:p14="http://schemas.microsoft.com/office/powerpoint/2010/main" val="313744470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Tensión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7" name="Grupo 16"/>
          <p:cNvGrpSpPr/>
          <p:nvPr/>
        </p:nvGrpSpPr>
        <p:grpSpPr>
          <a:xfrm>
            <a:off x="1531709" y="1844824"/>
            <a:ext cx="7000731" cy="1039924"/>
            <a:chOff x="1531709" y="1844824"/>
            <a:chExt cx="7000731" cy="1039924"/>
          </a:xfrm>
        </p:grpSpPr>
        <p:sp>
          <p:nvSpPr>
            <p:cNvPr id="11" name="Rectangle 4"/>
            <p:cNvSpPr>
              <a:spLocks noChangeArrowheads="1"/>
            </p:cNvSpPr>
            <p:nvPr/>
          </p:nvSpPr>
          <p:spPr bwMode="auto">
            <a:xfrm>
              <a:off x="1531709" y="1844824"/>
              <a:ext cx="534454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Tensión de contacto</a:t>
              </a:r>
              <a:endParaRPr lang="es-ES" sz="2000" dirty="0"/>
            </a:p>
            <a:p>
              <a:pPr marL="0" indent="0">
                <a:buNone/>
              </a:pPr>
              <a:r>
                <a:rPr lang="es-ES" sz="2000" dirty="0" smtClean="0"/>
                <a:t>Tensión </a:t>
              </a:r>
              <a:r>
                <a:rPr lang="es-ES" sz="2000" dirty="0"/>
                <a:t>que aparece entre partes accesibles simultáneamente, al ocurrir un fallo de </a:t>
              </a:r>
              <a:r>
                <a:rPr lang="es-ES" sz="2000" dirty="0" smtClean="0"/>
                <a:t>aislamiento</a:t>
              </a:r>
              <a:endParaRPr lang="es-ES" sz="2000" dirty="0"/>
            </a:p>
          </p:txBody>
        </p:sp>
        <p:pic>
          <p:nvPicPr>
            <p:cNvPr id="3" name="Imagen 2"/>
            <p:cNvPicPr>
              <a:picLocks noChangeAspect="1"/>
            </p:cNvPicPr>
            <p:nvPr/>
          </p:nvPicPr>
          <p:blipFill>
            <a:blip r:embed="rId2"/>
            <a:stretch>
              <a:fillRect/>
            </a:stretch>
          </p:blipFill>
          <p:spPr>
            <a:xfrm>
              <a:off x="7078381" y="1864736"/>
              <a:ext cx="1454059" cy="1020012"/>
            </a:xfrm>
            <a:prstGeom prst="rect">
              <a:avLst/>
            </a:prstGeom>
          </p:spPr>
        </p:pic>
      </p:grpSp>
      <p:grpSp>
        <p:nvGrpSpPr>
          <p:cNvPr id="18" name="Grupo 17"/>
          <p:cNvGrpSpPr/>
          <p:nvPr/>
        </p:nvGrpSpPr>
        <p:grpSpPr>
          <a:xfrm>
            <a:off x="1531709" y="2996952"/>
            <a:ext cx="7000730" cy="1872208"/>
            <a:chOff x="1531709" y="2996952"/>
            <a:chExt cx="7000730" cy="1872208"/>
          </a:xfrm>
        </p:grpSpPr>
        <p:sp>
          <p:nvSpPr>
            <p:cNvPr id="8" name="Rectangle 4"/>
            <p:cNvSpPr>
              <a:spLocks noChangeArrowheads="1"/>
            </p:cNvSpPr>
            <p:nvPr/>
          </p:nvSpPr>
          <p:spPr bwMode="auto">
            <a:xfrm>
              <a:off x="1531709" y="2996952"/>
              <a:ext cx="534454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Tensión </a:t>
              </a:r>
              <a:r>
                <a:rPr lang="es-ES" sz="2000" b="1" u="sng" dirty="0" smtClean="0">
                  <a:solidFill>
                    <a:srgbClr val="AE58A3"/>
                  </a:solidFill>
                </a:rPr>
                <a:t>de defecto</a:t>
              </a:r>
              <a:endParaRPr lang="es-ES" sz="2000" dirty="0"/>
            </a:p>
            <a:p>
              <a:pPr marL="0" indent="0">
                <a:buNone/>
              </a:pPr>
              <a:r>
                <a:rPr lang="es-ES" sz="2000" dirty="0" smtClean="0"/>
                <a:t>Tensión </a:t>
              </a:r>
              <a:r>
                <a:rPr lang="es-ES" sz="2000" dirty="0"/>
                <a:t>que aparece a causa de un defecto de aislamiento, entre dos masas, entre una masa y un elemento conductor, o entre una masa y una toma de tierra de referencia, es decir, un punto en el que el potencial no se modifica al quedar la masa en </a:t>
              </a:r>
              <a:r>
                <a:rPr lang="es-ES" sz="2000" dirty="0" smtClean="0"/>
                <a:t>tensión</a:t>
              </a:r>
              <a:endParaRPr lang="es-ES" sz="2000" dirty="0"/>
            </a:p>
          </p:txBody>
        </p:sp>
        <p:pic>
          <p:nvPicPr>
            <p:cNvPr id="16" name="Imagen 15"/>
            <p:cNvPicPr>
              <a:picLocks noChangeAspect="1"/>
            </p:cNvPicPr>
            <p:nvPr/>
          </p:nvPicPr>
          <p:blipFill>
            <a:blip r:embed="rId2"/>
            <a:stretch>
              <a:fillRect/>
            </a:stretch>
          </p:blipFill>
          <p:spPr>
            <a:xfrm>
              <a:off x="7078380" y="3501008"/>
              <a:ext cx="1454059" cy="1020012"/>
            </a:xfrm>
            <a:prstGeom prst="rect">
              <a:avLst/>
            </a:prstGeom>
          </p:spPr>
        </p:pic>
      </p:grpSp>
      <p:grpSp>
        <p:nvGrpSpPr>
          <p:cNvPr id="19" name="Grupo 18"/>
          <p:cNvGrpSpPr/>
          <p:nvPr/>
        </p:nvGrpSpPr>
        <p:grpSpPr>
          <a:xfrm>
            <a:off x="1526377" y="5085184"/>
            <a:ext cx="7221348" cy="1512168"/>
            <a:chOff x="1526377" y="5085184"/>
            <a:chExt cx="7221348" cy="1512168"/>
          </a:xfrm>
        </p:grpSpPr>
        <p:sp>
          <p:nvSpPr>
            <p:cNvPr id="13" name="Rectangle 4"/>
            <p:cNvSpPr>
              <a:spLocks noChangeArrowheads="1"/>
            </p:cNvSpPr>
            <p:nvPr/>
          </p:nvSpPr>
          <p:spPr bwMode="auto">
            <a:xfrm>
              <a:off x="1526377" y="5085184"/>
              <a:ext cx="5344548"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Tensión </a:t>
              </a:r>
              <a:r>
                <a:rPr lang="es-ES" sz="2000" b="1" u="sng" dirty="0" smtClean="0">
                  <a:solidFill>
                    <a:srgbClr val="AE58A3"/>
                  </a:solidFill>
                </a:rPr>
                <a:t>nominal (o asignada)</a:t>
              </a:r>
            </a:p>
            <a:p>
              <a:pPr marL="0" indent="0">
                <a:buNone/>
              </a:pPr>
              <a:r>
                <a:rPr lang="es-ES" sz="2000" dirty="0" smtClean="0"/>
                <a:t>Valor </a:t>
              </a:r>
              <a:r>
                <a:rPr lang="es-ES" sz="2000" dirty="0"/>
                <a:t>convencional de la tensión con la que se denomina un sistema o instalación y, para los que ha sido previsto su funcionamiento y aislamiento. Para los sistemas trifásicos se considera como tal la tensión </a:t>
              </a:r>
              <a:r>
                <a:rPr lang="es-ES" sz="2000" dirty="0" smtClean="0"/>
                <a:t>compuesta</a:t>
              </a:r>
              <a:endParaRPr lang="es-ES" sz="2000" dirty="0"/>
            </a:p>
          </p:txBody>
        </p:sp>
        <p:pic>
          <p:nvPicPr>
            <p:cNvPr id="14" name="Imagen 13"/>
            <p:cNvPicPr>
              <a:picLocks noChangeAspect="1"/>
            </p:cNvPicPr>
            <p:nvPr/>
          </p:nvPicPr>
          <p:blipFill>
            <a:blip r:embed="rId3"/>
            <a:stretch>
              <a:fillRect/>
            </a:stretch>
          </p:blipFill>
          <p:spPr>
            <a:xfrm>
              <a:off x="6870925" y="5261152"/>
              <a:ext cx="1876800" cy="1336200"/>
            </a:xfrm>
            <a:prstGeom prst="rect">
              <a:avLst/>
            </a:prstGeom>
          </p:spPr>
        </p:pic>
      </p:grpSp>
    </p:spTree>
    <p:extLst>
      <p:ext uri="{BB962C8B-B14F-4D97-AF65-F5344CB8AC3E}">
        <p14:creationId xmlns:p14="http://schemas.microsoft.com/office/powerpoint/2010/main" val="129827299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Tensión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531709" y="2204864"/>
            <a:ext cx="7144748" cy="1008112"/>
            <a:chOff x="1531709" y="2204864"/>
            <a:chExt cx="7144748" cy="1008112"/>
          </a:xfrm>
        </p:grpSpPr>
        <p:sp>
          <p:nvSpPr>
            <p:cNvPr id="11" name="Rectangle 4"/>
            <p:cNvSpPr>
              <a:spLocks noChangeArrowheads="1"/>
            </p:cNvSpPr>
            <p:nvPr/>
          </p:nvSpPr>
          <p:spPr bwMode="auto">
            <a:xfrm>
              <a:off x="1531709" y="2204864"/>
              <a:ext cx="534454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Tensión nominal de una instalación</a:t>
              </a:r>
              <a:endParaRPr lang="es-ES" sz="2000" dirty="0"/>
            </a:p>
            <a:p>
              <a:pPr marL="0" indent="0">
                <a:buNone/>
              </a:pPr>
              <a:r>
                <a:rPr lang="es-ES" sz="2000" dirty="0" smtClean="0"/>
                <a:t>Tensión </a:t>
              </a:r>
              <a:r>
                <a:rPr lang="es-ES" sz="2000" dirty="0"/>
                <a:t>por la que se designa una instalación o una parte de la </a:t>
              </a:r>
              <a:r>
                <a:rPr lang="es-ES" sz="2000" dirty="0" smtClean="0"/>
                <a:t>misma</a:t>
              </a:r>
              <a:endParaRPr lang="es-ES" sz="2000" dirty="0"/>
            </a:p>
          </p:txBody>
        </p:sp>
        <p:pic>
          <p:nvPicPr>
            <p:cNvPr id="2" name="Imagen 1"/>
            <p:cNvPicPr>
              <a:picLocks noChangeAspect="1"/>
            </p:cNvPicPr>
            <p:nvPr/>
          </p:nvPicPr>
          <p:blipFill>
            <a:blip r:embed="rId2"/>
            <a:stretch>
              <a:fillRect/>
            </a:stretch>
          </p:blipFill>
          <p:spPr>
            <a:xfrm>
              <a:off x="7236297" y="2348880"/>
              <a:ext cx="1440160" cy="735401"/>
            </a:xfrm>
            <a:prstGeom prst="rect">
              <a:avLst/>
            </a:prstGeom>
          </p:spPr>
        </p:pic>
      </p:grpSp>
      <p:grpSp>
        <p:nvGrpSpPr>
          <p:cNvPr id="6" name="Grupo 5"/>
          <p:cNvGrpSpPr/>
          <p:nvPr/>
        </p:nvGrpSpPr>
        <p:grpSpPr>
          <a:xfrm>
            <a:off x="1531709" y="3645024"/>
            <a:ext cx="7130279" cy="2232248"/>
            <a:chOff x="1531709" y="3645024"/>
            <a:chExt cx="7130279" cy="2232248"/>
          </a:xfrm>
        </p:grpSpPr>
        <p:sp>
          <p:nvSpPr>
            <p:cNvPr id="8" name="Rectangle 4"/>
            <p:cNvSpPr>
              <a:spLocks noChangeArrowheads="1"/>
            </p:cNvSpPr>
            <p:nvPr/>
          </p:nvSpPr>
          <p:spPr bwMode="auto">
            <a:xfrm>
              <a:off x="1531709" y="3645024"/>
              <a:ext cx="534454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Tensión </a:t>
              </a:r>
              <a:r>
                <a:rPr lang="es-ES" sz="2000" b="1" u="sng" dirty="0" smtClean="0">
                  <a:solidFill>
                    <a:srgbClr val="AE58A3"/>
                  </a:solidFill>
                </a:rPr>
                <a:t>nominal de un aparato</a:t>
              </a:r>
              <a:endParaRPr lang="es-ES" sz="2000" dirty="0"/>
            </a:p>
            <a:p>
              <a:pPr marL="0" indent="0">
                <a:buNone/>
              </a:pPr>
              <a:r>
                <a:rPr lang="es-ES" sz="2000" dirty="0" smtClean="0"/>
                <a:t>Tensión </a:t>
              </a:r>
              <a:r>
                <a:rPr lang="es-ES" sz="2000" dirty="0"/>
                <a:t>prevista de alimentación del aparato y por la que se le designa. </a:t>
              </a:r>
            </a:p>
            <a:p>
              <a:pPr marL="0" indent="0">
                <a:buNone/>
              </a:pPr>
              <a:r>
                <a:rPr lang="es-ES" sz="2000" dirty="0" smtClean="0"/>
                <a:t>Gama </a:t>
              </a:r>
              <a:r>
                <a:rPr lang="es-ES" sz="2000" dirty="0"/>
                <a:t>nominal de tensiones: Intervalo entre los límites de tensión previstas para alimentar el aparato. </a:t>
              </a:r>
            </a:p>
            <a:p>
              <a:pPr marL="0" indent="0">
                <a:buNone/>
              </a:pPr>
              <a:r>
                <a:rPr lang="es-ES" sz="2000" dirty="0" smtClean="0"/>
                <a:t>En </a:t>
              </a:r>
              <a:r>
                <a:rPr lang="es-ES" sz="2000" dirty="0"/>
                <a:t>caso de alimentación trifásica, la tensión nominal se refiere a la tensión entre fases. 	</a:t>
              </a:r>
            </a:p>
          </p:txBody>
        </p:sp>
        <p:pic>
          <p:nvPicPr>
            <p:cNvPr id="4" name="Imagen 3"/>
            <p:cNvPicPr>
              <a:picLocks noChangeAspect="1"/>
            </p:cNvPicPr>
            <p:nvPr/>
          </p:nvPicPr>
          <p:blipFill>
            <a:blip r:embed="rId3"/>
            <a:stretch>
              <a:fillRect/>
            </a:stretch>
          </p:blipFill>
          <p:spPr>
            <a:xfrm>
              <a:off x="6959758" y="4221088"/>
              <a:ext cx="1702230" cy="911909"/>
            </a:xfrm>
            <a:prstGeom prst="rect">
              <a:avLst/>
            </a:prstGeom>
          </p:spPr>
        </p:pic>
      </p:grpSp>
    </p:spTree>
    <p:extLst>
      <p:ext uri="{BB962C8B-B14F-4D97-AF65-F5344CB8AC3E}">
        <p14:creationId xmlns:p14="http://schemas.microsoft.com/office/powerpoint/2010/main" val="4259128264"/>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Tensión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2" name="Grupo 11"/>
          <p:cNvGrpSpPr/>
          <p:nvPr/>
        </p:nvGrpSpPr>
        <p:grpSpPr>
          <a:xfrm>
            <a:off x="1531709" y="2204864"/>
            <a:ext cx="7144747" cy="1008112"/>
            <a:chOff x="1531709" y="2204864"/>
            <a:chExt cx="7144747" cy="1008112"/>
          </a:xfrm>
        </p:grpSpPr>
        <p:sp>
          <p:nvSpPr>
            <p:cNvPr id="11" name="Rectangle 4"/>
            <p:cNvSpPr>
              <a:spLocks noChangeArrowheads="1"/>
            </p:cNvSpPr>
            <p:nvPr/>
          </p:nvSpPr>
          <p:spPr bwMode="auto">
            <a:xfrm>
              <a:off x="1531709" y="2204864"/>
              <a:ext cx="534454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Tensión asignada de un cable</a:t>
              </a:r>
              <a:endParaRPr lang="es-ES" sz="2000" dirty="0"/>
            </a:p>
            <a:p>
              <a:pPr marL="0" indent="0">
                <a:buNone/>
              </a:pPr>
              <a:r>
                <a:rPr lang="es-ES" sz="2000" dirty="0" smtClean="0"/>
                <a:t>Es </a:t>
              </a:r>
              <a:r>
                <a:rPr lang="es-ES" sz="2000" dirty="0"/>
                <a:t>la tensión máxima del sistema al que el cable puede estar </a:t>
              </a:r>
              <a:r>
                <a:rPr lang="es-ES" sz="2000" dirty="0" smtClean="0"/>
                <a:t>conectado</a:t>
              </a:r>
              <a:endParaRPr lang="es-ES" sz="2000" dirty="0"/>
            </a:p>
          </p:txBody>
        </p:sp>
        <p:pic>
          <p:nvPicPr>
            <p:cNvPr id="3" name="Imagen 2"/>
            <p:cNvPicPr>
              <a:picLocks noChangeAspect="1"/>
            </p:cNvPicPr>
            <p:nvPr/>
          </p:nvPicPr>
          <p:blipFill>
            <a:blip r:embed="rId2"/>
            <a:stretch>
              <a:fillRect/>
            </a:stretch>
          </p:blipFill>
          <p:spPr>
            <a:xfrm>
              <a:off x="7063199" y="2704728"/>
              <a:ext cx="1613257" cy="253060"/>
            </a:xfrm>
            <a:prstGeom prst="rect">
              <a:avLst/>
            </a:prstGeom>
          </p:spPr>
        </p:pic>
      </p:grpSp>
      <p:grpSp>
        <p:nvGrpSpPr>
          <p:cNvPr id="13" name="Grupo 12"/>
          <p:cNvGrpSpPr/>
          <p:nvPr/>
        </p:nvGrpSpPr>
        <p:grpSpPr>
          <a:xfrm>
            <a:off x="1531709" y="4005064"/>
            <a:ext cx="7205891" cy="1440160"/>
            <a:chOff x="1531709" y="4005064"/>
            <a:chExt cx="7205891" cy="1440160"/>
          </a:xfrm>
        </p:grpSpPr>
        <p:sp>
          <p:nvSpPr>
            <p:cNvPr id="8" name="Rectangle 4"/>
            <p:cNvSpPr>
              <a:spLocks noChangeArrowheads="1"/>
            </p:cNvSpPr>
            <p:nvPr/>
          </p:nvSpPr>
          <p:spPr bwMode="auto">
            <a:xfrm>
              <a:off x="1531709" y="4005064"/>
              <a:ext cx="534454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a:solidFill>
                    <a:srgbClr val="AE58A3"/>
                  </a:solidFill>
                </a:rPr>
                <a:t>Tensión </a:t>
              </a:r>
              <a:r>
                <a:rPr lang="es-ES" sz="2000" b="1" u="sng" dirty="0" smtClean="0">
                  <a:solidFill>
                    <a:srgbClr val="AE58A3"/>
                  </a:solidFill>
                </a:rPr>
                <a:t>de puesta a tierra</a:t>
              </a:r>
              <a:endParaRPr lang="es-ES" sz="2000" dirty="0"/>
            </a:p>
            <a:p>
              <a:pPr marL="0" indent="0">
                <a:buNone/>
              </a:pPr>
              <a:r>
                <a:rPr lang="es-ES" sz="2000" dirty="0" smtClean="0"/>
                <a:t>Tensión </a:t>
              </a:r>
              <a:r>
                <a:rPr lang="es-ES" sz="2000" dirty="0"/>
                <a:t>entre una instalación de puesta a tierra y un punto a potencial cero, cuando pasa por dicha instalación una corriente de </a:t>
              </a:r>
              <a:r>
                <a:rPr lang="es-ES" sz="2000" dirty="0" smtClean="0"/>
                <a:t>defecto</a:t>
              </a:r>
              <a:endParaRPr lang="es-ES" sz="2000" dirty="0"/>
            </a:p>
          </p:txBody>
        </p:sp>
        <p:pic>
          <p:nvPicPr>
            <p:cNvPr id="10" name="Imagen 9"/>
            <p:cNvPicPr>
              <a:picLocks noChangeAspect="1"/>
            </p:cNvPicPr>
            <p:nvPr/>
          </p:nvPicPr>
          <p:blipFill>
            <a:blip r:embed="rId3"/>
            <a:stretch>
              <a:fillRect/>
            </a:stretch>
          </p:blipFill>
          <p:spPr>
            <a:xfrm>
              <a:off x="6911214" y="4325752"/>
              <a:ext cx="1826386" cy="975456"/>
            </a:xfrm>
            <a:prstGeom prst="rect">
              <a:avLst/>
            </a:prstGeom>
          </p:spPr>
        </p:pic>
      </p:grpSp>
    </p:spTree>
    <p:extLst>
      <p:ext uri="{BB962C8B-B14F-4D97-AF65-F5344CB8AC3E}">
        <p14:creationId xmlns:p14="http://schemas.microsoft.com/office/powerpoint/2010/main" val="36940293"/>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Tensión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4" name="Grupo 3"/>
          <p:cNvGrpSpPr/>
          <p:nvPr/>
        </p:nvGrpSpPr>
        <p:grpSpPr>
          <a:xfrm>
            <a:off x="1531709" y="1916832"/>
            <a:ext cx="7090106" cy="4220206"/>
            <a:chOff x="1531709" y="2060848"/>
            <a:chExt cx="7090106" cy="4220206"/>
          </a:xfrm>
        </p:grpSpPr>
        <p:sp>
          <p:nvSpPr>
            <p:cNvPr id="11" name="Rectangle 4"/>
            <p:cNvSpPr>
              <a:spLocks noChangeArrowheads="1"/>
            </p:cNvSpPr>
            <p:nvPr/>
          </p:nvSpPr>
          <p:spPr bwMode="auto">
            <a:xfrm>
              <a:off x="1531709" y="2204864"/>
              <a:ext cx="5344548"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Tensión con relación a tierra</a:t>
              </a:r>
              <a:endParaRPr lang="es-ES" sz="2000" dirty="0"/>
            </a:p>
            <a:p>
              <a:pPr marL="0" indent="0">
                <a:buNone/>
              </a:pPr>
              <a:r>
                <a:rPr lang="es-ES" sz="2000" dirty="0"/>
                <a:t>Se entiende como tensión con relación a tierra</a:t>
              </a:r>
              <a:r>
                <a:rPr lang="es-ES" sz="2000" dirty="0" smtClean="0"/>
                <a:t>:</a:t>
              </a:r>
              <a:endParaRPr lang="es-ES" sz="2000" dirty="0"/>
            </a:p>
            <a:p>
              <a:pPr marL="0" indent="0">
                <a:buNone/>
              </a:pPr>
              <a:r>
                <a:rPr lang="es-ES" sz="2000" dirty="0"/>
                <a:t>En instalaciones trifásicas con neutro aislado o no unido directamente a tierra, a la tensión nominal de la instalación</a:t>
              </a:r>
              <a:r>
                <a:rPr lang="es-ES" sz="2000" dirty="0" smtClean="0"/>
                <a:t>.</a:t>
              </a:r>
              <a:endParaRPr lang="es-ES" sz="2000" dirty="0"/>
            </a:p>
            <a:p>
              <a:pPr marL="0" indent="0">
                <a:buNone/>
              </a:pPr>
              <a:r>
                <a:rPr lang="es-ES" sz="2000" dirty="0"/>
                <a:t>En instalaciones trifásicas con neutro unido directamente a tierra, a la tensión simple de la instalación</a:t>
              </a:r>
              <a:r>
                <a:rPr lang="es-ES" sz="2000" dirty="0" smtClean="0"/>
                <a:t>.</a:t>
              </a:r>
              <a:endParaRPr lang="es-ES" sz="2000" dirty="0"/>
            </a:p>
            <a:p>
              <a:pPr marL="0" indent="0">
                <a:buNone/>
              </a:pPr>
              <a:r>
                <a:rPr lang="es-ES" sz="2000" dirty="0"/>
                <a:t>En instalaciones monofásicas o de corriente continua, sin punto de puesta a tierra, a la tensión nominal</a:t>
              </a:r>
              <a:r>
                <a:rPr lang="es-ES" sz="2000" dirty="0" smtClean="0"/>
                <a:t>.</a:t>
              </a:r>
              <a:endParaRPr lang="es-ES" sz="2000" dirty="0"/>
            </a:p>
            <a:p>
              <a:pPr marL="0" indent="0">
                <a:buNone/>
              </a:pPr>
              <a:r>
                <a:rPr lang="es-ES" sz="2000" dirty="0"/>
                <a:t>En instalaciones monofásicas o de corriente continua, con punto mediano puesto a tierra, a la mitad de la tensión </a:t>
              </a:r>
              <a:r>
                <a:rPr lang="es-ES" sz="2000" dirty="0" smtClean="0"/>
                <a:t>nominal</a:t>
              </a:r>
              <a:endParaRPr lang="es-ES" sz="2000" dirty="0"/>
            </a:p>
          </p:txBody>
        </p:sp>
        <p:pic>
          <p:nvPicPr>
            <p:cNvPr id="2" name="Imagen 1"/>
            <p:cNvPicPr>
              <a:picLocks noChangeAspect="1"/>
            </p:cNvPicPr>
            <p:nvPr/>
          </p:nvPicPr>
          <p:blipFill>
            <a:blip r:embed="rId2"/>
            <a:stretch>
              <a:fillRect/>
            </a:stretch>
          </p:blipFill>
          <p:spPr>
            <a:xfrm>
              <a:off x="6876257" y="2060848"/>
              <a:ext cx="1745558" cy="4220206"/>
            </a:xfrm>
            <a:prstGeom prst="rect">
              <a:avLst/>
            </a:prstGeom>
          </p:spPr>
        </p:pic>
      </p:grpSp>
    </p:spTree>
    <p:extLst>
      <p:ext uri="{BB962C8B-B14F-4D97-AF65-F5344CB8AC3E}">
        <p14:creationId xmlns:p14="http://schemas.microsoft.com/office/powerpoint/2010/main" val="12483825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Tierra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3" name="Grupo 12"/>
          <p:cNvGrpSpPr/>
          <p:nvPr/>
        </p:nvGrpSpPr>
        <p:grpSpPr>
          <a:xfrm>
            <a:off x="1531709" y="3717032"/>
            <a:ext cx="7205891" cy="1440160"/>
            <a:chOff x="1531709" y="4005064"/>
            <a:chExt cx="7205891" cy="1440160"/>
          </a:xfrm>
        </p:grpSpPr>
        <p:sp>
          <p:nvSpPr>
            <p:cNvPr id="8" name="Rectangle 4"/>
            <p:cNvSpPr>
              <a:spLocks noChangeArrowheads="1"/>
            </p:cNvSpPr>
            <p:nvPr/>
          </p:nvSpPr>
          <p:spPr bwMode="auto">
            <a:xfrm>
              <a:off x="1531709" y="4005064"/>
              <a:ext cx="534454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Tierra lejana</a:t>
              </a:r>
              <a:endParaRPr lang="es-ES" sz="2000" dirty="0"/>
            </a:p>
            <a:p>
              <a:pPr marL="0" indent="0">
                <a:buNone/>
              </a:pPr>
              <a:r>
                <a:rPr lang="es-ES" sz="2000" dirty="0" smtClean="0"/>
                <a:t>Electrodo </a:t>
              </a:r>
              <a:r>
                <a:rPr lang="es-ES" sz="2000" dirty="0"/>
                <a:t>de tierra conectado a un aparato y situado a una distancia suficiente del mismo para que sea independiente de cualquier otro electrodo de tierra situado cerca del </a:t>
              </a:r>
              <a:r>
                <a:rPr lang="es-ES" sz="2000" dirty="0" smtClean="0"/>
                <a:t>aparato</a:t>
              </a:r>
              <a:endParaRPr lang="es-ES" sz="2000" dirty="0"/>
            </a:p>
          </p:txBody>
        </p:sp>
        <p:pic>
          <p:nvPicPr>
            <p:cNvPr id="10" name="Imagen 9"/>
            <p:cNvPicPr>
              <a:picLocks noChangeAspect="1"/>
            </p:cNvPicPr>
            <p:nvPr/>
          </p:nvPicPr>
          <p:blipFill>
            <a:blip r:embed="rId2"/>
            <a:stretch>
              <a:fillRect/>
            </a:stretch>
          </p:blipFill>
          <p:spPr>
            <a:xfrm>
              <a:off x="6911214" y="4325752"/>
              <a:ext cx="1826386" cy="975456"/>
            </a:xfrm>
            <a:prstGeom prst="rect">
              <a:avLst/>
            </a:prstGeom>
          </p:spPr>
        </p:pic>
      </p:grpSp>
      <p:grpSp>
        <p:nvGrpSpPr>
          <p:cNvPr id="4" name="Grupo 3"/>
          <p:cNvGrpSpPr/>
          <p:nvPr/>
        </p:nvGrpSpPr>
        <p:grpSpPr>
          <a:xfrm>
            <a:off x="1531709" y="1619029"/>
            <a:ext cx="7000731" cy="2179782"/>
            <a:chOff x="1531709" y="1619029"/>
            <a:chExt cx="7000731" cy="2179782"/>
          </a:xfrm>
        </p:grpSpPr>
        <p:sp>
          <p:nvSpPr>
            <p:cNvPr id="11" name="Rectangle 4"/>
            <p:cNvSpPr>
              <a:spLocks noChangeArrowheads="1"/>
            </p:cNvSpPr>
            <p:nvPr/>
          </p:nvSpPr>
          <p:spPr bwMode="auto">
            <a:xfrm>
              <a:off x="1531709" y="2204864"/>
              <a:ext cx="534454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Tierra</a:t>
              </a:r>
              <a:endParaRPr lang="es-ES" sz="2000" dirty="0"/>
            </a:p>
            <a:p>
              <a:pPr marL="0" indent="0">
                <a:buNone/>
              </a:pPr>
              <a:r>
                <a:rPr lang="es-ES" sz="2000" dirty="0" smtClean="0"/>
                <a:t>Masa </a:t>
              </a:r>
              <a:r>
                <a:rPr lang="es-ES" sz="2000" dirty="0"/>
                <a:t>conductora de la tierra en la que el potencial eléctrico en cada punto se toma, convencionalmente, igual a </a:t>
              </a:r>
              <a:r>
                <a:rPr lang="es-ES" sz="2000" dirty="0" smtClean="0"/>
                <a:t>cero</a:t>
              </a:r>
              <a:endParaRPr lang="es-ES" sz="2000" dirty="0"/>
            </a:p>
          </p:txBody>
        </p:sp>
        <p:pic>
          <p:nvPicPr>
            <p:cNvPr id="2" name="Imagen 1"/>
            <p:cNvPicPr>
              <a:picLocks noChangeAspect="1"/>
            </p:cNvPicPr>
            <p:nvPr/>
          </p:nvPicPr>
          <p:blipFill>
            <a:blip r:embed="rId3"/>
            <a:stretch>
              <a:fillRect/>
            </a:stretch>
          </p:blipFill>
          <p:spPr>
            <a:xfrm>
              <a:off x="6804325" y="1619029"/>
              <a:ext cx="1728115" cy="2179782"/>
            </a:xfrm>
            <a:prstGeom prst="rect">
              <a:avLst/>
            </a:prstGeom>
          </p:spPr>
        </p:pic>
      </p:grpSp>
      <p:grpSp>
        <p:nvGrpSpPr>
          <p:cNvPr id="6" name="Grupo 5"/>
          <p:cNvGrpSpPr/>
          <p:nvPr/>
        </p:nvGrpSpPr>
        <p:grpSpPr>
          <a:xfrm>
            <a:off x="1531709" y="5415643"/>
            <a:ext cx="6856077" cy="1037693"/>
            <a:chOff x="1531709" y="5415643"/>
            <a:chExt cx="6856077" cy="1037693"/>
          </a:xfrm>
        </p:grpSpPr>
        <p:sp>
          <p:nvSpPr>
            <p:cNvPr id="15" name="Rectangle 4"/>
            <p:cNvSpPr>
              <a:spLocks noChangeArrowheads="1"/>
            </p:cNvSpPr>
            <p:nvPr/>
          </p:nvSpPr>
          <p:spPr bwMode="auto">
            <a:xfrm>
              <a:off x="1531709" y="5415643"/>
              <a:ext cx="5344548" cy="9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Toma de tierra</a:t>
              </a:r>
              <a:endParaRPr lang="es-ES" sz="2000" dirty="0"/>
            </a:p>
            <a:p>
              <a:pPr marL="0" indent="0">
                <a:buNone/>
              </a:pPr>
              <a:r>
                <a:rPr lang="es-ES" sz="2000" dirty="0" smtClean="0"/>
                <a:t>Electrodo</a:t>
              </a:r>
              <a:r>
                <a:rPr lang="es-ES" sz="2000" dirty="0"/>
                <a:t>, o conjunto de electrodos, en contacto con el suelo y que asegura la conexión eléctrica con el </a:t>
              </a:r>
              <a:r>
                <a:rPr lang="es-ES" sz="2000" dirty="0" smtClean="0"/>
                <a:t>mismo</a:t>
              </a:r>
              <a:endParaRPr lang="es-ES" sz="2000" dirty="0"/>
            </a:p>
          </p:txBody>
        </p:sp>
        <p:pic>
          <p:nvPicPr>
            <p:cNvPr id="5" name="Imagen 4"/>
            <p:cNvPicPr>
              <a:picLocks noChangeAspect="1"/>
            </p:cNvPicPr>
            <p:nvPr/>
          </p:nvPicPr>
          <p:blipFill>
            <a:blip r:embed="rId4"/>
            <a:stretch>
              <a:fillRect/>
            </a:stretch>
          </p:blipFill>
          <p:spPr>
            <a:xfrm>
              <a:off x="6948978" y="5470866"/>
              <a:ext cx="1438808" cy="982470"/>
            </a:xfrm>
            <a:prstGeom prst="rect">
              <a:avLst/>
            </a:prstGeom>
          </p:spPr>
        </p:pic>
      </p:grpSp>
    </p:spTree>
    <p:extLst>
      <p:ext uri="{BB962C8B-B14F-4D97-AF65-F5344CB8AC3E}">
        <p14:creationId xmlns:p14="http://schemas.microsoft.com/office/powerpoint/2010/main" val="562663733"/>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Aparato</a:t>
            </a:r>
            <a:endParaRPr lang="es-ES" b="1" u="sng" dirty="0">
              <a:solidFill>
                <a:srgbClr val="AE58A3"/>
              </a:solidFill>
            </a:endParaRP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20" name="Grupo 19"/>
          <p:cNvGrpSpPr/>
          <p:nvPr/>
        </p:nvGrpSpPr>
        <p:grpSpPr>
          <a:xfrm>
            <a:off x="1470812" y="2204864"/>
            <a:ext cx="7205645" cy="1008112"/>
            <a:chOff x="1470812" y="5589240"/>
            <a:chExt cx="7205645" cy="1008112"/>
          </a:xfrm>
        </p:grpSpPr>
        <p:sp>
          <p:nvSpPr>
            <p:cNvPr id="12" name="Rectangle 4"/>
            <p:cNvSpPr>
              <a:spLocks noChangeArrowheads="1"/>
            </p:cNvSpPr>
            <p:nvPr/>
          </p:nvSpPr>
          <p:spPr bwMode="auto">
            <a:xfrm>
              <a:off x="1470812" y="5589240"/>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Aparato de caldeo eléctrico</a:t>
              </a:r>
              <a:r>
                <a:rPr lang="es-ES" sz="2000" b="1" dirty="0" smtClean="0">
                  <a:solidFill>
                    <a:srgbClr val="AE58A3"/>
                  </a:solidFill>
                </a:rPr>
                <a:t> </a:t>
              </a:r>
              <a:r>
                <a:rPr lang="es-ES" sz="2000" dirty="0"/>
                <a:t>	</a:t>
              </a:r>
              <a:r>
                <a:rPr lang="es-ES" sz="2000" dirty="0" smtClean="0"/>
                <a:t> </a:t>
              </a:r>
              <a:endParaRPr lang="es-ES" sz="2000" dirty="0"/>
            </a:p>
            <a:p>
              <a:pPr marL="0" indent="0">
                <a:buNone/>
              </a:pPr>
              <a:r>
                <a:rPr lang="es-ES" sz="2000" dirty="0" smtClean="0"/>
                <a:t>Aparato </a:t>
              </a:r>
              <a:r>
                <a:rPr lang="es-ES" sz="2000" dirty="0"/>
                <a:t>que produce calor de forma deliberada por medio de fenómenos </a:t>
              </a:r>
              <a:r>
                <a:rPr lang="es-ES" sz="2000" dirty="0" smtClean="0"/>
                <a:t>eléctricos</a:t>
              </a:r>
              <a:endParaRPr lang="es-ES" sz="2000" dirty="0"/>
            </a:p>
          </p:txBody>
        </p:sp>
        <p:pic>
          <p:nvPicPr>
            <p:cNvPr id="19" name="Imagen 18"/>
            <p:cNvPicPr>
              <a:picLocks noChangeAspect="1"/>
            </p:cNvPicPr>
            <p:nvPr/>
          </p:nvPicPr>
          <p:blipFill>
            <a:blip r:embed="rId2"/>
            <a:stretch>
              <a:fillRect/>
            </a:stretch>
          </p:blipFill>
          <p:spPr>
            <a:xfrm>
              <a:off x="7281940" y="5666403"/>
              <a:ext cx="1394517" cy="853786"/>
            </a:xfrm>
            <a:prstGeom prst="rect">
              <a:avLst/>
            </a:prstGeom>
          </p:spPr>
        </p:pic>
      </p:grpSp>
      <p:grpSp>
        <p:nvGrpSpPr>
          <p:cNvPr id="3" name="Grupo 2"/>
          <p:cNvGrpSpPr/>
          <p:nvPr/>
        </p:nvGrpSpPr>
        <p:grpSpPr>
          <a:xfrm>
            <a:off x="1470812" y="4005064"/>
            <a:ext cx="7080973" cy="1085928"/>
            <a:chOff x="1483455" y="3045281"/>
            <a:chExt cx="7080973" cy="1085928"/>
          </a:xfrm>
        </p:grpSpPr>
        <p:sp>
          <p:nvSpPr>
            <p:cNvPr id="14" name="Rectangle 4"/>
            <p:cNvSpPr>
              <a:spLocks noChangeArrowheads="1"/>
            </p:cNvSpPr>
            <p:nvPr/>
          </p:nvSpPr>
          <p:spPr bwMode="auto">
            <a:xfrm>
              <a:off x="1483455" y="3084189"/>
              <a:ext cx="59950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Aparato fijo</a:t>
              </a:r>
              <a:r>
                <a:rPr lang="es-ES" sz="2000" dirty="0"/>
                <a:t>	</a:t>
              </a:r>
              <a:r>
                <a:rPr lang="es-ES" sz="2000" dirty="0" smtClean="0"/>
                <a:t> </a:t>
              </a:r>
              <a:endParaRPr lang="es-ES" sz="2000" dirty="0"/>
            </a:p>
            <a:p>
              <a:pPr marL="0" indent="0">
                <a:buNone/>
              </a:pPr>
              <a:r>
                <a:rPr lang="es-ES" sz="2000" dirty="0" smtClean="0"/>
                <a:t>Es </a:t>
              </a:r>
              <a:r>
                <a:rPr lang="es-ES" sz="2000" dirty="0"/>
                <a:t>el que está instalado en forma inamovible 	</a:t>
              </a:r>
            </a:p>
          </p:txBody>
        </p:sp>
        <p:pic>
          <p:nvPicPr>
            <p:cNvPr id="2" name="Imagen 1"/>
            <p:cNvPicPr>
              <a:picLocks noChangeAspect="1"/>
            </p:cNvPicPr>
            <p:nvPr/>
          </p:nvPicPr>
          <p:blipFill>
            <a:blip r:embed="rId3"/>
            <a:stretch>
              <a:fillRect/>
            </a:stretch>
          </p:blipFill>
          <p:spPr>
            <a:xfrm>
              <a:off x="7478500" y="3045281"/>
              <a:ext cx="1085928" cy="1085928"/>
            </a:xfrm>
            <a:prstGeom prst="rect">
              <a:avLst/>
            </a:prstGeom>
          </p:spPr>
        </p:pic>
      </p:grpSp>
    </p:spTree>
    <p:extLst>
      <p:ext uri="{BB962C8B-B14F-4D97-AF65-F5344CB8AC3E}">
        <p14:creationId xmlns:p14="http://schemas.microsoft.com/office/powerpoint/2010/main" val="332513952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Tubo</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12" name="Grupo 11"/>
          <p:cNvGrpSpPr/>
          <p:nvPr/>
        </p:nvGrpSpPr>
        <p:grpSpPr>
          <a:xfrm>
            <a:off x="1531709" y="2060848"/>
            <a:ext cx="7009725" cy="1964297"/>
            <a:chOff x="1531709" y="2060848"/>
            <a:chExt cx="7009725" cy="1964297"/>
          </a:xfrm>
        </p:grpSpPr>
        <p:sp>
          <p:nvSpPr>
            <p:cNvPr id="11" name="Rectangle 4"/>
            <p:cNvSpPr>
              <a:spLocks noChangeArrowheads="1"/>
            </p:cNvSpPr>
            <p:nvPr/>
          </p:nvSpPr>
          <p:spPr bwMode="auto">
            <a:xfrm>
              <a:off x="1531709" y="2060848"/>
              <a:ext cx="534454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Tubo blindado</a:t>
              </a:r>
              <a:endParaRPr lang="es-ES" sz="2000" dirty="0"/>
            </a:p>
            <a:p>
              <a:pPr marL="0" indent="0">
                <a:buNone/>
              </a:pPr>
              <a:r>
                <a:rPr lang="es-ES" sz="2000" dirty="0" smtClean="0"/>
                <a:t>Tubo </a:t>
              </a:r>
              <a:r>
                <a:rPr lang="es-ES" sz="2000" dirty="0"/>
                <a:t>que, además de tener las características del tubo normal, es capaz de resistir, después de su colocación, fuertes presiones y golpes repetidos, y que ofrece una resistencia notable a la penetración de objetos </a:t>
              </a:r>
              <a:r>
                <a:rPr lang="es-ES" sz="2000" dirty="0" smtClean="0"/>
                <a:t>puntiagudos</a:t>
              </a:r>
              <a:endParaRPr lang="es-ES" sz="2000" dirty="0"/>
            </a:p>
          </p:txBody>
        </p:sp>
        <p:pic>
          <p:nvPicPr>
            <p:cNvPr id="3" name="Imagen 2"/>
            <p:cNvPicPr>
              <a:picLocks noChangeAspect="1"/>
            </p:cNvPicPr>
            <p:nvPr/>
          </p:nvPicPr>
          <p:blipFill>
            <a:blip r:embed="rId2"/>
            <a:stretch>
              <a:fillRect/>
            </a:stretch>
          </p:blipFill>
          <p:spPr>
            <a:xfrm>
              <a:off x="6885250" y="2368961"/>
              <a:ext cx="1656184" cy="1656184"/>
            </a:xfrm>
            <a:prstGeom prst="rect">
              <a:avLst/>
            </a:prstGeom>
          </p:spPr>
        </p:pic>
      </p:grpSp>
      <p:grpSp>
        <p:nvGrpSpPr>
          <p:cNvPr id="16" name="Grupo 15"/>
          <p:cNvGrpSpPr/>
          <p:nvPr/>
        </p:nvGrpSpPr>
        <p:grpSpPr>
          <a:xfrm>
            <a:off x="1531709" y="4509120"/>
            <a:ext cx="6862457" cy="1569956"/>
            <a:chOff x="1531709" y="4509120"/>
            <a:chExt cx="6862457" cy="1569956"/>
          </a:xfrm>
        </p:grpSpPr>
        <p:sp>
          <p:nvSpPr>
            <p:cNvPr id="8" name="Rectangle 4"/>
            <p:cNvSpPr>
              <a:spLocks noChangeArrowheads="1"/>
            </p:cNvSpPr>
            <p:nvPr/>
          </p:nvSpPr>
          <p:spPr bwMode="auto">
            <a:xfrm>
              <a:off x="1531709" y="4509120"/>
              <a:ext cx="534454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Tubo normal</a:t>
              </a:r>
              <a:endParaRPr lang="es-ES" sz="2000" dirty="0"/>
            </a:p>
            <a:p>
              <a:pPr marL="0" indent="0">
                <a:buNone/>
              </a:pPr>
              <a:r>
                <a:rPr lang="es-ES" sz="2000" dirty="0" smtClean="0"/>
                <a:t>Tubo </a:t>
              </a:r>
              <a:r>
                <a:rPr lang="es-ES" sz="2000" dirty="0"/>
                <a:t>que es capaz de soportar únicamente los esfuerzos mecánicos que se producen durante su almacenado, transporte y </a:t>
              </a:r>
              <a:r>
                <a:rPr lang="es-ES" sz="2000" dirty="0" smtClean="0"/>
                <a:t>colocación</a:t>
              </a:r>
              <a:endParaRPr lang="es-ES" sz="2000" dirty="0"/>
            </a:p>
          </p:txBody>
        </p:sp>
        <p:pic>
          <p:nvPicPr>
            <p:cNvPr id="14" name="Imagen 13"/>
            <p:cNvPicPr>
              <a:picLocks noChangeAspect="1"/>
            </p:cNvPicPr>
            <p:nvPr/>
          </p:nvPicPr>
          <p:blipFill>
            <a:blip r:embed="rId3"/>
            <a:stretch>
              <a:fillRect/>
            </a:stretch>
          </p:blipFill>
          <p:spPr>
            <a:xfrm>
              <a:off x="6876190" y="4869160"/>
              <a:ext cx="1517976" cy="1209916"/>
            </a:xfrm>
            <a:prstGeom prst="rect">
              <a:avLst/>
            </a:prstGeom>
          </p:spPr>
        </p:pic>
      </p:grpSp>
    </p:spTree>
    <p:extLst>
      <p:ext uri="{BB962C8B-B14F-4D97-AF65-F5344CB8AC3E}">
        <p14:creationId xmlns:p14="http://schemas.microsoft.com/office/powerpoint/2010/main" val="2551878036"/>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Sistema de alimentación</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531708" y="1808820"/>
            <a:ext cx="7144749" cy="4836424"/>
            <a:chOff x="1531708" y="1808820"/>
            <a:chExt cx="7144749" cy="4836424"/>
          </a:xfrm>
        </p:grpSpPr>
        <p:sp>
          <p:nvSpPr>
            <p:cNvPr id="11" name="Rectangle 4"/>
            <p:cNvSpPr>
              <a:spLocks noChangeArrowheads="1"/>
            </p:cNvSpPr>
            <p:nvPr/>
          </p:nvSpPr>
          <p:spPr bwMode="auto">
            <a:xfrm>
              <a:off x="1531708" y="1808820"/>
              <a:ext cx="7144749"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Sistemas de alimentación para servicios de seguridad</a:t>
              </a:r>
              <a:endParaRPr lang="es-ES" sz="2000" dirty="0"/>
            </a:p>
            <a:p>
              <a:pPr marL="0" indent="0" algn="just">
                <a:buNone/>
              </a:pPr>
              <a:r>
                <a:rPr lang="es-ES" sz="2000" dirty="0"/>
                <a:t>El sistema comprende la fuente de alimentación y los circuitos, hasta los bornes de los aparatos de utilización. Sistema de alimentación previsto para mantener el funcionamiento de los aparatos esenciales para la seguridad de las personas. </a:t>
              </a:r>
            </a:p>
            <a:p>
              <a:pPr marL="0" indent="0">
                <a:buNone/>
              </a:pPr>
              <a:r>
                <a:rPr lang="es-ES" sz="2000" dirty="0"/>
                <a:t>Ciertas instalaciones pueden incluir, también, en el suministro los equipos de </a:t>
              </a:r>
              <a:r>
                <a:rPr lang="es-ES" sz="2000" dirty="0" smtClean="0"/>
                <a:t>utilización</a:t>
              </a:r>
              <a:endParaRPr lang="es-ES" sz="2000" dirty="0"/>
            </a:p>
          </p:txBody>
        </p:sp>
        <p:pic>
          <p:nvPicPr>
            <p:cNvPr id="2" name="Imagen 1"/>
            <p:cNvPicPr>
              <a:picLocks noChangeAspect="1"/>
            </p:cNvPicPr>
            <p:nvPr/>
          </p:nvPicPr>
          <p:blipFill>
            <a:blip r:embed="rId2">
              <a:clrChange>
                <a:clrFrom>
                  <a:srgbClr val="FFFFFF"/>
                </a:clrFrom>
                <a:clrTo>
                  <a:srgbClr val="FFFFFF">
                    <a:alpha val="0"/>
                  </a:srgbClr>
                </a:clrTo>
              </a:clrChange>
            </a:blip>
            <a:stretch>
              <a:fillRect/>
            </a:stretch>
          </p:blipFill>
          <p:spPr>
            <a:xfrm>
              <a:off x="1531708" y="5625244"/>
              <a:ext cx="2733600" cy="1020000"/>
            </a:xfrm>
            <a:prstGeom prst="rect">
              <a:avLst/>
            </a:prstGeom>
          </p:spPr>
        </p:pic>
      </p:grpSp>
      <p:grpSp>
        <p:nvGrpSpPr>
          <p:cNvPr id="6" name="Grupo 5"/>
          <p:cNvGrpSpPr/>
          <p:nvPr/>
        </p:nvGrpSpPr>
        <p:grpSpPr>
          <a:xfrm>
            <a:off x="1531708" y="4221088"/>
            <a:ext cx="7144749" cy="2424156"/>
            <a:chOff x="1531708" y="4221088"/>
            <a:chExt cx="7144749" cy="2424156"/>
          </a:xfrm>
        </p:grpSpPr>
        <p:sp>
          <p:nvSpPr>
            <p:cNvPr id="13" name="Rectangle 4"/>
            <p:cNvSpPr>
              <a:spLocks noChangeArrowheads="1"/>
            </p:cNvSpPr>
            <p:nvPr/>
          </p:nvSpPr>
          <p:spPr bwMode="auto">
            <a:xfrm>
              <a:off x="1531708" y="4221088"/>
              <a:ext cx="7144749"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Sistemas de doble alimentación</a:t>
              </a:r>
              <a:endParaRPr lang="es-ES" sz="2000" dirty="0"/>
            </a:p>
            <a:p>
              <a:pPr marL="0" indent="0" algn="just">
                <a:buNone/>
              </a:pPr>
              <a:r>
                <a:rPr lang="es-ES" sz="2000" dirty="0" smtClean="0"/>
                <a:t>Sistema </a:t>
              </a:r>
              <a:r>
                <a:rPr lang="es-ES" sz="2000" dirty="0"/>
                <a:t>de alimentación previsto para mantener el funcionamiento de la instalación o partes de ésta, en caso de fallo del suministro normal, por razones distintas a las que afectan a la seguridad de las </a:t>
              </a:r>
              <a:r>
                <a:rPr lang="es-ES" sz="2000" dirty="0" smtClean="0"/>
                <a:t>personas</a:t>
              </a:r>
              <a:endParaRPr lang="es-ES" sz="2000" dirty="0"/>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6250406" y="5625244"/>
              <a:ext cx="2282034" cy="1020000"/>
            </a:xfrm>
            <a:prstGeom prst="rect">
              <a:avLst/>
            </a:prstGeom>
          </p:spPr>
        </p:pic>
      </p:grpSp>
    </p:spTree>
    <p:extLst>
      <p:ext uri="{BB962C8B-B14F-4D97-AF65-F5344CB8AC3E}">
        <p14:creationId xmlns:p14="http://schemas.microsoft.com/office/powerpoint/2010/main" val="77290646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70992" y="1239143"/>
            <a:ext cx="7161448" cy="461665"/>
          </a:xfrm>
          <a:prstGeom prst="rect">
            <a:avLst/>
          </a:prstGeom>
          <a:noFill/>
          <a:ln w="9525">
            <a:noFill/>
            <a:miter lim="800000"/>
            <a:headEnd/>
            <a:tailEnd/>
          </a:ln>
          <a:effectLst/>
        </p:spPr>
        <p:txBody>
          <a:bodyPr wrap="square">
            <a:spAutoFit/>
          </a:bodyPr>
          <a:lstStyle/>
          <a:p>
            <a:pPr marL="0" lvl="2"/>
            <a:r>
              <a:rPr lang="es-ES" b="1" u="sng" dirty="0" smtClean="0">
                <a:solidFill>
                  <a:srgbClr val="AE58A3"/>
                </a:solidFill>
              </a:rPr>
              <a:t>Temperatura</a:t>
            </a:r>
            <a:endParaRPr lang="es-ES" b="1" u="sng" dirty="0">
              <a:solidFill>
                <a:srgbClr val="AE58A3"/>
              </a:solidFill>
            </a:endParaRPr>
          </a:p>
        </p:txBody>
      </p:sp>
      <p:sp>
        <p:nvSpPr>
          <p:cNvPr id="9"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8" name="Grupo 7"/>
          <p:cNvGrpSpPr/>
          <p:nvPr/>
        </p:nvGrpSpPr>
        <p:grpSpPr>
          <a:xfrm>
            <a:off x="1531708" y="2204864"/>
            <a:ext cx="7144749" cy="3580944"/>
            <a:chOff x="1531708" y="2204864"/>
            <a:chExt cx="7144749" cy="3580944"/>
          </a:xfrm>
        </p:grpSpPr>
        <p:sp>
          <p:nvSpPr>
            <p:cNvPr id="11" name="Rectangle 4"/>
            <p:cNvSpPr>
              <a:spLocks noChangeArrowheads="1"/>
            </p:cNvSpPr>
            <p:nvPr/>
          </p:nvSpPr>
          <p:spPr bwMode="auto">
            <a:xfrm>
              <a:off x="1531708" y="2204864"/>
              <a:ext cx="7144749"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buNone/>
              </a:pPr>
              <a:r>
                <a:rPr lang="es-ES" sz="2000" b="1" u="sng" dirty="0" smtClean="0">
                  <a:solidFill>
                    <a:srgbClr val="AE58A3"/>
                  </a:solidFill>
                </a:rPr>
                <a:t>Temperatura ambiente</a:t>
              </a:r>
              <a:endParaRPr lang="es-ES" sz="2000" dirty="0"/>
            </a:p>
            <a:p>
              <a:endParaRPr lang="es-ES" sz="2000" dirty="0"/>
            </a:p>
            <a:p>
              <a:pPr marL="0" indent="0">
                <a:buNone/>
              </a:pPr>
              <a:r>
                <a:rPr lang="es-ES" sz="2000" dirty="0"/>
                <a:t>Temperatura del aire u otro medio donde el material vaya a ser </a:t>
              </a:r>
              <a:r>
                <a:rPr lang="es-ES" sz="2000" dirty="0" smtClean="0"/>
                <a:t>utilizado</a:t>
              </a:r>
              <a:endParaRPr lang="es-ES" sz="2000" dirty="0"/>
            </a:p>
          </p:txBody>
        </p:sp>
        <p:pic>
          <p:nvPicPr>
            <p:cNvPr id="3" name="Imagen 2"/>
            <p:cNvPicPr>
              <a:picLocks noChangeAspect="1"/>
            </p:cNvPicPr>
            <p:nvPr/>
          </p:nvPicPr>
          <p:blipFill>
            <a:blip r:embed="rId2"/>
            <a:stretch>
              <a:fillRect/>
            </a:stretch>
          </p:blipFill>
          <p:spPr>
            <a:xfrm>
              <a:off x="6444208" y="3501008"/>
              <a:ext cx="1591200" cy="2284800"/>
            </a:xfrm>
            <a:prstGeom prst="rect">
              <a:avLst/>
            </a:prstGeom>
          </p:spPr>
        </p:pic>
      </p:grpSp>
    </p:spTree>
    <p:extLst>
      <p:ext uri="{BB962C8B-B14F-4D97-AF65-F5344CB8AC3E}">
        <p14:creationId xmlns:p14="http://schemas.microsoft.com/office/powerpoint/2010/main" val="427653919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59632" y="5733256"/>
            <a:ext cx="7484741" cy="830997"/>
          </a:xfrm>
          <a:prstGeom prst="rect">
            <a:avLst/>
          </a:prstGeom>
          <a:noFill/>
          <a:ln w="9525">
            <a:noFill/>
            <a:miter lim="800000"/>
            <a:headEnd/>
            <a:tailEnd/>
          </a:ln>
          <a:effectLst/>
        </p:spPr>
        <p:txBody>
          <a:bodyPr wrap="none">
            <a:spAutoFit/>
          </a:bodyPr>
          <a:lstStyle/>
          <a:p>
            <a:r>
              <a:rPr lang="es-ES_tradnl" sz="4800" b="1" dirty="0">
                <a:solidFill>
                  <a:srgbClr val="59C619"/>
                </a:solidFill>
                <a:latin typeface="Segoe Print" pitchFamily="2" charset="0"/>
              </a:rPr>
              <a:t>www.plcmadrid.es/rebt</a:t>
            </a:r>
          </a:p>
        </p:txBody>
      </p:sp>
      <p:pic>
        <p:nvPicPr>
          <p:cNvPr id="4" name="Imagen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7744" y="476671"/>
            <a:ext cx="3816424" cy="5452887"/>
          </a:xfrm>
          <a:prstGeom prst="rect">
            <a:avLst/>
          </a:prstGeom>
        </p:spPr>
      </p:pic>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17848" y="1982279"/>
            <a:ext cx="7086600" cy="33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Font typeface="Wingdings" pitchFamily="2" charset="2"/>
              <a:buNone/>
              <a:defRPr/>
            </a:pPr>
            <a:r>
              <a:rPr lang="es-ES" dirty="0" smtClean="0"/>
              <a:t>Equipo</a:t>
            </a:r>
            <a:r>
              <a:rPr lang="es-ES" dirty="0"/>
              <a:t>, aparato o material previsto para ser conectado a un circuito eléctrico con el fin de asegurar una o varias de las siguientes funciones</a:t>
            </a:r>
            <a:r>
              <a:rPr lang="es-ES" dirty="0" smtClean="0"/>
              <a:t>:</a:t>
            </a:r>
          </a:p>
          <a:p>
            <a:pPr marL="0" indent="0" algn="just">
              <a:buFont typeface="Wingdings" pitchFamily="2" charset="2"/>
              <a:buNone/>
              <a:defRPr/>
            </a:pPr>
            <a:endParaRPr lang="es-ES" dirty="0" smtClean="0"/>
          </a:p>
          <a:p>
            <a:pPr marL="803275" algn="just">
              <a:buClr>
                <a:srgbClr val="AE58A3"/>
              </a:buClr>
              <a:buFont typeface="Wingdings" pitchFamily="2" charset="2"/>
              <a:buChar char="ü"/>
              <a:defRPr/>
            </a:pPr>
            <a:r>
              <a:rPr lang="es-ES" dirty="0" smtClean="0"/>
              <a:t>Protección</a:t>
            </a:r>
          </a:p>
          <a:p>
            <a:pPr marL="803275" algn="just">
              <a:buClr>
                <a:srgbClr val="AE58A3"/>
              </a:buClr>
              <a:buFont typeface="Wingdings" pitchFamily="2" charset="2"/>
              <a:buChar char="ü"/>
              <a:defRPr/>
            </a:pPr>
            <a:r>
              <a:rPr lang="es-ES" dirty="0" smtClean="0"/>
              <a:t>Control</a:t>
            </a:r>
          </a:p>
          <a:p>
            <a:pPr marL="803275" algn="just">
              <a:buClr>
                <a:srgbClr val="AE58A3"/>
              </a:buClr>
              <a:buFont typeface="Wingdings" pitchFamily="2" charset="2"/>
              <a:buChar char="ü"/>
              <a:defRPr/>
            </a:pPr>
            <a:r>
              <a:rPr lang="es-ES" dirty="0" smtClean="0"/>
              <a:t>Seccionamiento</a:t>
            </a:r>
          </a:p>
          <a:p>
            <a:pPr marL="803275" algn="just">
              <a:buClr>
                <a:srgbClr val="AE58A3"/>
              </a:buClr>
              <a:buFont typeface="Wingdings" pitchFamily="2" charset="2"/>
              <a:buChar char="ü"/>
              <a:defRPr/>
            </a:pPr>
            <a:r>
              <a:rPr lang="es-ES" dirty="0" smtClean="0"/>
              <a:t>Conexión</a:t>
            </a:r>
            <a:endParaRPr lang="es-ES" dirty="0"/>
          </a:p>
        </p:txBody>
      </p:sp>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a:solidFill>
                  <a:srgbClr val="AE58A3"/>
                </a:solidFill>
              </a:rPr>
              <a:t>Aparamenta</a:t>
            </a: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pic>
        <p:nvPicPr>
          <p:cNvPr id="2" name="Imagen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1026" y="2924944"/>
            <a:ext cx="3641068" cy="3772221"/>
          </a:xfrm>
          <a:prstGeom prst="rect">
            <a:avLst/>
          </a:prstGeom>
        </p:spPr>
      </p:pic>
    </p:spTree>
    <p:extLst>
      <p:ext uri="{BB962C8B-B14F-4D97-AF65-F5344CB8AC3E}">
        <p14:creationId xmlns:p14="http://schemas.microsoft.com/office/powerpoint/2010/main" val="358074621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6" presetClass="entr" presetSubtype="3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2500"/>
                            </p:stCondLst>
                            <p:childTnLst>
                              <p:par>
                                <p:cTn id="14" presetID="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8"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428750" y="1988840"/>
            <a:ext cx="7427392" cy="2065281"/>
            <a:chOff x="1428750" y="1988840"/>
            <a:chExt cx="7427392" cy="2065281"/>
          </a:xfrm>
        </p:grpSpPr>
        <p:sp>
          <p:nvSpPr>
            <p:cNvPr id="3" name="Rectangle 4"/>
            <p:cNvSpPr>
              <a:spLocks noChangeArrowheads="1"/>
            </p:cNvSpPr>
            <p:nvPr/>
          </p:nvSpPr>
          <p:spPr bwMode="auto">
            <a:xfrm>
              <a:off x="1428750" y="2136601"/>
              <a:ext cx="5447506" cy="158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b="1" u="sng" dirty="0" smtClean="0">
                  <a:solidFill>
                    <a:srgbClr val="AE58A3"/>
                  </a:solidFill>
                </a:rPr>
                <a:t>Bandeja</a:t>
              </a:r>
            </a:p>
            <a:p>
              <a:pPr marL="0" indent="0" algn="just">
                <a:buNone/>
                <a:defRPr/>
              </a:pPr>
              <a:r>
                <a:rPr lang="es-ES" sz="2000" dirty="0" smtClean="0"/>
                <a:t>Material </a:t>
              </a:r>
              <a:r>
                <a:rPr lang="es-ES" sz="2000" dirty="0"/>
                <a:t>de instalación constituido por un perfil, de paredes perforadas o sin perforar, destinado a soportar cables y abierto en su parte superior</a:t>
              </a:r>
              <a:r>
                <a:rPr lang="es-ES" sz="2000" dirty="0" smtClean="0"/>
                <a:t>.</a:t>
              </a:r>
            </a:p>
          </p:txBody>
        </p:sp>
        <p:pic>
          <p:nvPicPr>
            <p:cNvPr id="52228" name="Picture 4" descr="Resultado de imagen de BANDEJA ELECTRICA"/>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76256" y="1988840"/>
              <a:ext cx="1979886" cy="206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a:spLocks noChangeArrowheads="1"/>
          </p:cNvSpPr>
          <p:nvPr/>
        </p:nvSpPr>
        <p:spPr bwMode="auto">
          <a:xfrm>
            <a:off x="1370992" y="1239143"/>
            <a:ext cx="8007176" cy="461665"/>
          </a:xfrm>
          <a:prstGeom prst="rect">
            <a:avLst/>
          </a:prstGeom>
          <a:noFill/>
          <a:ln w="9525">
            <a:noFill/>
            <a:miter lim="800000"/>
            <a:headEnd/>
            <a:tailEnd/>
          </a:ln>
          <a:effectLst/>
        </p:spPr>
        <p:txBody>
          <a:bodyPr wrap="square">
            <a:spAutoFit/>
          </a:bodyPr>
          <a:lstStyle/>
          <a:p>
            <a:pPr marL="0" lvl="2"/>
            <a:r>
              <a:rPr lang="es-ES" b="1" u="sng" dirty="0">
                <a:solidFill>
                  <a:srgbClr val="AE58A3"/>
                </a:solidFill>
              </a:rPr>
              <a:t>Bandeja</a:t>
            </a:r>
          </a:p>
        </p:txBody>
      </p:sp>
      <p:sp>
        <p:nvSpPr>
          <p:cNvPr id="7" name="Text Box 3"/>
          <p:cNvSpPr txBox="1">
            <a:spLocks noChangeArrowheads="1"/>
          </p:cNvSpPr>
          <p:nvPr/>
        </p:nvSpPr>
        <p:spPr bwMode="auto">
          <a:xfrm>
            <a:off x="1370992" y="776399"/>
            <a:ext cx="7305465" cy="461665"/>
          </a:xfrm>
          <a:prstGeom prst="rect">
            <a:avLst/>
          </a:prstGeom>
          <a:noFill/>
          <a:ln w="9525">
            <a:noFill/>
            <a:miter lim="800000"/>
            <a:headEnd/>
            <a:tailEnd/>
          </a:ln>
          <a:effectLst/>
        </p:spPr>
        <p:txBody>
          <a:bodyPr wrap="square">
            <a:spAutoFit/>
          </a:bodyPr>
          <a:lstStyle/>
          <a:p>
            <a:pPr defTabSz="684213">
              <a:defRPr/>
            </a:pPr>
            <a:r>
              <a:rPr lang="es-ES" b="1" u="sng" dirty="0" smtClean="0">
                <a:effectLst>
                  <a:outerShdw blurRad="38100" dist="38100" dir="2700000" algn="tl">
                    <a:srgbClr val="C0C0C0"/>
                  </a:outerShdw>
                </a:effectLst>
                <a:latin typeface="Century Gothic" panose="020B0502020202020204" pitchFamily="34" charset="0"/>
              </a:rPr>
              <a:t>TERMINOLOGIA</a:t>
            </a:r>
            <a:endParaRPr lang="es-ES" b="1" u="sng" dirty="0">
              <a:effectLst>
                <a:outerShdw blurRad="38100" dist="38100" dir="2700000" algn="tl">
                  <a:srgbClr val="C0C0C0"/>
                </a:outerShdw>
              </a:effectLst>
              <a:latin typeface="Century Gothic" panose="020B0502020202020204" pitchFamily="34" charset="0"/>
            </a:endParaRPr>
          </a:p>
        </p:txBody>
      </p:sp>
      <p:grpSp>
        <p:nvGrpSpPr>
          <p:cNvPr id="5" name="Grupo 4"/>
          <p:cNvGrpSpPr/>
          <p:nvPr/>
        </p:nvGrpSpPr>
        <p:grpSpPr>
          <a:xfrm>
            <a:off x="1399592" y="4440857"/>
            <a:ext cx="7102560" cy="1580431"/>
            <a:chOff x="1399592" y="4440857"/>
            <a:chExt cx="7102560" cy="1580431"/>
          </a:xfrm>
        </p:grpSpPr>
        <p:sp>
          <p:nvSpPr>
            <p:cNvPr id="9" name="Rectangle 4"/>
            <p:cNvSpPr>
              <a:spLocks noChangeArrowheads="1"/>
            </p:cNvSpPr>
            <p:nvPr/>
          </p:nvSpPr>
          <p:spPr bwMode="auto">
            <a:xfrm>
              <a:off x="1399592" y="4440857"/>
              <a:ext cx="5447506" cy="158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284163" indent="-284163" defTabSz="684213">
                <a:spcBef>
                  <a:spcPct val="20000"/>
                </a:spcBef>
                <a:buClr>
                  <a:srgbClr val="008000"/>
                </a:buClr>
                <a:buFont typeface="Wingdings" pitchFamily="2" charset="2"/>
                <a:buChar char="Ø"/>
                <a:defRPr sz="2400">
                  <a:solidFill>
                    <a:srgbClr val="000000"/>
                  </a:solidFill>
                  <a:latin typeface="Arial Narrow" pitchFamily="34" charset="0"/>
                </a:defRPr>
              </a:lvl1pPr>
              <a:lvl2pPr marL="641350" indent="-166688" defTabSz="684213">
                <a:spcBef>
                  <a:spcPct val="20000"/>
                </a:spcBef>
                <a:buClr>
                  <a:srgbClr val="008000"/>
                </a:buClr>
                <a:buFont typeface="Wingdings" pitchFamily="2" charset="2"/>
                <a:buChar char="q"/>
                <a:defRPr sz="2000">
                  <a:solidFill>
                    <a:srgbClr val="000000"/>
                  </a:solidFill>
                  <a:latin typeface="Arial Narrow" pitchFamily="34" charset="0"/>
                </a:defRPr>
              </a:lvl2pPr>
              <a:lvl3pPr marL="1143000" indent="-228600" defTabSz="684213">
                <a:spcBef>
                  <a:spcPct val="20000"/>
                </a:spcBef>
                <a:buClr>
                  <a:srgbClr val="008000"/>
                </a:buClr>
                <a:buFont typeface="Wingdings" pitchFamily="2" charset="2"/>
                <a:buChar char="ü"/>
                <a:defRPr sz="2000">
                  <a:solidFill>
                    <a:srgbClr val="000000"/>
                  </a:solidFill>
                  <a:latin typeface="Arial Narrow" pitchFamily="34" charset="0"/>
                </a:defRPr>
              </a:lvl3pPr>
              <a:lvl4pPr marL="1600200" indent="-228600" defTabSz="684213">
                <a:spcBef>
                  <a:spcPct val="20000"/>
                </a:spcBef>
                <a:buClr>
                  <a:srgbClr val="008000"/>
                </a:buClr>
                <a:buChar char="–"/>
                <a:defRPr sz="2000">
                  <a:solidFill>
                    <a:srgbClr val="000000"/>
                  </a:solidFill>
                  <a:latin typeface="Arial Narrow" pitchFamily="34" charset="0"/>
                </a:defRPr>
              </a:lvl4pPr>
              <a:lvl5pPr marL="2057400" indent="-228600" defTabSz="684213">
                <a:spcBef>
                  <a:spcPct val="20000"/>
                </a:spcBef>
                <a:buClr>
                  <a:srgbClr val="00CC00"/>
                </a:buClr>
                <a:buChar char="–"/>
                <a:defRPr sz="2000">
                  <a:solidFill>
                    <a:srgbClr val="000000"/>
                  </a:solidFill>
                  <a:latin typeface="Arial Narrow" pitchFamily="34" charset="0"/>
                </a:defRPr>
              </a:lvl5pPr>
              <a:lvl6pPr marL="25146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6pPr>
              <a:lvl7pPr marL="29718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7pPr>
              <a:lvl8pPr marL="34290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8pPr>
              <a:lvl9pPr marL="3886200" indent="-228600" defTabSz="684213" eaLnBrk="0" fontAlgn="base" hangingPunct="0">
                <a:spcBef>
                  <a:spcPct val="20000"/>
                </a:spcBef>
                <a:spcAft>
                  <a:spcPct val="0"/>
                </a:spcAft>
                <a:buClr>
                  <a:srgbClr val="00CC00"/>
                </a:buClr>
                <a:buChar char="–"/>
                <a:defRPr sz="2000">
                  <a:solidFill>
                    <a:srgbClr val="000000"/>
                  </a:solidFill>
                  <a:latin typeface="Arial Narrow" pitchFamily="34" charset="0"/>
                </a:defRPr>
              </a:lvl9pPr>
            </a:lstStyle>
            <a:p>
              <a:pPr marL="0" indent="0" algn="just">
                <a:buNone/>
                <a:defRPr/>
              </a:pPr>
              <a:r>
                <a:rPr lang="es-ES" b="1" u="sng" dirty="0" smtClean="0">
                  <a:solidFill>
                    <a:srgbClr val="AE58A3"/>
                  </a:solidFill>
                </a:rPr>
                <a:t>Base móvil</a:t>
              </a:r>
            </a:p>
            <a:p>
              <a:pPr marL="0" indent="0">
                <a:buNone/>
              </a:pPr>
              <a:r>
                <a:rPr lang="es-ES" sz="2000" dirty="0" smtClean="0"/>
                <a:t>Base </a:t>
              </a:r>
              <a:r>
                <a:rPr lang="es-ES" sz="2000" dirty="0"/>
                <a:t>prevista para conectarse a, o a integrase con, cables flexibles y que puede desplazarse fácilmente cuando está conectada al circuito de alimentación 	</a:t>
              </a:r>
            </a:p>
          </p:txBody>
        </p:sp>
        <p:pic>
          <p:nvPicPr>
            <p:cNvPr id="4" name="Imagen 3"/>
            <p:cNvPicPr>
              <a:picLocks noChangeAspect="1"/>
            </p:cNvPicPr>
            <p:nvPr/>
          </p:nvPicPr>
          <p:blipFill>
            <a:blip r:embed="rId3"/>
            <a:stretch>
              <a:fillRect/>
            </a:stretch>
          </p:blipFill>
          <p:spPr>
            <a:xfrm>
              <a:off x="7020272" y="4488635"/>
              <a:ext cx="1481880" cy="1462382"/>
            </a:xfrm>
            <a:prstGeom prst="rect">
              <a:avLst/>
            </a:prstGeom>
          </p:spPr>
        </p:pic>
      </p:grpSp>
    </p:spTree>
    <p:extLst>
      <p:ext uri="{BB962C8B-B14F-4D97-AF65-F5344CB8AC3E}">
        <p14:creationId xmlns:p14="http://schemas.microsoft.com/office/powerpoint/2010/main" val="308222085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ndoblanco">
  <a:themeElements>
    <a:clrScheme name="">
      <a:dk1>
        <a:srgbClr val="000000"/>
      </a:dk1>
      <a:lt1>
        <a:srgbClr val="FFFFFF"/>
      </a:lt1>
      <a:dk2>
        <a:srgbClr val="000000"/>
      </a:dk2>
      <a:lt2>
        <a:srgbClr val="5760A3"/>
      </a:lt2>
      <a:accent1>
        <a:srgbClr val="2464FD"/>
      </a:accent1>
      <a:accent2>
        <a:srgbClr val="EF9100"/>
      </a:accent2>
      <a:accent3>
        <a:srgbClr val="FFFFFF"/>
      </a:accent3>
      <a:accent4>
        <a:srgbClr val="000000"/>
      </a:accent4>
      <a:accent5>
        <a:srgbClr val="ACB8FE"/>
      </a:accent5>
      <a:accent6>
        <a:srgbClr val="D98300"/>
      </a:accent6>
      <a:hlink>
        <a:srgbClr val="EAEC5E"/>
      </a:hlink>
      <a:folHlink>
        <a:srgbClr val="A2FFA3"/>
      </a:folHlink>
    </a:clrScheme>
    <a:fontScheme name="fondoblanc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lnDef>
  </a:objectDefaults>
  <a:extraClrSchemeLst>
    <a:extraClrScheme>
      <a:clrScheme name="fondoblanc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ndo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fondoblanc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ndoblanc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ndoblanc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ndoblanc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fondoblanc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Settings\mirlui\Plantillas\Schneider\fondoblanco.pot</Template>
  <TotalTime>12773</TotalTime>
  <Pages>2</Pages>
  <Words>2778</Words>
  <Application>Microsoft Office PowerPoint</Application>
  <PresentationFormat>Presentación en pantalla (4:3)</PresentationFormat>
  <Paragraphs>493</Paragraphs>
  <Slides>73</Slides>
  <Notes>1</Notes>
  <HiddenSlides>0</HiddenSlides>
  <MMClips>0</MMClips>
  <ScaleCrop>false</ScaleCrop>
  <HeadingPairs>
    <vt:vector size="10"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73</vt:i4>
      </vt:variant>
      <vt:variant>
        <vt:lpstr>Presentaciones personalizadas</vt:lpstr>
      </vt:variant>
      <vt:variant>
        <vt:i4>2</vt:i4>
      </vt:variant>
    </vt:vector>
  </HeadingPairs>
  <TitlesOfParts>
    <vt:vector size="83" baseType="lpstr">
      <vt:lpstr>Arial</vt:lpstr>
      <vt:lpstr>Arial Narrow</vt:lpstr>
      <vt:lpstr>Century Gothic</vt:lpstr>
      <vt:lpstr>Segoe Print</vt:lpstr>
      <vt:lpstr>Times New Roman</vt:lpstr>
      <vt:lpstr>Wingdings</vt:lpstr>
      <vt:lpstr>fondoblanco</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Instaladores</vt:lpstr>
      <vt:lpstr>A fondo</vt:lpstr>
    </vt:vector>
  </TitlesOfParts>
  <Company>Schneider Electric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REGLAMENTO ELECTROTÉCNICO DE BAJA TENSIÓN</dc:title>
  <dc:creator>Luis Miret</dc:creator>
  <cp:lastModifiedBy>Jose</cp:lastModifiedBy>
  <cp:revision>801</cp:revision>
  <cp:lastPrinted>1999-03-03T08:48:54Z</cp:lastPrinted>
  <dcterms:created xsi:type="dcterms:W3CDTF">2002-03-04T11:22:07Z</dcterms:created>
  <dcterms:modified xsi:type="dcterms:W3CDTF">2019-09-04T11:37:36Z</dcterms:modified>
</cp:coreProperties>
</file>