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48" r:id="rId2"/>
    <p:sldId id="585" r:id="rId3"/>
    <p:sldId id="559" r:id="rId4"/>
    <p:sldId id="584" r:id="rId5"/>
    <p:sldId id="586" r:id="rId6"/>
    <p:sldId id="587" r:id="rId7"/>
    <p:sldId id="588" r:id="rId8"/>
    <p:sldId id="589" r:id="rId9"/>
    <p:sldId id="590" r:id="rId10"/>
    <p:sldId id="591" r:id="rId11"/>
    <p:sldId id="593" r:id="rId12"/>
    <p:sldId id="595" r:id="rId13"/>
    <p:sldId id="594" r:id="rId14"/>
    <p:sldId id="596" r:id="rId15"/>
    <p:sldId id="597" r:id="rId16"/>
    <p:sldId id="598" r:id="rId17"/>
    <p:sldId id="600" r:id="rId18"/>
    <p:sldId id="601" r:id="rId19"/>
    <p:sldId id="602" r:id="rId20"/>
    <p:sldId id="603" r:id="rId21"/>
    <p:sldId id="604" r:id="rId22"/>
    <p:sldId id="605" r:id="rId23"/>
    <p:sldId id="607" r:id="rId24"/>
    <p:sldId id="608" r:id="rId25"/>
    <p:sldId id="606" r:id="rId26"/>
    <p:sldId id="609" r:id="rId27"/>
    <p:sldId id="583" r:id="rId28"/>
    <p:sldId id="611" r:id="rId29"/>
    <p:sldId id="610" r:id="rId30"/>
    <p:sldId id="612" r:id="rId31"/>
    <p:sldId id="536" r:id="rId32"/>
  </p:sldIdLst>
  <p:sldSz cx="9144000" cy="6858000" type="screen4x3"/>
  <p:notesSz cx="7099300" cy="10234613"/>
  <p:custShowLst>
    <p:custShow name="Instaladores" id="0">
      <p:sldLst/>
    </p:custShow>
    <p:custShow name="A fondo" id="1">
      <p:sldLst/>
    </p:custShow>
  </p:custShow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58A3"/>
    <a:srgbClr val="FF00FF"/>
    <a:srgbClr val="009900"/>
    <a:srgbClr val="EFBFE8"/>
    <a:srgbClr val="EAACE1"/>
    <a:srgbClr val="DF81D2"/>
    <a:srgbClr val="FF0000"/>
    <a:srgbClr val="59C619"/>
    <a:srgbClr val="B3FDB1"/>
    <a:srgbClr val="C8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402" y="274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algn="r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5913" indent="-315913" algn="r" defTabSz="965200">
              <a:defRPr sz="1100" i="1"/>
            </a:lvl1pPr>
          </a:lstStyle>
          <a:p>
            <a:fld id="{6E541461-32D1-4811-B388-5AC75F335B3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5426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1100" i="1">
                <a:latin typeface="Times New Roman" panose="02020603050405020304" pitchFamily="18" charset="0"/>
              </a:defRPr>
            </a:lvl1pPr>
          </a:lstStyle>
          <a:p>
            <a:fld id="{DA471B6D-EE2C-4448-8BAB-BBCC77A1705D}" type="slidenum">
              <a:rPr lang="es-ES_tradnl" altLang="es-ES"/>
              <a:pPr/>
              <a:t>‹Nº›</a:t>
            </a:fld>
            <a:endParaRPr lang="es-ES_tradnl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5213"/>
            <a:ext cx="520541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5" tIns="49868" rIns="101455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Selecciona para modificar los estilos de texto de la máscara </a:t>
            </a:r>
          </a:p>
          <a:p>
            <a:pPr lvl="1"/>
            <a:r>
              <a:rPr lang="es-ES_tradnl" noProof="0" smtClean="0"/>
              <a:t>Segundo nivel </a:t>
            </a:r>
          </a:p>
          <a:p>
            <a:pPr lvl="2"/>
            <a:r>
              <a:rPr lang="es-ES_tradnl" noProof="0" smtClean="0"/>
              <a:t>Tercer nivel </a:t>
            </a:r>
          </a:p>
          <a:p>
            <a:pPr lvl="3"/>
            <a:r>
              <a:rPr lang="es-ES_tradnl" noProof="0" smtClean="0"/>
              <a:t>Cuarto nivel </a:t>
            </a:r>
          </a:p>
          <a:p>
            <a:pPr lvl="4"/>
            <a:r>
              <a:rPr lang="es-ES_tradnl" noProof="0" smtClean="0"/>
              <a:t>Quinto nivel 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099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67F075-46CC-44E4-9FAE-834BF308AD9B}" type="slidenum">
              <a:rPr lang="es-ES_tradnl" altLang="es-ES" sz="11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_tradnl" altLang="es-ES" sz="11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971800" y="685800"/>
            <a:ext cx="5791200" cy="1524000"/>
          </a:xfrm>
          <a:gradFill rotWithShape="0">
            <a:gsLst>
              <a:gs pos="0">
                <a:srgbClr val="008000"/>
              </a:gs>
              <a:gs pos="100000">
                <a:srgbClr val="33CC33"/>
              </a:gs>
            </a:gsLst>
            <a:lin ang="5400000" scaled="1"/>
          </a:gradFill>
        </p:spPr>
        <p:txBody>
          <a:bodyPr lIns="0" tIns="0" rIns="0" bIns="0"/>
          <a:lstStyle>
            <a:lvl1pPr marL="98425" algn="ctr">
              <a:spcBef>
                <a:spcPct val="20000"/>
              </a:spcBef>
              <a:buClr>
                <a:srgbClr val="00CC00"/>
              </a:buClr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801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58075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72350" y="381000"/>
            <a:ext cx="1771650" cy="54721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5162550" cy="54721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461171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096000" cy="885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42838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93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438954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532219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18909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06030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16084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7757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0330908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2259909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5656" y="1616114"/>
            <a:ext cx="70866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dirty="0" smtClean="0"/>
              <a:t>Selecciona para modificar los estilos de texto de la máscara</a:t>
            </a:r>
          </a:p>
          <a:p>
            <a:pPr lvl="1"/>
            <a:r>
              <a:rPr lang="es-ES_tradnl" altLang="es-ES" dirty="0" smtClean="0"/>
              <a:t>Segundo nivel</a:t>
            </a:r>
          </a:p>
          <a:p>
            <a:pPr lvl="2"/>
            <a:r>
              <a:rPr lang="es-ES_tradnl" altLang="es-ES" dirty="0" smtClean="0"/>
              <a:t>Tercer nivel</a:t>
            </a:r>
          </a:p>
          <a:p>
            <a:pPr lvl="3"/>
            <a:r>
              <a:rPr lang="es-ES_tradnl" altLang="es-ES" dirty="0" smtClean="0"/>
              <a:t>Cuarto nivel </a:t>
            </a:r>
          </a:p>
          <a:p>
            <a:pPr lvl="4"/>
            <a:r>
              <a:rPr lang="es-ES_tradnl" altLang="es-ES" dirty="0" smtClean="0"/>
              <a:t>Quinto nivel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81000"/>
            <a:ext cx="6096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4" r:id="rId13"/>
  </p:sldLayoutIdLst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utoUpdateAnimBg="0"/>
    </p:bldLst>
  </p:timing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5pPr>
      <a:lvl6pPr marL="4572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6pPr>
      <a:lvl7pPr marL="9144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7pPr>
      <a:lvl8pPr marL="13716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8pPr>
      <a:lvl9pPr marL="18288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9pPr>
    </p:titleStyle>
    <p:bodyStyle>
      <a:lvl1pPr marL="284163" indent="-284163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Ø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41350" indent="-1666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q"/>
        <a:defRPr sz="2000">
          <a:solidFill>
            <a:srgbClr val="000000"/>
          </a:solidFill>
          <a:latin typeface="+mn-lt"/>
        </a:defRPr>
      </a:lvl2pPr>
      <a:lvl3pPr marL="1123950" indent="-2555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>
          <a:solidFill>
            <a:srgbClr val="000000"/>
          </a:solidFill>
          <a:latin typeface="+mn-lt"/>
        </a:defRPr>
      </a:lvl3pPr>
      <a:lvl4pPr marL="1563688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rgbClr val="000000"/>
          </a:solidFill>
          <a:latin typeface="+mn-lt"/>
        </a:defRPr>
      </a:lvl4pPr>
      <a:lvl5pPr marL="20034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000">
          <a:solidFill>
            <a:srgbClr val="000000"/>
          </a:solidFill>
          <a:latin typeface="+mn-lt"/>
        </a:defRPr>
      </a:lvl5pPr>
      <a:lvl6pPr marL="24606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6pPr>
      <a:lvl7pPr marL="29178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7pPr>
      <a:lvl8pPr marL="33750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8pPr>
      <a:lvl9pPr marL="38322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763688" y="6926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AE58A3"/>
                </a:solidFill>
              </a:rPr>
              <a:t>ARTICULADO</a:t>
            </a:r>
            <a:endParaRPr lang="es-ES" sz="2400" b="1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508786"/>
            <a:ext cx="7308812" cy="48725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Equipos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y materiales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SEIS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5840" y="2132856"/>
            <a:ext cx="70866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/>
            <a:r>
              <a:rPr lang="es-ES" dirty="0" smtClean="0"/>
              <a:t>Los </a:t>
            </a:r>
            <a:r>
              <a:rPr lang="es-ES" dirty="0"/>
              <a:t>materiales y equipos utilizados en las instalaciones deberán ser utilizados en la forma y para la finalidad que fueron </a:t>
            </a:r>
            <a:r>
              <a:rPr lang="es-ES" dirty="0" smtClean="0"/>
              <a:t>fabricados</a:t>
            </a:r>
          </a:p>
        </p:txBody>
      </p:sp>
      <p:pic>
        <p:nvPicPr>
          <p:cNvPr id="9218" name="Picture 2" descr="Resultado de imagen de TALADRO BATID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77" y="2996952"/>
            <a:ext cx="4723863" cy="35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9489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Equipos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y materiales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SEIS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Debiendo </a:t>
            </a:r>
            <a:r>
              <a:rPr lang="es-ES" dirty="0"/>
              <a:t>marcarse con las siguientes indicaciones mínimas</a:t>
            </a:r>
            <a:r>
              <a:rPr lang="es-ES" dirty="0" smtClean="0"/>
              <a:t>:</a:t>
            </a:r>
          </a:p>
          <a:p>
            <a:pPr marL="0" indent="0" algn="just">
              <a:buNone/>
            </a:pPr>
            <a:endParaRPr lang="es-ES" sz="1000" dirty="0"/>
          </a:p>
          <a:p>
            <a:pPr marL="719138" indent="-447675" algn="just"/>
            <a:r>
              <a:rPr lang="es-ES" sz="2000" dirty="0" smtClean="0"/>
              <a:t>Identificación </a:t>
            </a:r>
            <a:r>
              <a:rPr lang="es-ES" sz="2000" dirty="0"/>
              <a:t>del </a:t>
            </a:r>
            <a:r>
              <a:rPr lang="es-ES" sz="2000" dirty="0" smtClean="0"/>
              <a:t>fabricante</a:t>
            </a:r>
          </a:p>
          <a:p>
            <a:pPr marL="719138" indent="-447675" algn="just"/>
            <a:r>
              <a:rPr lang="es-ES" sz="2000" dirty="0" smtClean="0"/>
              <a:t>Marca </a:t>
            </a:r>
            <a:r>
              <a:rPr lang="es-ES" sz="2000" dirty="0"/>
              <a:t>y </a:t>
            </a:r>
            <a:r>
              <a:rPr lang="es-ES" sz="2000" dirty="0" smtClean="0"/>
              <a:t>modelo</a:t>
            </a:r>
            <a:endParaRPr lang="es-ES" sz="2000" dirty="0"/>
          </a:p>
          <a:p>
            <a:pPr marL="719138" indent="-447675" algn="just"/>
            <a:r>
              <a:rPr lang="es-ES" sz="2000" dirty="0" smtClean="0"/>
              <a:t>Tensión </a:t>
            </a:r>
            <a:r>
              <a:rPr lang="es-ES" sz="2000" dirty="0"/>
              <a:t>y potencia (o intensidad) </a:t>
            </a:r>
            <a:r>
              <a:rPr lang="es-ES" sz="2000" dirty="0" smtClean="0"/>
              <a:t>asignadas</a:t>
            </a:r>
            <a:endParaRPr lang="es-ES" sz="2000" dirty="0"/>
          </a:p>
          <a:p>
            <a:pPr marL="719138" indent="-447675" algn="just"/>
            <a:r>
              <a:rPr lang="es-ES" sz="2000" dirty="0" smtClean="0"/>
              <a:t>Cualquier </a:t>
            </a:r>
            <a:r>
              <a:rPr lang="es-ES" sz="2000" dirty="0"/>
              <a:t>otra indicación referente al </a:t>
            </a:r>
            <a:r>
              <a:rPr lang="es-ES" sz="2000" dirty="0" smtClean="0"/>
              <a:t>uso</a:t>
            </a:r>
            <a:endParaRPr lang="es-ES" sz="2000" dirty="0"/>
          </a:p>
        </p:txBody>
      </p:sp>
      <p:pic>
        <p:nvPicPr>
          <p:cNvPr id="8194" name="Picture 2" descr="Resultado de imagen de PLACA ELECTRODOMESTICO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3085"/>
            <a:ext cx="3600401" cy="24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 bwMode="auto">
          <a:xfrm>
            <a:off x="5292080" y="4149080"/>
            <a:ext cx="2088232" cy="360040"/>
          </a:xfrm>
          <a:prstGeom prst="rect">
            <a:avLst/>
          </a:prstGeom>
          <a:noFill/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5340977" y="4437112"/>
            <a:ext cx="2088232" cy="360040"/>
          </a:xfrm>
          <a:prstGeom prst="rect">
            <a:avLst/>
          </a:prstGeom>
          <a:noFill/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6804248" y="5445224"/>
            <a:ext cx="1440160" cy="360040"/>
          </a:xfrm>
          <a:prstGeom prst="rect">
            <a:avLst/>
          </a:prstGeom>
          <a:noFill/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5292080" y="4797152"/>
            <a:ext cx="2088232" cy="432048"/>
          </a:xfrm>
          <a:prstGeom prst="rect">
            <a:avLst/>
          </a:prstGeom>
          <a:noFill/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Conector angular 3"/>
          <p:cNvCxnSpPr/>
          <p:nvPr/>
        </p:nvCxnSpPr>
        <p:spPr bwMode="auto">
          <a:xfrm>
            <a:off x="4766928" y="2942947"/>
            <a:ext cx="2488884" cy="1366363"/>
          </a:xfrm>
          <a:prstGeom prst="bentConnector3">
            <a:avLst>
              <a:gd name="adj1" fmla="val 99861"/>
            </a:avLst>
          </a:prstGeom>
          <a:solidFill>
            <a:schemeClr val="accent1"/>
          </a:solidFill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Conector angular 12"/>
          <p:cNvCxnSpPr/>
          <p:nvPr/>
        </p:nvCxnSpPr>
        <p:spPr bwMode="auto">
          <a:xfrm>
            <a:off x="3779912" y="3234553"/>
            <a:ext cx="2997774" cy="1411369"/>
          </a:xfrm>
          <a:prstGeom prst="bentConnector3">
            <a:avLst>
              <a:gd name="adj1" fmla="val 100111"/>
            </a:avLst>
          </a:prstGeom>
          <a:solidFill>
            <a:schemeClr val="accent1"/>
          </a:solidFill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Conector angular 17"/>
          <p:cNvCxnSpPr/>
          <p:nvPr/>
        </p:nvCxnSpPr>
        <p:spPr bwMode="auto">
          <a:xfrm rot="16200000" flipH="1">
            <a:off x="6169051" y="3868266"/>
            <a:ext cx="1958642" cy="1555314"/>
          </a:xfrm>
          <a:prstGeom prst="bentConnector3">
            <a:avLst>
              <a:gd name="adj1" fmla="val 536"/>
            </a:avLst>
          </a:prstGeom>
          <a:solidFill>
            <a:schemeClr val="accent1"/>
          </a:solidFill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Conector angular 22"/>
          <p:cNvCxnSpPr/>
          <p:nvPr/>
        </p:nvCxnSpPr>
        <p:spPr bwMode="auto">
          <a:xfrm>
            <a:off x="3519175" y="4215895"/>
            <a:ext cx="1946520" cy="827977"/>
          </a:xfrm>
          <a:prstGeom prst="bentConnector3">
            <a:avLst>
              <a:gd name="adj1" fmla="val 787"/>
            </a:avLst>
          </a:prstGeom>
          <a:solidFill>
            <a:schemeClr val="accent1"/>
          </a:solidFill>
          <a:ln w="38100" cap="flat" cmpd="sng" algn="ctr">
            <a:solidFill>
              <a:srgbClr val="AE58A3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946978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  <p:bldP spid="2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Coincidencia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con otras tensiones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SIETE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Si se </a:t>
            </a:r>
            <a:r>
              <a:rPr lang="es-ES" dirty="0"/>
              <a:t>encuentran integrados circuitos o elementos sometidos a tensiones </a:t>
            </a:r>
            <a:r>
              <a:rPr lang="es-ES" dirty="0" smtClean="0"/>
              <a:t>superiores:</a:t>
            </a:r>
          </a:p>
          <a:p>
            <a:pPr marL="0" indent="0" algn="just">
              <a:buNone/>
            </a:pPr>
            <a:endParaRPr lang="es-ES" sz="1000" dirty="0" smtClean="0"/>
          </a:p>
          <a:p>
            <a:pPr marL="0" indent="0" algn="just">
              <a:buNone/>
            </a:pPr>
            <a:r>
              <a:rPr lang="es-ES" dirty="0" smtClean="0"/>
              <a:t>Deberá </a:t>
            </a:r>
            <a:r>
              <a:rPr lang="es-ES" dirty="0"/>
              <a:t>cumplir con lo establecido en los reglamentos que regulen las instalaciones a dichas tensiones</a:t>
            </a:r>
            <a:endParaRPr lang="es-ES" sz="2000" dirty="0"/>
          </a:p>
        </p:txBody>
      </p:sp>
      <p:pic>
        <p:nvPicPr>
          <p:cNvPr id="10242" name="Picture 2" descr="Resultado de imagen de ALTA TENSIO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t="2659" r="10906" b="4286"/>
          <a:stretch/>
        </p:blipFill>
        <p:spPr bwMode="auto">
          <a:xfrm>
            <a:off x="6444208" y="4077072"/>
            <a:ext cx="20882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1154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Redes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distribución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OCHO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3140968"/>
            <a:ext cx="70866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Las </a:t>
            </a:r>
            <a:r>
              <a:rPr lang="es-ES" dirty="0"/>
              <a:t>instalaciones de servicio público o privado cuya finalidad sea la distribución de energía eléctrica se definirán</a:t>
            </a:r>
            <a:r>
              <a:rPr lang="es-ES" dirty="0" smtClean="0"/>
              <a:t>:</a:t>
            </a:r>
          </a:p>
          <a:p>
            <a:pPr algn="just"/>
            <a:endParaRPr lang="es-ES" sz="1000" dirty="0"/>
          </a:p>
          <a:p>
            <a:pPr algn="just"/>
            <a:r>
              <a:rPr lang="es-ES" dirty="0" smtClean="0"/>
              <a:t>Instalaciones </a:t>
            </a:r>
            <a:r>
              <a:rPr lang="es-ES" dirty="0"/>
              <a:t>unidas directamente a </a:t>
            </a:r>
            <a:r>
              <a:rPr lang="es-ES" dirty="0" smtClean="0"/>
              <a:t>tierra:</a:t>
            </a:r>
          </a:p>
          <a:p>
            <a:pPr lvl="1" algn="just"/>
            <a:r>
              <a:rPr lang="es-ES" dirty="0" smtClean="0"/>
              <a:t>Tensión </a:t>
            </a:r>
            <a:r>
              <a:rPr lang="es-ES" dirty="0"/>
              <a:t>entre fase o conductor polar y </a:t>
            </a:r>
            <a:r>
              <a:rPr lang="es-ES" dirty="0" smtClean="0"/>
              <a:t>tierra</a:t>
            </a:r>
          </a:p>
          <a:p>
            <a:pPr lvl="1" algn="just"/>
            <a:r>
              <a:rPr lang="es-ES" dirty="0" smtClean="0"/>
              <a:t>entre </a:t>
            </a:r>
            <a:r>
              <a:rPr lang="es-ES" dirty="0"/>
              <a:t>dos conductores de fase o </a:t>
            </a:r>
            <a:r>
              <a:rPr lang="es-ES" dirty="0" smtClean="0"/>
              <a:t>polares</a:t>
            </a:r>
          </a:p>
          <a:p>
            <a:pPr lvl="1" algn="just"/>
            <a:endParaRPr lang="es-ES" sz="1000" dirty="0" smtClean="0"/>
          </a:p>
          <a:p>
            <a:pPr algn="just"/>
            <a:r>
              <a:rPr lang="es-ES" dirty="0" smtClean="0"/>
              <a:t>Instalaciones </a:t>
            </a:r>
            <a:r>
              <a:rPr lang="es-ES" dirty="0"/>
              <a:t>no unidas directamente a tierra</a:t>
            </a:r>
          </a:p>
          <a:p>
            <a:pPr lvl="1" algn="just"/>
            <a:r>
              <a:rPr lang="es-ES" dirty="0" smtClean="0"/>
              <a:t>Por </a:t>
            </a:r>
            <a:r>
              <a:rPr lang="es-ES" dirty="0"/>
              <a:t>el valor de la tensión entre dos conductores de fase o </a:t>
            </a:r>
            <a:r>
              <a:rPr lang="es-ES" dirty="0" smtClean="0"/>
              <a:t>polares</a:t>
            </a:r>
            <a:endParaRPr lang="es-ES" dirty="0"/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0776"/>
          <a:stretch/>
        </p:blipFill>
        <p:spPr bwMode="auto">
          <a:xfrm>
            <a:off x="6300192" y="620688"/>
            <a:ext cx="1954635" cy="24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9690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Instalaciones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alumbrado exterior 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NUEVE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2204864"/>
            <a:ext cx="7086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Las </a:t>
            </a:r>
            <a:r>
              <a:rPr lang="es-ES" dirty="0"/>
              <a:t>que tienen por finalidad la iluminación de las vías de circulación o comunicación y las de los espacios comprendidos entre </a:t>
            </a:r>
            <a:r>
              <a:rPr lang="es-ES" dirty="0" smtClean="0"/>
              <a:t>edificaciones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>
          <a:xfrm>
            <a:off x="3635896" y="3429000"/>
            <a:ext cx="501602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908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Tipos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suministro  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DIEZ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2204864"/>
            <a:ext cx="7086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endParaRPr lang="es-ES" dirty="0"/>
          </a:p>
          <a:p>
            <a:pPr algn="just">
              <a:buClr>
                <a:srgbClr val="AE58A3"/>
              </a:buClr>
            </a:pPr>
            <a:r>
              <a:rPr lang="es-ES" b="1" dirty="0" smtClean="0"/>
              <a:t>Suministros normales: </a:t>
            </a:r>
            <a:r>
              <a:rPr lang="es-ES" dirty="0"/>
              <a:t>son los efectuados </a:t>
            </a:r>
            <a:r>
              <a:rPr lang="es-ES" dirty="0" smtClean="0"/>
              <a:t>por </a:t>
            </a:r>
            <a:r>
              <a:rPr lang="es-ES" dirty="0"/>
              <a:t>la totalidad de la potencia </a:t>
            </a:r>
            <a:r>
              <a:rPr lang="es-ES" dirty="0" smtClean="0"/>
              <a:t>contratada</a:t>
            </a:r>
            <a:endParaRPr lang="es-ES" dirty="0"/>
          </a:p>
          <a:p>
            <a:pPr algn="just">
              <a:buClr>
                <a:srgbClr val="AE58A3"/>
              </a:buClr>
            </a:pPr>
            <a:r>
              <a:rPr lang="es-ES" b="1" dirty="0" smtClean="0"/>
              <a:t>Suministros </a:t>
            </a:r>
            <a:r>
              <a:rPr lang="es-ES" b="1" dirty="0"/>
              <a:t>complementarios o de </a:t>
            </a:r>
            <a:r>
              <a:rPr lang="es-ES" b="1" dirty="0" smtClean="0"/>
              <a:t>seguridad: </a:t>
            </a:r>
            <a:r>
              <a:rPr lang="es-ES" dirty="0" smtClean="0"/>
              <a:t>A</a:t>
            </a:r>
            <a:r>
              <a:rPr lang="es-ES" b="1" dirty="0" smtClean="0"/>
              <a:t> </a:t>
            </a:r>
            <a:r>
              <a:rPr lang="es-ES" dirty="0" smtClean="0"/>
              <a:t>efectos </a:t>
            </a:r>
            <a:r>
              <a:rPr lang="es-ES" dirty="0"/>
              <a:t>de seguridad y continuidad de </a:t>
            </a:r>
            <a:r>
              <a:rPr lang="es-ES" dirty="0" smtClean="0"/>
              <a:t>suministro </a:t>
            </a:r>
            <a:r>
              <a:rPr lang="es-ES" dirty="0"/>
              <a:t>complementan a un suministro normal </a:t>
            </a:r>
            <a:r>
              <a:rPr lang="es-ES" b="1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072"/>
            <a:ext cx="6444208" cy="24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576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Locales de características especiales     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ONCE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1916832"/>
            <a:ext cx="7086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Todas aquellas donde sea necesario mantener instalaciones eléctricas en circunstancias distintas a las que pueden estimarse como de riesgo normal, para la utilización de la energía eléctrica en baja tensión:</a:t>
            </a:r>
          </a:p>
          <a:p>
            <a:endParaRPr lang="es-ES" sz="2000" dirty="0" smtClean="0"/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Emplazamientos mojados o en los que exista atmósfera húmeda, gases o polvos de materias no inflamables o combustibles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Temperaturas muy elevadas o muy bajas en relación con las normales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Conservación o reparación de automóviles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Afectos a los servicios de producción o distribución de energía eléctrica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Tensiones especiales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Provisional o temporal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Piscinas</a:t>
            </a:r>
          </a:p>
          <a:p>
            <a:pPr marL="719138">
              <a:buClr>
                <a:srgbClr val="AE58A3"/>
              </a:buClr>
            </a:pPr>
            <a:r>
              <a:rPr lang="es-ES" sz="1800" dirty="0" smtClean="0"/>
              <a:t>Otras señaladas específicamente en las ITC</a:t>
            </a:r>
            <a:endParaRPr lang="es-ES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7" b="-1"/>
          <a:stretch/>
        </p:blipFill>
        <p:spPr>
          <a:xfrm>
            <a:off x="5997237" y="4941168"/>
            <a:ext cx="260721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532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Ordenación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cargas   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DOCE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1916832"/>
            <a:ext cx="7086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Clr>
                <a:srgbClr val="AE58A3"/>
              </a:buClr>
              <a:buNone/>
            </a:pPr>
            <a:r>
              <a:rPr lang="es-ES" sz="2000" dirty="0" smtClean="0"/>
              <a:t>Se </a:t>
            </a:r>
            <a:r>
              <a:rPr lang="es-ES" sz="2000" dirty="0"/>
              <a:t>establecerán en </a:t>
            </a:r>
            <a:r>
              <a:rPr lang="es-ES" sz="2000" dirty="0" smtClean="0"/>
              <a:t>edificios </a:t>
            </a:r>
            <a:r>
              <a:rPr lang="es-ES" sz="2000" dirty="0"/>
              <a:t>dedicados principalmente a viviendas, edificios comerciales, de oficinas y de talleres para </a:t>
            </a:r>
            <a:r>
              <a:rPr lang="es-ES" sz="2000" dirty="0" smtClean="0"/>
              <a:t>industrias</a:t>
            </a:r>
          </a:p>
          <a:p>
            <a:pPr algn="just">
              <a:buClr>
                <a:srgbClr val="AE58A3"/>
              </a:buClr>
            </a:pPr>
            <a:endParaRPr lang="es-ES" sz="1000" dirty="0" smtClean="0"/>
          </a:p>
          <a:p>
            <a:pPr marL="719138" algn="just">
              <a:buClr>
                <a:srgbClr val="AE58A3"/>
              </a:buClr>
            </a:pPr>
            <a:r>
              <a:rPr lang="es-ES" sz="2000" dirty="0" smtClean="0"/>
              <a:t>Antes </a:t>
            </a:r>
            <a:r>
              <a:rPr lang="es-ES" sz="2000" dirty="0"/>
              <a:t>de iniciar las obras, los titulares </a:t>
            </a:r>
            <a:r>
              <a:rPr lang="es-ES" sz="2000" dirty="0" smtClean="0"/>
              <a:t>deberán </a:t>
            </a:r>
            <a:r>
              <a:rPr lang="es-ES" sz="2000" dirty="0"/>
              <a:t>facilitar a la Empresa </a:t>
            </a:r>
            <a:r>
              <a:rPr lang="es-ES" sz="2000" dirty="0" smtClean="0"/>
              <a:t>suministradora la </a:t>
            </a:r>
            <a:r>
              <a:rPr lang="es-ES" sz="2000" dirty="0"/>
              <a:t>información </a:t>
            </a:r>
            <a:r>
              <a:rPr lang="es-ES" sz="2000" dirty="0" smtClean="0"/>
              <a:t>de </a:t>
            </a:r>
            <a:r>
              <a:rPr lang="es-ES" sz="2000" dirty="0"/>
              <a:t>los consumos y </a:t>
            </a:r>
            <a:r>
              <a:rPr lang="es-ES" sz="2000" dirty="0" smtClean="0"/>
              <a:t>cargas</a:t>
            </a:r>
            <a:endParaRPr lang="es-ES" sz="1800" dirty="0"/>
          </a:p>
        </p:txBody>
      </p:sp>
      <p:grpSp>
        <p:nvGrpSpPr>
          <p:cNvPr id="5" name="Grupo 4"/>
          <p:cNvGrpSpPr/>
          <p:nvPr/>
        </p:nvGrpSpPr>
        <p:grpSpPr>
          <a:xfrm>
            <a:off x="4970382" y="3573016"/>
            <a:ext cx="2913986" cy="2714381"/>
            <a:chOff x="4716016" y="3645024"/>
            <a:chExt cx="2913986" cy="271438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7343">
              <a:off x="5911652" y="3929405"/>
              <a:ext cx="1718350" cy="243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645024"/>
              <a:ext cx="1719248" cy="24297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9261352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Reserva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local    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TRECE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1916832"/>
            <a:ext cx="7086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En </a:t>
            </a:r>
            <a:r>
              <a:rPr lang="es-ES" sz="2000" dirty="0"/>
              <a:t>lo relativo a la reserva de local se seguirán las prescripciones recogidas en la reglamentación por la que se regulen las actividades de transporte, distribución, comercialización, suministro y procedimientos de autorización de instalaciones de energía </a:t>
            </a:r>
            <a:r>
              <a:rPr lang="es-ES" sz="2000" dirty="0" smtClean="0"/>
              <a:t>eléctrica</a:t>
            </a:r>
            <a:endParaRPr lang="es-ES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3" y="3356992"/>
            <a:ext cx="4788024" cy="32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869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Especificaciones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particulares de las Empresas suministradoras     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CATORCE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348880"/>
            <a:ext cx="7086600" cy="23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Las </a:t>
            </a:r>
            <a:r>
              <a:rPr lang="es-ES" sz="2000" dirty="0"/>
              <a:t>empresas suministradoras podrán proponer especificaciones sobre la construcción y montaje </a:t>
            </a:r>
            <a:r>
              <a:rPr lang="es-ES" sz="2000" dirty="0" smtClean="0"/>
              <a:t>de: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719138" algn="just">
              <a:buClr>
                <a:srgbClr val="AE58A3"/>
              </a:buClr>
            </a:pPr>
            <a:r>
              <a:rPr lang="es-ES" sz="2000" dirty="0" smtClean="0"/>
              <a:t>Acometidas</a:t>
            </a:r>
          </a:p>
          <a:p>
            <a:pPr marL="719138" algn="just">
              <a:buClr>
                <a:srgbClr val="AE58A3"/>
              </a:buClr>
            </a:pPr>
            <a:r>
              <a:rPr lang="es-ES" sz="2000" dirty="0"/>
              <a:t>L</a:t>
            </a:r>
            <a:r>
              <a:rPr lang="es-ES" sz="2000" dirty="0" smtClean="0"/>
              <a:t>íneas </a:t>
            </a:r>
            <a:r>
              <a:rPr lang="es-ES" sz="2000" dirty="0"/>
              <a:t>generales de </a:t>
            </a:r>
            <a:r>
              <a:rPr lang="es-ES" sz="2000" dirty="0" smtClean="0"/>
              <a:t>alimentación</a:t>
            </a:r>
          </a:p>
          <a:p>
            <a:pPr marL="719138" algn="just">
              <a:buClr>
                <a:srgbClr val="AE58A3"/>
              </a:buClr>
            </a:pPr>
            <a:r>
              <a:rPr lang="es-ES" sz="2000" dirty="0"/>
              <a:t>I</a:t>
            </a:r>
            <a:r>
              <a:rPr lang="es-ES" sz="2000" dirty="0" smtClean="0"/>
              <a:t>nstalaciones </a:t>
            </a:r>
            <a:r>
              <a:rPr lang="es-ES" sz="2000" dirty="0"/>
              <a:t>de </a:t>
            </a:r>
            <a:r>
              <a:rPr lang="es-ES" sz="2000" dirty="0" smtClean="0"/>
              <a:t>contadores</a:t>
            </a:r>
          </a:p>
          <a:p>
            <a:pPr marL="719138" algn="just">
              <a:buClr>
                <a:srgbClr val="AE58A3"/>
              </a:buClr>
            </a:pPr>
            <a:r>
              <a:rPr lang="es-ES" sz="2000" dirty="0" smtClean="0"/>
              <a:t>Derivaciones individuales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148064" y="4149080"/>
            <a:ext cx="3600400" cy="2520280"/>
            <a:chOff x="5148064" y="4149080"/>
            <a:chExt cx="3600400" cy="252028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5084" y="4373267"/>
              <a:ext cx="2563380" cy="229609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6136" y="4293096"/>
              <a:ext cx="2563380" cy="229609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8104" y="4221088"/>
              <a:ext cx="2563380" cy="229609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8064" y="4149080"/>
              <a:ext cx="2563380" cy="2296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32484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67856" y="1332818"/>
            <a:ext cx="729168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46" b="1" dirty="0">
                <a:latin typeface="Century Gothic" panose="020B0502020202020204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27896" y="1833746"/>
            <a:ext cx="693164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1º Conocer la legislación aplicable: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Articulado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1912" y="3296062"/>
            <a:ext cx="6787631" cy="151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2º Conocer </a:t>
            </a:r>
            <a:r>
              <a:rPr lang="es-ES" sz="1846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los puntos en los que se basa el REBT:</a:t>
            </a:r>
            <a:endParaRPr lang="es-ES" sz="1846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Objeto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Características de la red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Instalaciones eléctricas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Instaladores autorizados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Acometidas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e instalaciones de </a:t>
            </a:r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enlace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QUINCE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204864"/>
            <a:ext cx="7086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AE58A3"/>
                </a:solidFill>
              </a:rPr>
              <a:t>Acometida:</a:t>
            </a:r>
            <a:r>
              <a:rPr lang="es-ES" sz="2000" dirty="0" smtClean="0">
                <a:solidFill>
                  <a:srgbClr val="AE58A3"/>
                </a:solidFill>
              </a:rPr>
              <a:t> </a:t>
            </a:r>
            <a:r>
              <a:rPr lang="es-ES" sz="2000" dirty="0" smtClean="0"/>
              <a:t>parte </a:t>
            </a:r>
            <a:r>
              <a:rPr lang="es-ES" sz="2000" dirty="0"/>
              <a:t>de la </a:t>
            </a:r>
            <a:r>
              <a:rPr lang="es-ES" sz="2000" dirty="0" smtClean="0"/>
              <a:t>red </a:t>
            </a:r>
            <a:r>
              <a:rPr lang="es-ES" sz="2000" dirty="0"/>
              <a:t>de distribución que alimenta la caja o cajas generales de protección o unidad </a:t>
            </a:r>
            <a:r>
              <a:rPr lang="es-ES" sz="2000" dirty="0" smtClean="0"/>
              <a:t>equivalente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b="1" dirty="0" smtClean="0">
                <a:solidFill>
                  <a:srgbClr val="AE58A3"/>
                </a:solidFill>
              </a:rPr>
              <a:t>Instalaciones </a:t>
            </a:r>
            <a:r>
              <a:rPr lang="es-ES" sz="2000" b="1" dirty="0">
                <a:solidFill>
                  <a:srgbClr val="AE58A3"/>
                </a:solidFill>
              </a:rPr>
              <a:t>de </a:t>
            </a:r>
            <a:r>
              <a:rPr lang="es-ES" sz="2000" b="1" dirty="0" smtClean="0">
                <a:solidFill>
                  <a:srgbClr val="AE58A3"/>
                </a:solidFill>
              </a:rPr>
              <a:t>enlace: </a:t>
            </a:r>
            <a:r>
              <a:rPr lang="es-ES" sz="2000" dirty="0" smtClean="0"/>
              <a:t>unen </a:t>
            </a:r>
            <a:r>
              <a:rPr lang="es-ES" sz="2000" dirty="0"/>
              <a:t>la caja general de </a:t>
            </a:r>
            <a:r>
              <a:rPr lang="es-ES" sz="2000" dirty="0" smtClean="0"/>
              <a:t>protección con </a:t>
            </a:r>
            <a:r>
              <a:rPr lang="es-ES" sz="2000" dirty="0"/>
              <a:t>las instalaciones interiores o receptoras del </a:t>
            </a:r>
            <a:r>
              <a:rPr lang="es-ES" sz="2000" dirty="0" smtClean="0"/>
              <a:t>usuario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8" y="3789040"/>
            <a:ext cx="3647209" cy="28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166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Instalaciones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interiores o </a:t>
            </a:r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receptoras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DIECISEIS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1916832"/>
            <a:ext cx="7086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/>
              <a:t>Los sistemas de protección para las instalaciones interiores o receptoras para baja tensión impedirán los efectos </a:t>
            </a:r>
            <a:r>
              <a:rPr lang="es-ES" dirty="0" smtClean="0"/>
              <a:t>de:</a:t>
            </a:r>
          </a:p>
          <a:p>
            <a:pPr marL="0" indent="0" algn="just">
              <a:buNone/>
            </a:pPr>
            <a:endParaRPr lang="es-ES" dirty="0"/>
          </a:p>
          <a:p>
            <a:pPr marL="719138" algn="just">
              <a:buClr>
                <a:srgbClr val="AE58A3"/>
              </a:buClr>
            </a:pPr>
            <a:r>
              <a:rPr lang="es-ES" dirty="0" smtClean="0"/>
              <a:t>Sobreintensidades</a:t>
            </a:r>
          </a:p>
          <a:p>
            <a:pPr marL="719138" algn="just">
              <a:buClr>
                <a:srgbClr val="AE58A3"/>
              </a:buClr>
            </a:pPr>
            <a:r>
              <a:rPr lang="es-ES" dirty="0" smtClean="0"/>
              <a:t>Sobretensiones</a:t>
            </a:r>
          </a:p>
          <a:p>
            <a:pPr marL="719138" algn="just">
              <a:buClr>
                <a:srgbClr val="AE58A3"/>
              </a:buClr>
            </a:pPr>
            <a:r>
              <a:rPr lang="es-ES" dirty="0" smtClean="0"/>
              <a:t>Contactos </a:t>
            </a:r>
            <a:r>
              <a:rPr lang="es-ES" dirty="0"/>
              <a:t>directos e indirectos</a:t>
            </a: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4197896" cy="22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0813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Ejecución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y puesta en servicio de las instalaciones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DIECIOCHO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204864"/>
            <a:ext cx="7086600" cy="21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>
              <a:buClr>
                <a:srgbClr val="AE58A3"/>
              </a:buClr>
            </a:pPr>
            <a:r>
              <a:rPr lang="es-ES" sz="2000" dirty="0"/>
              <a:t>Deberá elaborarse, previamente, una documentación técnica</a:t>
            </a:r>
          </a:p>
          <a:p>
            <a:pPr algn="just">
              <a:buClr>
                <a:srgbClr val="AE58A3"/>
              </a:buClr>
            </a:pPr>
            <a:r>
              <a:rPr lang="es-ES" sz="2000" dirty="0" smtClean="0"/>
              <a:t>Deberá </a:t>
            </a:r>
            <a:r>
              <a:rPr lang="es-ES" sz="2000" dirty="0"/>
              <a:t>verificarse por el instalador</a:t>
            </a:r>
          </a:p>
          <a:p>
            <a:pPr algn="just">
              <a:buClr>
                <a:srgbClr val="AE58A3"/>
              </a:buClr>
            </a:pPr>
            <a:r>
              <a:rPr lang="es-ES" sz="2000" dirty="0" smtClean="0"/>
              <a:t>Cuando </a:t>
            </a:r>
            <a:r>
              <a:rPr lang="es-ES" sz="2000" dirty="0"/>
              <a:t>así se determine, deberá ser objeto de una inspección inicial, por un Organismo de Control</a:t>
            </a:r>
          </a:p>
          <a:p>
            <a:pPr algn="just">
              <a:buClr>
                <a:srgbClr val="AE58A3"/>
              </a:buClr>
            </a:pPr>
            <a:r>
              <a:rPr lang="es-ES" sz="2000" dirty="0" smtClean="0"/>
              <a:t>A </a:t>
            </a:r>
            <a:r>
              <a:rPr lang="es-ES" sz="2000" dirty="0"/>
              <a:t>la terminación de la instalación y realizadas las verificaciones pertinentes se emitirá un certificado de instalación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48746" y="5013176"/>
            <a:ext cx="1617842" cy="1418237"/>
            <a:chOff x="4716016" y="3645024"/>
            <a:chExt cx="2913986" cy="271438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7343">
              <a:off x="5911652" y="3929405"/>
              <a:ext cx="1718350" cy="243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645024"/>
              <a:ext cx="1719248" cy="24297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4" y="4684396"/>
            <a:ext cx="1386111" cy="198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41" y="4797153"/>
            <a:ext cx="2951994" cy="187220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345454" y="4865429"/>
            <a:ext cx="1296713" cy="1417277"/>
            <a:chOff x="7292453" y="4691958"/>
            <a:chExt cx="1296713" cy="1417277"/>
          </a:xfrm>
        </p:grpSpPr>
        <p:pic>
          <p:nvPicPr>
            <p:cNvPr id="13" name="Picture 5" descr="C:\Users\Apindado\Desktop\mails jose\curso profes\clase miercoles\certificado\imagenes\CERTIFICADO ELECTRICO TIPO - REFORMA DE OFICINA_Página_10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717779" y="4876220"/>
              <a:ext cx="871387" cy="1233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4" descr="C:\Users\Apindado\Desktop\mails jose\curso profes\clase miercoles\certificado\imagenes\CERTIFICADO ELECTRICO TIPO - REFORMA DE OFICINA_Página_0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91608" y="4691958"/>
              <a:ext cx="871495" cy="12330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3" descr="C:\Users\Apindado\Desktop\mails jose\curso profes\clase miercoles\certificado\imagenes\CERTIFICADO ELECTRICO TIPO - REFORMA DE OFICINA_Página_08.jp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292453" y="4797153"/>
              <a:ext cx="872363" cy="12341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6994555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Información a los usuarios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DIECINUEVE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19672" y="1988840"/>
            <a:ext cx="69127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empresa instaladora deberá confeccionar unas </a:t>
            </a:r>
            <a:r>
              <a:rPr lang="es-ES" dirty="0" smtClean="0"/>
              <a:t>instrucciones que incluirán:</a:t>
            </a:r>
          </a:p>
          <a:p>
            <a:pPr marL="0" indent="0">
              <a:buNone/>
            </a:pPr>
            <a:endParaRPr lang="es-ES" dirty="0"/>
          </a:p>
          <a:p>
            <a:pPr marL="719138" indent="-360363">
              <a:buClr>
                <a:srgbClr val="AE58A3"/>
              </a:buClr>
            </a:pPr>
            <a:r>
              <a:rPr lang="es-ES" dirty="0"/>
              <a:t>Un esquema unifilar </a:t>
            </a:r>
          </a:p>
          <a:p>
            <a:pPr marL="719138" indent="-360363">
              <a:buClr>
                <a:srgbClr val="AE58A3"/>
              </a:buClr>
            </a:pPr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croquis de su trazado </a:t>
            </a:r>
            <a:endParaRPr lang="es-ES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2483768" y="4193126"/>
            <a:ext cx="1933965" cy="2460466"/>
            <a:chOff x="2422011" y="4088931"/>
            <a:chExt cx="1933965" cy="246046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2011" y="4088931"/>
              <a:ext cx="1933965" cy="2148381"/>
            </a:xfrm>
            <a:prstGeom prst="rect">
              <a:avLst/>
            </a:prstGeom>
          </p:spPr>
        </p:pic>
        <p:sp>
          <p:nvSpPr>
            <p:cNvPr id="8" name="5 CuadroTexto"/>
            <p:cNvSpPr txBox="1"/>
            <p:nvPr/>
          </p:nvSpPr>
          <p:spPr bwMode="auto">
            <a:xfrm>
              <a:off x="2746898" y="6241620"/>
              <a:ext cx="1321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Página </a:t>
              </a:r>
              <a:r>
                <a:rPr lang="es-ES" sz="1400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32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82" y="2636911"/>
            <a:ext cx="2824557" cy="39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36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Inspecciones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VEINTIUNO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1763688" y="1861535"/>
            <a:ext cx="335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800" b="1" dirty="0" smtClean="0">
                <a:solidFill>
                  <a:schemeClr val="tx1"/>
                </a:solidFill>
                <a:latin typeface="Arial" pitchFamily="34" charset="0"/>
              </a:rPr>
              <a:t>INICIALES</a:t>
            </a:r>
            <a:endParaRPr lang="es-ES" altLang="es-ES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6 CuadroTexto"/>
          <p:cNvSpPr txBox="1">
            <a:spLocks noChangeArrowheads="1"/>
          </p:cNvSpPr>
          <p:nvPr/>
        </p:nvSpPr>
        <p:spPr bwMode="auto">
          <a:xfrm>
            <a:off x="1763688" y="2162473"/>
            <a:ext cx="335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800" b="1" dirty="0" smtClean="0">
                <a:solidFill>
                  <a:schemeClr val="tx1"/>
                </a:solidFill>
                <a:latin typeface="Arial" pitchFamily="34" charset="0"/>
              </a:rPr>
              <a:t>PERIÓDICAS</a:t>
            </a:r>
            <a:endParaRPr lang="es-ES" altLang="es-ES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995936" y="1412776"/>
            <a:ext cx="4392488" cy="5282234"/>
            <a:chOff x="3995936" y="1412776"/>
            <a:chExt cx="4392488" cy="5282234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412776"/>
              <a:ext cx="4392488" cy="495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5 CuadroTexto"/>
            <p:cNvSpPr txBox="1"/>
            <p:nvPr/>
          </p:nvSpPr>
          <p:spPr bwMode="auto">
            <a:xfrm>
              <a:off x="5531657" y="6387233"/>
              <a:ext cx="1321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Página </a:t>
              </a:r>
              <a:r>
                <a:rPr lang="es-ES" sz="1400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111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3698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Instaladores autorizados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VEINTE Y VEINTIDOS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19672" y="2780928"/>
            <a:ext cx="59046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sz="2800" dirty="0" smtClean="0"/>
              <a:t>Las instalaciones eléctricas deberán ser realizadas únicamente por empresas instaladoras en baja tensión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3312980" cy="474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605473" y="5099700"/>
            <a:ext cx="4694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dirty="0"/>
              <a:t>Si son necesarias modificaciones, éstas deberán ser efectuadas por un Instalador Autorizado </a:t>
            </a:r>
          </a:p>
        </p:txBody>
      </p:sp>
    </p:spTree>
    <p:extLst>
      <p:ext uri="{BB962C8B-B14F-4D97-AF65-F5344CB8AC3E}">
        <p14:creationId xmlns:p14="http://schemas.microsoft.com/office/powerpoint/2010/main" val="203319241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Cumplimiento de las prescripciones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VEINTITRES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19672" y="1844824"/>
            <a:ext cx="59046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el presente Reglamento tendrán la condición de mínimos </a:t>
            </a:r>
            <a:r>
              <a:rPr lang="es-ES" dirty="0" smtClean="0"/>
              <a:t>obligatorios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000" dirty="0"/>
              <a:t>Se considerarán cubiertos tales mínimos:</a:t>
            </a:r>
          </a:p>
          <a:p>
            <a:pPr marL="0" indent="0">
              <a:buNone/>
            </a:pPr>
            <a:endParaRPr lang="es-ES" sz="1100" dirty="0"/>
          </a:p>
          <a:p>
            <a:pPr marL="701675" indent="-342900">
              <a:buClr>
                <a:srgbClr val="AE58A3"/>
              </a:buClr>
            </a:pPr>
            <a:r>
              <a:rPr lang="es-ES" sz="2000" dirty="0" smtClean="0"/>
              <a:t>Por </a:t>
            </a:r>
            <a:r>
              <a:rPr lang="es-ES" sz="2000" dirty="0"/>
              <a:t>aplicación directa de las </a:t>
            </a:r>
            <a:r>
              <a:rPr lang="es-ES" sz="2000" dirty="0" smtClean="0"/>
              <a:t>ITC</a:t>
            </a:r>
            <a:endParaRPr lang="es-ES" sz="2000" dirty="0"/>
          </a:p>
          <a:p>
            <a:pPr marL="701675" indent="-342900">
              <a:buClr>
                <a:srgbClr val="AE58A3"/>
              </a:buClr>
            </a:pPr>
            <a:r>
              <a:rPr lang="es-ES" sz="2000" dirty="0" smtClean="0"/>
              <a:t>Por </a:t>
            </a:r>
            <a:r>
              <a:rPr lang="es-ES" sz="2000" dirty="0"/>
              <a:t>aplicación de técnicas de seguridad </a:t>
            </a:r>
            <a:r>
              <a:rPr lang="es-ES" sz="2000" dirty="0" smtClean="0"/>
              <a:t>equivalentes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90213"/>
            <a:ext cx="1744518" cy="24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859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80424" y="2132856"/>
            <a:ext cx="7086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Clr>
                <a:srgbClr val="AE58A3"/>
              </a:buClr>
              <a:buNone/>
            </a:pPr>
            <a:r>
              <a:rPr lang="es-ES" sz="2800" dirty="0"/>
              <a:t>Cuando sea materialmente imposible cumplir determinadas prescripciones del presente Reglamento deberá presentar una solicitud de </a:t>
            </a:r>
            <a:r>
              <a:rPr lang="es-ES" sz="2800" dirty="0" smtClean="0"/>
              <a:t>excepción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Excepciones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VEINTICUATRO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3132956" cy="31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29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Normas de referencia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VEINTISEIS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5656" y="1988840"/>
            <a:ext cx="7086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>
              <a:buClr>
                <a:srgbClr val="AE58A3"/>
              </a:buClr>
            </a:pPr>
            <a:r>
              <a:rPr lang="es-ES" sz="2000" dirty="0"/>
              <a:t>El </a:t>
            </a:r>
            <a:r>
              <a:rPr lang="es-ES" sz="2000" b="1" dirty="0">
                <a:solidFill>
                  <a:srgbClr val="AE58A3"/>
                </a:solidFill>
              </a:rPr>
              <a:t>artículo 26 </a:t>
            </a:r>
            <a:r>
              <a:rPr lang="es-ES" sz="2000" dirty="0"/>
              <a:t>del </a:t>
            </a:r>
            <a:r>
              <a:rPr lang="es-ES" sz="2000" i="1" dirty="0"/>
              <a:t>REBT </a:t>
            </a:r>
            <a:r>
              <a:rPr lang="es-ES" sz="2000" dirty="0"/>
              <a:t>prescribe, que </a:t>
            </a:r>
            <a:r>
              <a:rPr lang="es-ES" sz="2000" dirty="0">
                <a:solidFill>
                  <a:srgbClr val="AE58A3"/>
                </a:solidFill>
              </a:rPr>
              <a:t>no serán</a:t>
            </a:r>
            <a:r>
              <a:rPr lang="es-ES" sz="2000" dirty="0"/>
              <a:t> de aplicación </a:t>
            </a:r>
            <a:r>
              <a:rPr lang="es-ES" sz="2000" dirty="0" smtClean="0">
                <a:solidFill>
                  <a:srgbClr val="AE58A3"/>
                </a:solidFill>
              </a:rPr>
              <a:t>obligatoria una nueva edición de una norma</a:t>
            </a:r>
            <a:r>
              <a:rPr lang="es-ES" sz="2000" dirty="0" smtClean="0"/>
              <a:t>, </a:t>
            </a:r>
            <a:r>
              <a:rPr lang="es-ES" sz="2000" dirty="0"/>
              <a:t>hasta que no exista una </a:t>
            </a:r>
            <a:r>
              <a:rPr lang="es-ES" sz="2000" dirty="0">
                <a:solidFill>
                  <a:srgbClr val="AE58A3"/>
                </a:solidFill>
              </a:rPr>
              <a:t>resolución</a:t>
            </a:r>
            <a:r>
              <a:rPr lang="es-ES" sz="2000" dirty="0"/>
              <a:t> por parte del ministerio de Industria.</a:t>
            </a:r>
          </a:p>
          <a:p>
            <a:pPr algn="just">
              <a:buClr>
                <a:srgbClr val="AE58A3"/>
              </a:buClr>
            </a:pPr>
            <a:r>
              <a:rPr lang="es-ES" sz="2000" dirty="0" smtClean="0"/>
              <a:t>Se </a:t>
            </a:r>
            <a:r>
              <a:rPr lang="es-ES" sz="2000" dirty="0"/>
              <a:t>entiende que una norma de edición </a:t>
            </a:r>
            <a:r>
              <a:rPr lang="es-ES" sz="2000" dirty="0" smtClean="0"/>
              <a:t>posterior a </a:t>
            </a:r>
            <a:r>
              <a:rPr lang="es-ES" sz="2000" dirty="0"/>
              <a:t>la que figura en la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 smtClean="0">
                <a:solidFill>
                  <a:srgbClr val="AE58A3"/>
                </a:solidFill>
              </a:rPr>
              <a:t>ITC-BT </a:t>
            </a:r>
            <a:r>
              <a:rPr lang="es-ES" sz="2000" b="1" dirty="0">
                <a:solidFill>
                  <a:srgbClr val="AE58A3"/>
                </a:solidFill>
              </a:rPr>
              <a:t>02</a:t>
            </a:r>
            <a:r>
              <a:rPr lang="es-ES" sz="2000" dirty="0"/>
              <a:t>, ofrece </a:t>
            </a:r>
            <a:r>
              <a:rPr lang="es-ES" sz="2000" dirty="0" smtClean="0"/>
              <a:t>una seguridad </a:t>
            </a:r>
            <a:r>
              <a:rPr lang="es-ES" sz="2000" dirty="0"/>
              <a:t>equivalente o superior al mínimo fijado por el </a:t>
            </a:r>
            <a:r>
              <a:rPr lang="es-ES" sz="2000" i="1" dirty="0"/>
              <a:t>REBT </a:t>
            </a:r>
            <a:r>
              <a:rPr lang="es-ES" sz="2000" dirty="0"/>
              <a:t>y por tanto </a:t>
            </a:r>
            <a:r>
              <a:rPr lang="es-ES" sz="2000" dirty="0">
                <a:solidFill>
                  <a:srgbClr val="AE58A3"/>
                </a:solidFill>
              </a:rPr>
              <a:t>se puede </a:t>
            </a:r>
            <a:r>
              <a:rPr lang="es-ES" sz="2000" dirty="0" smtClean="0">
                <a:solidFill>
                  <a:srgbClr val="AE58A3"/>
                </a:solidFill>
              </a:rPr>
              <a:t>utilizar</a:t>
            </a:r>
            <a:r>
              <a:rPr lang="es-ES" sz="2000" dirty="0" smtClean="0"/>
              <a:t>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691680" y="4212073"/>
            <a:ext cx="1534290" cy="2178270"/>
            <a:chOff x="2915816" y="4221088"/>
            <a:chExt cx="1534290" cy="2178270"/>
          </a:xfrm>
        </p:grpSpPr>
        <p:pic>
          <p:nvPicPr>
            <p:cNvPr id="11" name="Picture 2" descr="Resultado de imagen de cd norma une reb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221088"/>
              <a:ext cx="1534290" cy="2178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/>
            <p:cNvSpPr txBox="1"/>
            <p:nvPr/>
          </p:nvSpPr>
          <p:spPr>
            <a:xfrm rot="18412180">
              <a:off x="3556467" y="4983851"/>
              <a:ext cx="88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AE58A3"/>
                  </a:solidFill>
                </a:rPr>
                <a:t>2002</a:t>
              </a:r>
              <a:endParaRPr lang="es-ES" b="1" dirty="0">
                <a:solidFill>
                  <a:srgbClr val="AE58A3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142167" y="4293096"/>
            <a:ext cx="1534290" cy="2178270"/>
            <a:chOff x="2915816" y="4221088"/>
            <a:chExt cx="1534290" cy="2178270"/>
          </a:xfrm>
        </p:grpSpPr>
        <p:pic>
          <p:nvPicPr>
            <p:cNvPr id="14" name="Picture 2" descr="Resultado de imagen de cd norma une reb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221088"/>
              <a:ext cx="1534290" cy="2178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 rot="18412180">
              <a:off x="3556467" y="4983851"/>
              <a:ext cx="88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AE58A3"/>
                  </a:solidFill>
                </a:rPr>
                <a:t>2016</a:t>
              </a:r>
              <a:endParaRPr lang="es-ES" b="1" dirty="0">
                <a:solidFill>
                  <a:srgbClr val="AE58A3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563888" y="4712681"/>
            <a:ext cx="3240360" cy="1236599"/>
            <a:chOff x="3563888" y="4712681"/>
            <a:chExt cx="3240360" cy="1236599"/>
          </a:xfrm>
        </p:grpSpPr>
        <p:sp>
          <p:nvSpPr>
            <p:cNvPr id="17" name="Flecha derecha 16"/>
            <p:cNvSpPr/>
            <p:nvPr/>
          </p:nvSpPr>
          <p:spPr bwMode="auto">
            <a:xfrm>
              <a:off x="3563888" y="4712681"/>
              <a:ext cx="3240360" cy="1236599"/>
            </a:xfrm>
            <a:prstGeom prst="rightArrow">
              <a:avLst/>
            </a:prstGeom>
            <a:solidFill>
              <a:schemeClr val="bg1"/>
            </a:solidFill>
            <a:ln w="57150" cap="flat" cmpd="sng" algn="ctr">
              <a:solidFill>
                <a:srgbClr val="AE58A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rgbClr val="AE58A3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902831" y="5137527"/>
              <a:ext cx="2232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AE58A3"/>
                  </a:solidFill>
                </a:rPr>
                <a:t>RESOLUCIÓN</a:t>
              </a:r>
              <a:endParaRPr lang="es-ES" b="1" dirty="0">
                <a:solidFill>
                  <a:srgbClr val="AE58A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4212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Infracciones y sanciones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VEINTIOCHO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5656" y="1988840"/>
            <a:ext cx="7086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Las </a:t>
            </a:r>
            <a:r>
              <a:rPr lang="es-ES" sz="2000" dirty="0"/>
              <a:t>infracciones a lo dispuesto en el presente reglamento se clasificarán y sancionarán de acuerdo con lo dispuesto en el Título V de la Ley 21/1992, de </a:t>
            </a:r>
            <a:r>
              <a:rPr lang="es-ES" sz="2000" dirty="0" smtClean="0"/>
              <a:t>Industria:</a:t>
            </a:r>
          </a:p>
          <a:p>
            <a:endParaRPr lang="es-ES" sz="2000" dirty="0"/>
          </a:p>
          <a:p>
            <a:pPr marL="719138">
              <a:buClr>
                <a:srgbClr val="C00000"/>
              </a:buClr>
            </a:pPr>
            <a:r>
              <a:rPr lang="es-ES" sz="2000" b="1" dirty="0"/>
              <a:t>Infracciones muy </a:t>
            </a:r>
            <a:r>
              <a:rPr lang="es-ES" sz="2000" b="1" dirty="0" smtClean="0"/>
              <a:t>graves</a:t>
            </a:r>
          </a:p>
          <a:p>
            <a:pPr marL="719138">
              <a:buClr>
                <a:schemeClr val="accent2"/>
              </a:buClr>
            </a:pPr>
            <a:r>
              <a:rPr lang="es-ES" sz="2000" b="1" dirty="0" smtClean="0"/>
              <a:t>Infracciones graves</a:t>
            </a:r>
          </a:p>
          <a:p>
            <a:pPr marL="719138">
              <a:buClr>
                <a:srgbClr val="59C619"/>
              </a:buClr>
            </a:pPr>
            <a:r>
              <a:rPr lang="es-ES" sz="2000" b="1" dirty="0"/>
              <a:t>Infracciones </a:t>
            </a:r>
            <a:r>
              <a:rPr lang="es-ES" sz="2000" b="1" dirty="0" smtClean="0"/>
              <a:t>leves</a:t>
            </a:r>
            <a:endParaRPr lang="es-ES" sz="20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64210"/>
            <a:ext cx="3888433" cy="38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704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Objeto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UNO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dirty="0" smtClean="0"/>
              <a:t>Preservar </a:t>
            </a:r>
            <a:r>
              <a:rPr lang="es-ES" dirty="0"/>
              <a:t>la seguridad de las personas y los </a:t>
            </a:r>
            <a:r>
              <a:rPr lang="es-ES" dirty="0" smtClean="0"/>
              <a:t>bienes</a:t>
            </a:r>
          </a:p>
          <a:p>
            <a:pPr>
              <a:buClr>
                <a:srgbClr val="AE58A3"/>
              </a:buClr>
            </a:pPr>
            <a:r>
              <a:rPr lang="es-ES" dirty="0" smtClean="0"/>
              <a:t>Asegurar </a:t>
            </a:r>
            <a:r>
              <a:rPr lang="es-ES" dirty="0"/>
              <a:t>el normal funcionamiento de </a:t>
            </a:r>
            <a:r>
              <a:rPr lang="es-ES" dirty="0" smtClean="0"/>
              <a:t>las instalaciones</a:t>
            </a:r>
            <a:endParaRPr lang="es-ES" dirty="0"/>
          </a:p>
          <a:p>
            <a:pPr>
              <a:buClr>
                <a:srgbClr val="AE58A3"/>
              </a:buClr>
            </a:pPr>
            <a:r>
              <a:rPr lang="es-ES" dirty="0" smtClean="0"/>
              <a:t>Contribuir </a:t>
            </a:r>
            <a:r>
              <a:rPr lang="es-ES" dirty="0"/>
              <a:t>a la fiabilidad técnica y a la eficiencia </a:t>
            </a:r>
            <a:r>
              <a:rPr lang="es-ES" dirty="0" smtClean="0"/>
              <a:t>económica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66" y="4221088"/>
            <a:ext cx="2474331" cy="19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lampara encendi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/>
          <a:stretch/>
        </p:blipFill>
        <p:spPr bwMode="auto">
          <a:xfrm>
            <a:off x="4139952" y="4221088"/>
            <a:ext cx="2517736" cy="19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9126"/>
            <a:ext cx="1966714" cy="19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Guía técnica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VEINTINUEVE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5656" y="1988840"/>
            <a:ext cx="7086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/>
              <a:t>El centro directivo </a:t>
            </a:r>
            <a:r>
              <a:rPr lang="es-ES" dirty="0" smtClean="0"/>
              <a:t>del </a:t>
            </a:r>
            <a:r>
              <a:rPr lang="es-ES" dirty="0">
                <a:solidFill>
                  <a:srgbClr val="AE58A3"/>
                </a:solidFill>
              </a:rPr>
              <a:t>Ministerio </a:t>
            </a:r>
            <a:r>
              <a:rPr lang="es-ES" dirty="0" smtClean="0">
                <a:solidFill>
                  <a:srgbClr val="AE58A3"/>
                </a:solidFill>
              </a:rPr>
              <a:t>de Ciencia </a:t>
            </a:r>
            <a:r>
              <a:rPr lang="es-ES" dirty="0">
                <a:solidFill>
                  <a:srgbClr val="AE58A3"/>
                </a:solidFill>
              </a:rPr>
              <a:t>y Tecnología elaborará </a:t>
            </a:r>
            <a:r>
              <a:rPr lang="es-ES" dirty="0"/>
              <a:t>y mantendrá actualizada una </a:t>
            </a:r>
            <a:r>
              <a:rPr lang="es-ES" dirty="0">
                <a:solidFill>
                  <a:srgbClr val="AE58A3"/>
                </a:solidFill>
              </a:rPr>
              <a:t>Guía técnica</a:t>
            </a:r>
            <a:r>
              <a:rPr lang="es-ES" dirty="0"/>
              <a:t>, de </a:t>
            </a:r>
            <a:r>
              <a:rPr lang="es-ES" dirty="0" smtClean="0"/>
              <a:t>carácter </a:t>
            </a:r>
            <a:r>
              <a:rPr lang="es-ES" dirty="0" smtClean="0">
                <a:solidFill>
                  <a:srgbClr val="AE58A3"/>
                </a:solidFill>
              </a:rPr>
              <a:t>no vinculante</a:t>
            </a:r>
            <a:r>
              <a:rPr lang="es-ES" dirty="0" smtClean="0"/>
              <a:t>, </a:t>
            </a:r>
            <a:r>
              <a:rPr lang="es-ES" dirty="0"/>
              <a:t>la cual podrá </a:t>
            </a:r>
            <a:r>
              <a:rPr lang="es-ES" dirty="0" smtClean="0"/>
              <a:t>establecer</a:t>
            </a:r>
            <a:r>
              <a:rPr lang="es-ES" dirty="0" smtClean="0">
                <a:solidFill>
                  <a:srgbClr val="AE58A3"/>
                </a:solidFill>
              </a:rPr>
              <a:t> aclaraciones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2126091" cy="30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068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59632" y="5733256"/>
            <a:ext cx="74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59C619"/>
                </a:solidFill>
                <a:latin typeface="Segoe Print" pitchFamily="2" charset="0"/>
              </a:rPr>
              <a:t>www.plcmadrid.es/rebt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1"/>
            <a:ext cx="3816424" cy="545288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Campo de aplicación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DOS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dirty="0"/>
              <a:t>L</a:t>
            </a:r>
            <a:r>
              <a:rPr lang="es-ES" dirty="0" smtClean="0"/>
              <a:t>ímites </a:t>
            </a:r>
            <a:r>
              <a:rPr lang="es-ES" dirty="0"/>
              <a:t>de tensiones </a:t>
            </a:r>
            <a:r>
              <a:rPr lang="es-ES" dirty="0" smtClean="0"/>
              <a:t>nominales:</a:t>
            </a:r>
          </a:p>
          <a:p>
            <a:pPr lvl="1">
              <a:buClr>
                <a:srgbClr val="AE58A3"/>
              </a:buClr>
            </a:pPr>
            <a:r>
              <a:rPr lang="pt-BR" dirty="0" smtClean="0"/>
              <a:t>Corriente </a:t>
            </a:r>
            <a:r>
              <a:rPr lang="pt-BR" dirty="0"/>
              <a:t>alterna: </a:t>
            </a:r>
            <a:r>
              <a:rPr lang="pt-BR" dirty="0" smtClean="0"/>
              <a:t>50 a </a:t>
            </a:r>
            <a:r>
              <a:rPr lang="pt-BR" dirty="0"/>
              <a:t>1.000 </a:t>
            </a:r>
            <a:r>
              <a:rPr lang="pt-BR" dirty="0" smtClean="0"/>
              <a:t>voltios</a:t>
            </a:r>
          </a:p>
          <a:p>
            <a:pPr lvl="1">
              <a:buClr>
                <a:srgbClr val="AE58A3"/>
              </a:buClr>
            </a:pPr>
            <a:r>
              <a:rPr lang="pt-BR" dirty="0" smtClean="0"/>
              <a:t>Corriente continua: 75 a </a:t>
            </a:r>
            <a:r>
              <a:rPr lang="pt-BR" dirty="0"/>
              <a:t>1.500 </a:t>
            </a:r>
            <a:r>
              <a:rPr lang="pt-BR" dirty="0" smtClean="0"/>
              <a:t>voltios</a:t>
            </a:r>
          </a:p>
          <a:p>
            <a:pPr lvl="1">
              <a:buClr>
                <a:srgbClr val="AE58A3"/>
              </a:buClr>
            </a:pPr>
            <a:endParaRPr lang="pt-BR" dirty="0"/>
          </a:p>
          <a:p>
            <a:pPr>
              <a:buClr>
                <a:srgbClr val="AE58A3"/>
              </a:buClr>
            </a:pPr>
            <a:r>
              <a:rPr lang="es-ES" dirty="0" smtClean="0"/>
              <a:t>Aplicación:</a:t>
            </a:r>
          </a:p>
          <a:p>
            <a:pPr lvl="1">
              <a:buClr>
                <a:srgbClr val="AE58A3"/>
              </a:buClr>
            </a:pPr>
            <a:r>
              <a:rPr lang="es-ES" dirty="0" smtClean="0"/>
              <a:t>Nuevas instalaciones</a:t>
            </a:r>
          </a:p>
          <a:p>
            <a:pPr lvl="1">
              <a:buClr>
                <a:srgbClr val="AE58A3"/>
              </a:buClr>
            </a:pPr>
            <a:r>
              <a:rPr lang="es-ES" dirty="0" smtClean="0"/>
              <a:t>Ampliaciones</a:t>
            </a:r>
          </a:p>
          <a:p>
            <a:pPr lvl="1">
              <a:buClr>
                <a:srgbClr val="AE58A3"/>
              </a:buClr>
            </a:pPr>
            <a:r>
              <a:rPr lang="es-ES" dirty="0" smtClean="0"/>
              <a:t>Modificaciones de importancia (&gt; 50 %)</a:t>
            </a:r>
          </a:p>
        </p:txBody>
      </p:sp>
      <p:pic>
        <p:nvPicPr>
          <p:cNvPr id="3074" name="Picture 2" descr="Resultado de imagen de riesgo electric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 b="8321"/>
          <a:stretch/>
        </p:blipFill>
        <p:spPr bwMode="auto">
          <a:xfrm>
            <a:off x="6012160" y="3212976"/>
            <a:ext cx="267109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9660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Campo de aplicación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DOS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C00000"/>
              </a:buClr>
            </a:pPr>
            <a:r>
              <a:rPr lang="es-ES" dirty="0" smtClean="0"/>
              <a:t>Se </a:t>
            </a:r>
            <a:r>
              <a:rPr lang="es-ES" dirty="0"/>
              <a:t>excluyen de la aplicación de este </a:t>
            </a:r>
            <a:r>
              <a:rPr lang="es-ES" dirty="0" smtClean="0"/>
              <a:t>Reglamento</a:t>
            </a:r>
          </a:p>
          <a:p>
            <a:pPr>
              <a:buClr>
                <a:srgbClr val="C00000"/>
              </a:buClr>
            </a:pPr>
            <a:endParaRPr lang="es-ES" dirty="0" smtClean="0"/>
          </a:p>
          <a:p>
            <a:pPr lvl="1" indent="-282575">
              <a:buClr>
                <a:srgbClr val="C00000"/>
              </a:buClr>
            </a:pPr>
            <a:r>
              <a:rPr lang="es-ES" dirty="0"/>
              <a:t>Instalaciones y equipos de uso exclusivo en minas</a:t>
            </a:r>
          </a:p>
          <a:p>
            <a:pPr lvl="1" indent="-282575">
              <a:buClr>
                <a:srgbClr val="C00000"/>
              </a:buClr>
            </a:pPr>
            <a:r>
              <a:rPr lang="es-ES" dirty="0" smtClean="0"/>
              <a:t>Material </a:t>
            </a:r>
            <a:r>
              <a:rPr lang="es-ES" dirty="0"/>
              <a:t>de </a:t>
            </a:r>
            <a:r>
              <a:rPr lang="es-ES" dirty="0" smtClean="0"/>
              <a:t>tracción, automóviles</a:t>
            </a:r>
            <a:r>
              <a:rPr lang="es-ES" dirty="0"/>
              <a:t>, navíos, aeronaves</a:t>
            </a:r>
          </a:p>
          <a:p>
            <a:pPr lvl="1" indent="-282575">
              <a:buClr>
                <a:srgbClr val="C00000"/>
              </a:buClr>
            </a:pPr>
            <a:r>
              <a:rPr lang="es-ES" dirty="0" smtClean="0"/>
              <a:t>Sistemas </a:t>
            </a:r>
            <a:r>
              <a:rPr lang="es-ES" dirty="0"/>
              <a:t>de comunicación</a:t>
            </a:r>
          </a:p>
          <a:p>
            <a:pPr lvl="1" indent="-282575">
              <a:buClr>
                <a:srgbClr val="C00000"/>
              </a:buClr>
            </a:pPr>
            <a:r>
              <a:rPr lang="es-ES" dirty="0" smtClean="0"/>
              <a:t>Usos </a:t>
            </a:r>
            <a:r>
              <a:rPr lang="es-ES" dirty="0"/>
              <a:t>militares </a:t>
            </a:r>
          </a:p>
          <a:p>
            <a:pPr lvl="1" indent="-282575">
              <a:buClr>
                <a:srgbClr val="C00000"/>
              </a:buClr>
            </a:pPr>
            <a:r>
              <a:rPr lang="es-ES" dirty="0" smtClean="0"/>
              <a:t>Instalaciones </a:t>
            </a:r>
            <a:r>
              <a:rPr lang="es-ES" dirty="0"/>
              <a:t>y equipos que estuvieran sujetos a reglamentación </a:t>
            </a:r>
            <a:r>
              <a:rPr lang="es-ES" dirty="0" smtClean="0"/>
              <a:t>específica</a:t>
            </a:r>
            <a:endParaRPr lang="pt-BR" dirty="0"/>
          </a:p>
        </p:txBody>
      </p:sp>
      <p:pic>
        <p:nvPicPr>
          <p:cNvPr id="5" name="Picture 22" descr="Resultado de imagen de AUTOcaravan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95213"/>
            <a:ext cx="3096344" cy="18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6458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Instalación eléctrica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TRES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 smtClean="0"/>
              <a:t>Se </a:t>
            </a:r>
            <a:r>
              <a:rPr lang="es-ES" dirty="0"/>
              <a:t>entiende por instalación eléctrica todo conjunto de aparatos y de circuitos asociados en previsión de un fin particular</a:t>
            </a:r>
            <a:r>
              <a:rPr lang="es-ES" dirty="0" smtClean="0"/>
              <a:t>:</a:t>
            </a:r>
          </a:p>
          <a:p>
            <a:pPr marL="533400">
              <a:buClr>
                <a:srgbClr val="AE58A3"/>
              </a:buClr>
            </a:pPr>
            <a:r>
              <a:rPr lang="es-ES" dirty="0" smtClean="0"/>
              <a:t>Producción</a:t>
            </a:r>
          </a:p>
          <a:p>
            <a:pPr marL="533400">
              <a:buClr>
                <a:srgbClr val="AE58A3"/>
              </a:buClr>
            </a:pPr>
            <a:r>
              <a:rPr lang="es-ES" dirty="0" smtClean="0"/>
              <a:t>Conversión</a:t>
            </a:r>
          </a:p>
          <a:p>
            <a:pPr marL="533400">
              <a:buClr>
                <a:srgbClr val="AE58A3"/>
              </a:buClr>
            </a:pPr>
            <a:r>
              <a:rPr lang="es-ES" dirty="0" smtClean="0"/>
              <a:t>Transformación</a:t>
            </a:r>
          </a:p>
          <a:p>
            <a:pPr marL="533400">
              <a:buClr>
                <a:srgbClr val="AE58A3"/>
              </a:buClr>
            </a:pPr>
            <a:r>
              <a:rPr lang="es-ES" dirty="0" smtClean="0"/>
              <a:t>Transmisión</a:t>
            </a:r>
          </a:p>
          <a:p>
            <a:pPr marL="533400">
              <a:buClr>
                <a:srgbClr val="AE58A3"/>
              </a:buClr>
            </a:pPr>
            <a:r>
              <a:rPr lang="es-ES" dirty="0" smtClean="0"/>
              <a:t>Distribución</a:t>
            </a:r>
          </a:p>
          <a:p>
            <a:pPr marL="533400">
              <a:buClr>
                <a:srgbClr val="AE58A3"/>
              </a:buClr>
            </a:pPr>
            <a:r>
              <a:rPr lang="es-ES" dirty="0" smtClean="0"/>
              <a:t>Utilización </a:t>
            </a:r>
            <a:endParaRPr lang="pt-BR" dirty="0"/>
          </a:p>
        </p:txBody>
      </p:sp>
      <p:pic>
        <p:nvPicPr>
          <p:cNvPr id="4100" name="Picture 4" descr="Resultado de imagen de RED ELÉCTRI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39" y="4293096"/>
            <a:ext cx="5198518" cy="20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9125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Clasificación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las </a:t>
            </a:r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tensiones y frecuencia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CUATRO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176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dirty="0"/>
              <a:t>R</a:t>
            </a:r>
            <a:r>
              <a:rPr lang="es-ES" dirty="0" smtClean="0"/>
              <a:t>edes </a:t>
            </a:r>
            <a:r>
              <a:rPr lang="es-ES" dirty="0"/>
              <a:t>trifásicas de </a:t>
            </a:r>
            <a:r>
              <a:rPr lang="es-ES" dirty="0" smtClean="0"/>
              <a:t>3 conductores: </a:t>
            </a:r>
            <a:r>
              <a:rPr lang="es-ES" b="1" dirty="0"/>
              <a:t>230 V </a:t>
            </a:r>
            <a:r>
              <a:rPr lang="es-ES" dirty="0" smtClean="0"/>
              <a:t>f-f</a:t>
            </a:r>
            <a:endParaRPr lang="es-ES" dirty="0"/>
          </a:p>
          <a:p>
            <a:pPr>
              <a:buClr>
                <a:srgbClr val="AE58A3"/>
              </a:buClr>
            </a:pPr>
            <a:r>
              <a:rPr lang="es-ES" dirty="0" smtClean="0"/>
              <a:t>Redes </a:t>
            </a:r>
            <a:r>
              <a:rPr lang="es-ES" dirty="0"/>
              <a:t>trifásicas de 4 </a:t>
            </a:r>
            <a:r>
              <a:rPr lang="es-ES" dirty="0" smtClean="0"/>
              <a:t>conductores: </a:t>
            </a:r>
            <a:r>
              <a:rPr lang="es-ES" b="1" dirty="0"/>
              <a:t>230 V </a:t>
            </a:r>
            <a:r>
              <a:rPr lang="es-ES" dirty="0" smtClean="0"/>
              <a:t>f-n </a:t>
            </a:r>
            <a:r>
              <a:rPr lang="es-ES" dirty="0"/>
              <a:t>y </a:t>
            </a:r>
            <a:r>
              <a:rPr lang="es-ES" b="1" dirty="0"/>
              <a:t>400 V </a:t>
            </a:r>
            <a:r>
              <a:rPr lang="es-ES" dirty="0" smtClean="0"/>
              <a:t>f-f</a:t>
            </a:r>
          </a:p>
          <a:p>
            <a:pPr>
              <a:buClr>
                <a:srgbClr val="AE58A3"/>
              </a:buClr>
            </a:pPr>
            <a:r>
              <a:rPr lang="es-ES" dirty="0" smtClean="0"/>
              <a:t>Frecuencia: </a:t>
            </a:r>
            <a:r>
              <a:rPr lang="es-ES" b="1" dirty="0" smtClean="0">
                <a:solidFill>
                  <a:srgbClr val="AE58A3"/>
                </a:solidFill>
              </a:rPr>
              <a:t>50 Hz</a:t>
            </a:r>
            <a:endParaRPr lang="es-ES" b="1" dirty="0">
              <a:solidFill>
                <a:srgbClr val="AE58A3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83" y="4293096"/>
            <a:ext cx="7250463" cy="21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775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Clasificación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 las </a:t>
            </a:r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tensiones y frecuencia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CUATRO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>
              <a:buClr>
                <a:srgbClr val="AE58A3"/>
              </a:buClr>
            </a:pPr>
            <a:r>
              <a:rPr lang="es-ES" dirty="0" smtClean="0"/>
              <a:t>Cuando deban </a:t>
            </a:r>
            <a:r>
              <a:rPr lang="es-ES" dirty="0"/>
              <a:t>conectarse </a:t>
            </a:r>
            <a:r>
              <a:rPr lang="es-ES" dirty="0" smtClean="0"/>
              <a:t>con </a:t>
            </a:r>
            <a:r>
              <a:rPr lang="es-ES" dirty="0">
                <a:solidFill>
                  <a:srgbClr val="AE58A3"/>
                </a:solidFill>
              </a:rPr>
              <a:t>tensión diferente</a:t>
            </a:r>
            <a:r>
              <a:rPr lang="es-ES" dirty="0"/>
              <a:t>, se </a:t>
            </a:r>
            <a:r>
              <a:rPr lang="es-ES" dirty="0">
                <a:solidFill>
                  <a:srgbClr val="AE58A3"/>
                </a:solidFill>
              </a:rPr>
              <a:t>condicionará</a:t>
            </a:r>
            <a:r>
              <a:rPr lang="es-ES" dirty="0"/>
              <a:t> </a:t>
            </a:r>
            <a:r>
              <a:rPr lang="es-ES" dirty="0" smtClean="0"/>
              <a:t>para que pueda </a:t>
            </a:r>
            <a:r>
              <a:rPr lang="es-ES" dirty="0"/>
              <a:t>ser utilizada en el futuro con la tensión </a:t>
            </a:r>
            <a:r>
              <a:rPr lang="es-ES" dirty="0" smtClean="0"/>
              <a:t>normalizada</a:t>
            </a:r>
          </a:p>
          <a:p>
            <a:pPr algn="just">
              <a:buClr>
                <a:srgbClr val="AE58A3"/>
              </a:buClr>
            </a:pPr>
            <a:endParaRPr lang="es-ES" sz="1000" dirty="0" smtClean="0"/>
          </a:p>
          <a:p>
            <a:pPr algn="just">
              <a:buClr>
                <a:srgbClr val="AE58A3"/>
              </a:buClr>
            </a:pPr>
            <a:r>
              <a:rPr lang="es-ES" dirty="0" smtClean="0"/>
              <a:t>Podrán </a:t>
            </a:r>
            <a:r>
              <a:rPr lang="es-ES" dirty="0"/>
              <a:t>utilizarse </a:t>
            </a:r>
            <a:r>
              <a:rPr lang="es-ES" dirty="0">
                <a:solidFill>
                  <a:srgbClr val="AE58A3"/>
                </a:solidFill>
              </a:rPr>
              <a:t>otras tensiones y </a:t>
            </a:r>
            <a:r>
              <a:rPr lang="es-ES" dirty="0" smtClean="0">
                <a:solidFill>
                  <a:srgbClr val="AE58A3"/>
                </a:solidFill>
              </a:rPr>
              <a:t>frecuencias</a:t>
            </a:r>
            <a:r>
              <a:rPr lang="es-ES" dirty="0" smtClean="0"/>
              <a:t>, </a:t>
            </a:r>
            <a:r>
              <a:rPr lang="es-ES" dirty="0"/>
              <a:t>cuando se </a:t>
            </a:r>
            <a:r>
              <a:rPr lang="es-ES" dirty="0">
                <a:solidFill>
                  <a:srgbClr val="AE58A3"/>
                </a:solidFill>
              </a:rPr>
              <a:t>justifique</a:t>
            </a:r>
            <a:r>
              <a:rPr lang="es-ES" dirty="0"/>
              <a:t> ante el mismo su </a:t>
            </a:r>
            <a:r>
              <a:rPr lang="es-ES" dirty="0" smtClean="0"/>
              <a:t>necesidad</a:t>
            </a:r>
            <a:endParaRPr lang="pt-BR" dirty="0"/>
          </a:p>
        </p:txBody>
      </p:sp>
      <p:pic>
        <p:nvPicPr>
          <p:cNvPr id="8" name="Picture 2" descr="Resultado de imagen de riesgo electric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 b="8321"/>
          <a:stretch/>
        </p:blipFill>
        <p:spPr bwMode="auto">
          <a:xfrm>
            <a:off x="6012160" y="3966606"/>
            <a:ext cx="2023022" cy="25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8516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Perturbaciones en la red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CINCO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just">
              <a:buClr>
                <a:srgbClr val="AE58A3"/>
              </a:buClr>
            </a:pPr>
            <a:r>
              <a:rPr lang="es-ES" dirty="0" smtClean="0"/>
              <a:t>Las </a:t>
            </a:r>
            <a:r>
              <a:rPr lang="es-ES" dirty="0"/>
              <a:t>instalaciones </a:t>
            </a:r>
            <a:r>
              <a:rPr lang="es-ES" dirty="0" smtClean="0"/>
              <a:t>que puedan </a:t>
            </a:r>
            <a:r>
              <a:rPr lang="es-ES" dirty="0"/>
              <a:t>producir perturbaciones </a:t>
            </a:r>
            <a:r>
              <a:rPr lang="es-ES" dirty="0" smtClean="0"/>
              <a:t>sobre:</a:t>
            </a:r>
          </a:p>
          <a:p>
            <a:pPr lvl="1" algn="just">
              <a:buClr>
                <a:srgbClr val="AE58A3"/>
              </a:buClr>
            </a:pPr>
            <a:r>
              <a:rPr lang="es-ES" dirty="0" smtClean="0"/>
              <a:t>Telecomunicaciones</a:t>
            </a:r>
          </a:p>
          <a:p>
            <a:pPr lvl="1" algn="just">
              <a:buClr>
                <a:srgbClr val="AE58A3"/>
              </a:buClr>
            </a:pPr>
            <a:r>
              <a:rPr lang="es-ES" dirty="0" smtClean="0"/>
              <a:t>Redes </a:t>
            </a:r>
            <a:r>
              <a:rPr lang="es-ES" dirty="0"/>
              <a:t>de distribución de </a:t>
            </a:r>
            <a:r>
              <a:rPr lang="es-ES" dirty="0" smtClean="0"/>
              <a:t>energía</a:t>
            </a:r>
          </a:p>
          <a:p>
            <a:pPr lvl="1" algn="just">
              <a:buClr>
                <a:srgbClr val="AE58A3"/>
              </a:buClr>
            </a:pPr>
            <a:r>
              <a:rPr lang="es-ES" dirty="0" smtClean="0"/>
              <a:t>Receptores</a:t>
            </a:r>
          </a:p>
          <a:p>
            <a:pPr marL="0" indent="0" algn="just">
              <a:buClr>
                <a:srgbClr val="AE58A3"/>
              </a:buClr>
              <a:buNone/>
            </a:pPr>
            <a:endParaRPr lang="es-ES" sz="1000" dirty="0"/>
          </a:p>
          <a:p>
            <a:pPr marL="0" indent="0" algn="just">
              <a:buClr>
                <a:srgbClr val="AE58A3"/>
              </a:buClr>
              <a:buNone/>
            </a:pPr>
            <a:r>
              <a:rPr lang="es-ES" dirty="0"/>
              <a:t>D</a:t>
            </a:r>
            <a:r>
              <a:rPr lang="es-ES" dirty="0" smtClean="0"/>
              <a:t>eberán </a:t>
            </a:r>
            <a:r>
              <a:rPr lang="es-ES" dirty="0"/>
              <a:t>estar dotadas de </a:t>
            </a:r>
            <a:r>
              <a:rPr lang="es-ES" dirty="0" smtClean="0"/>
              <a:t>dispositivos protectores</a:t>
            </a:r>
            <a:endParaRPr lang="pt-BR" dirty="0"/>
          </a:p>
        </p:txBody>
      </p:sp>
      <p:pic>
        <p:nvPicPr>
          <p:cNvPr id="5122" name="Picture 2" descr="Resultado de imagen de FILTRO ARMON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929574"/>
            <a:ext cx="2592288" cy="28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0768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</p:bldLst>
  </p:timing>
</p:sld>
</file>

<file path=ppt/theme/theme1.xml><?xml version="1.0" encoding="utf-8"?>
<a:theme xmlns:a="http://schemas.openxmlformats.org/drawingml/2006/main" name="fondo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5760A3"/>
      </a:lt2>
      <a:accent1>
        <a:srgbClr val="2464FD"/>
      </a:accent1>
      <a:accent2>
        <a:srgbClr val="EF9100"/>
      </a:accent2>
      <a:accent3>
        <a:srgbClr val="FFFFFF"/>
      </a:accent3>
      <a:accent4>
        <a:srgbClr val="000000"/>
      </a:accent4>
      <a:accent5>
        <a:srgbClr val="ACB8FE"/>
      </a:accent5>
      <a:accent6>
        <a:srgbClr val="D98300"/>
      </a:accent6>
      <a:hlink>
        <a:srgbClr val="EAEC5E"/>
      </a:hlink>
      <a:folHlink>
        <a:srgbClr val="A2FFA3"/>
      </a:folHlink>
    </a:clrScheme>
    <a:fontScheme name="fondoblanc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ndo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o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Settings\mirlui\Plantillas\Schneider\fondoblanco.pot</Template>
  <TotalTime>12598</TotalTime>
  <Pages>2</Pages>
  <Words>1094</Words>
  <Application>Microsoft Office PowerPoint</Application>
  <PresentationFormat>Presentación en pantalla (4:3)</PresentationFormat>
  <Paragraphs>186</Paragraphs>
  <Slides>31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  <vt:variant>
        <vt:lpstr>Presentaciones personalizadas</vt:lpstr>
      </vt:variant>
      <vt:variant>
        <vt:i4>2</vt:i4>
      </vt:variant>
    </vt:vector>
  </HeadingPairs>
  <TitlesOfParts>
    <vt:vector size="40" baseType="lpstr">
      <vt:lpstr>Arial</vt:lpstr>
      <vt:lpstr>Arial Narrow</vt:lpstr>
      <vt:lpstr>Century Gothic</vt:lpstr>
      <vt:lpstr>Segoe Print</vt:lpstr>
      <vt:lpstr>Times New Roman</vt:lpstr>
      <vt:lpstr>Wingdings</vt:lpstr>
      <vt:lpstr>fondoblanco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Instaladores</vt:lpstr>
      <vt:lpstr>A fondo</vt:lpstr>
    </vt:vector>
  </TitlesOfParts>
  <Company>Schneider Electric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ELECTROTÉCNICO DE BAJA TENSIÓN</dc:title>
  <dc:creator>Luis Miret</dc:creator>
  <cp:lastModifiedBy>Jose</cp:lastModifiedBy>
  <cp:revision>807</cp:revision>
  <cp:lastPrinted>1999-03-03T08:48:54Z</cp:lastPrinted>
  <dcterms:created xsi:type="dcterms:W3CDTF">2002-03-04T11:22:07Z</dcterms:created>
  <dcterms:modified xsi:type="dcterms:W3CDTF">2019-09-04T11:32:57Z</dcterms:modified>
</cp:coreProperties>
</file>